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2" r:id="rId4"/>
    <p:sldId id="283" r:id="rId5"/>
    <p:sldId id="274" r:id="rId6"/>
    <p:sldId id="261" r:id="rId7"/>
    <p:sldId id="258" r:id="rId8"/>
    <p:sldId id="275" r:id="rId9"/>
    <p:sldId id="269" r:id="rId10"/>
    <p:sldId id="270" r:id="rId11"/>
    <p:sldId id="265" r:id="rId12"/>
    <p:sldId id="267" r:id="rId13"/>
    <p:sldId id="268" r:id="rId14"/>
    <p:sldId id="259" r:id="rId15"/>
    <p:sldId id="281" r:id="rId16"/>
    <p:sldId id="272" r:id="rId17"/>
    <p:sldId id="273" r:id="rId18"/>
    <p:sldId id="277" r:id="rId19"/>
    <p:sldId id="278" r:id="rId20"/>
    <p:sldId id="26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4CFC0-4937-4F78-9CAA-C003864BED6C}" type="datetimeFigureOut">
              <a:rPr lang="cs-CZ" smtClean="0"/>
              <a:pPr/>
              <a:t>4.12.2012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71DB2-CC5B-417C-A0F0-E787B85610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58775"/>
            <a:ext cx="7741368" cy="1470025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Zkratky, značky, tituly, zkratková slova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23928" y="6133946"/>
            <a:ext cx="4752528" cy="36933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cs-CZ"/>
              <a:t>Tvorba </a:t>
            </a:r>
            <a:r>
              <a:rPr lang="cs-CZ" smtClean="0"/>
              <a:t>VY_32_INOVACE_KARBULOVA.CEJJAZ.05</a:t>
            </a:r>
            <a:endParaRPr lang="cs-CZ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FC9AF0"/>
                </a:solidFill>
              </a:rPr>
              <a:t>Římské číslice</a:t>
            </a:r>
            <a:br>
              <a:rPr lang="cs-CZ" b="1" dirty="0" smtClean="0">
                <a:ln w="50800"/>
                <a:solidFill>
                  <a:srgbClr val="FC9AF0"/>
                </a:solidFill>
              </a:rPr>
            </a:br>
            <a:r>
              <a:rPr lang="cs-CZ" b="1" dirty="0" smtClean="0">
                <a:ln w="50800"/>
                <a:solidFill>
                  <a:srgbClr val="FC9AF0"/>
                </a:solidFill>
              </a:rPr>
              <a:t> - pravidla pro tvoření větších čísel</a:t>
            </a:r>
            <a:endParaRPr lang="cs-CZ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99381"/>
            <a:ext cx="8640960" cy="4525963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spojováním a opakováním základních symbolů lze zapisovat i větší čísla</a:t>
            </a:r>
          </a:p>
          <a:p>
            <a:r>
              <a:rPr lang="cs-CZ" sz="2800" dirty="0" smtClean="0"/>
              <a:t>větší číslice vždy předcházejí menší</a:t>
            </a:r>
          </a:p>
          <a:p>
            <a:pPr>
              <a:buNone/>
            </a:pPr>
            <a:r>
              <a:rPr lang="cs-CZ" sz="2800" dirty="0" smtClean="0"/>
              <a:t>    -  VI je 6, CLXXIII = 173,  MDCCCXXII = 1822</a:t>
            </a:r>
          </a:p>
          <a:p>
            <a:r>
              <a:rPr lang="cs-CZ" sz="2800" dirty="0" smtClean="0"/>
              <a:t>Římané obvykle psali číslo 4 jako IIII, číslo 40 jako XXXX, číslo 999 jako DCCCCLXXXXVIIII</a:t>
            </a:r>
          </a:p>
          <a:p>
            <a:r>
              <a:rPr lang="cs-CZ" sz="2800" dirty="0" smtClean="0"/>
              <a:t>ke zkrácení zápisu takových dlouhých čísel se někdy používalo zvláštního pravidla pro odečítání - pak číslo 999 úspornějším způsobem CMXCIX</a:t>
            </a:r>
          </a:p>
          <a:p>
            <a:endParaRPr lang="cs-CZ" sz="2800" dirty="0"/>
          </a:p>
        </p:txBody>
      </p:sp>
      <p:pic>
        <p:nvPicPr>
          <p:cNvPr id="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772816"/>
            <a:ext cx="9180512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603448"/>
            <a:ext cx="3960440" cy="6137920"/>
          </a:xfrm>
          <a:solidFill>
            <a:srgbClr val="92D050"/>
          </a:solidFill>
          <a:ln>
            <a:noFill/>
          </a:ln>
        </p:spPr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 smtClean="0"/>
              <a:t>p.</a:t>
            </a:r>
          </a:p>
          <a:p>
            <a:r>
              <a:rPr lang="cs-CZ" dirty="0" err="1" smtClean="0"/>
              <a:t>sl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pí.</a:t>
            </a:r>
          </a:p>
          <a:p>
            <a:r>
              <a:rPr lang="cs-CZ" dirty="0" smtClean="0"/>
              <a:t>str.</a:t>
            </a:r>
          </a:p>
          <a:p>
            <a:r>
              <a:rPr lang="cs-CZ" dirty="0" smtClean="0"/>
              <a:t>č. ( čís.)</a:t>
            </a:r>
          </a:p>
          <a:p>
            <a:r>
              <a:rPr lang="cs-CZ" dirty="0" smtClean="0"/>
              <a:t>j.č.( </a:t>
            </a:r>
            <a:r>
              <a:rPr lang="cs-CZ" dirty="0" err="1" smtClean="0"/>
              <a:t>č.j</a:t>
            </a:r>
            <a:r>
              <a:rPr lang="cs-CZ" dirty="0" smtClean="0"/>
              <a:t>.)</a:t>
            </a:r>
          </a:p>
          <a:p>
            <a:r>
              <a:rPr lang="cs-CZ" dirty="0" smtClean="0"/>
              <a:t>mn.č. ( </a:t>
            </a:r>
            <a:r>
              <a:rPr lang="cs-CZ" dirty="0" err="1" smtClean="0"/>
              <a:t>č.mn</a:t>
            </a:r>
            <a:r>
              <a:rPr lang="cs-CZ" dirty="0" smtClean="0"/>
              <a:t>.)</a:t>
            </a:r>
          </a:p>
          <a:p>
            <a:r>
              <a:rPr lang="cs-CZ" dirty="0" err="1" smtClean="0"/>
              <a:t>čj</a:t>
            </a:r>
            <a:r>
              <a:rPr lang="cs-CZ" dirty="0" smtClean="0"/>
              <a:t>.</a:t>
            </a:r>
          </a:p>
          <a:p>
            <a:r>
              <a:rPr lang="cs-CZ" dirty="0" smtClean="0"/>
              <a:t>r.</a:t>
            </a:r>
          </a:p>
          <a:p>
            <a:r>
              <a:rPr lang="cs-CZ" dirty="0" err="1" smtClean="0"/>
              <a:t>t.r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t.č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16" y="620688"/>
            <a:ext cx="4032448" cy="6264696"/>
          </a:xfrm>
          <a:solidFill>
            <a:srgbClr val="00B050"/>
          </a:solidFill>
          <a:ln>
            <a:noFill/>
          </a:ln>
        </p:spPr>
        <p:txBody>
          <a:bodyPr>
            <a:noAutofit/>
          </a:bodyPr>
          <a:lstStyle/>
          <a:p>
            <a:endParaRPr lang="cs-CZ" b="1" dirty="0" smtClean="0"/>
          </a:p>
          <a:p>
            <a:r>
              <a:rPr lang="cs-CZ" b="1" dirty="0" smtClean="0"/>
              <a:t>pan, pánové</a:t>
            </a:r>
          </a:p>
          <a:p>
            <a:r>
              <a:rPr lang="cs-CZ" b="1" dirty="0" smtClean="0"/>
              <a:t>slečna</a:t>
            </a:r>
          </a:p>
          <a:p>
            <a:r>
              <a:rPr lang="cs-CZ" b="1" dirty="0" smtClean="0"/>
              <a:t>paní</a:t>
            </a:r>
          </a:p>
          <a:p>
            <a:r>
              <a:rPr lang="cs-CZ" b="1" dirty="0" smtClean="0"/>
              <a:t>stránka</a:t>
            </a:r>
          </a:p>
          <a:p>
            <a:r>
              <a:rPr lang="cs-CZ" b="1" dirty="0" smtClean="0"/>
              <a:t>číslo</a:t>
            </a:r>
          </a:p>
          <a:p>
            <a:r>
              <a:rPr lang="cs-CZ" b="1" dirty="0" smtClean="0"/>
              <a:t>jednotné číslo</a:t>
            </a:r>
          </a:p>
          <a:p>
            <a:r>
              <a:rPr lang="cs-CZ" b="1" dirty="0" smtClean="0"/>
              <a:t>množné číslo</a:t>
            </a:r>
          </a:p>
          <a:p>
            <a:r>
              <a:rPr lang="cs-CZ" b="1" dirty="0" smtClean="0"/>
              <a:t>číslo jednací</a:t>
            </a:r>
          </a:p>
          <a:p>
            <a:r>
              <a:rPr lang="cs-CZ" b="1" dirty="0" smtClean="0"/>
              <a:t>rok</a:t>
            </a:r>
          </a:p>
          <a:p>
            <a:r>
              <a:rPr lang="cs-CZ" b="1" dirty="0" smtClean="0"/>
              <a:t>toho roku</a:t>
            </a:r>
          </a:p>
          <a:p>
            <a:r>
              <a:rPr lang="cs-CZ" b="1" dirty="0" smtClean="0"/>
              <a:t>toho času</a:t>
            </a:r>
          </a:p>
          <a:p>
            <a:endParaRPr lang="cs-CZ" b="1" dirty="0"/>
          </a:p>
        </p:txBody>
      </p:sp>
      <p:sp>
        <p:nvSpPr>
          <p:cNvPr id="13" name="Obdélník 12"/>
          <p:cNvSpPr/>
          <p:nvPr/>
        </p:nvSpPr>
        <p:spPr>
          <a:xfrm>
            <a:off x="395536" y="-27384"/>
            <a:ext cx="8352928" cy="92333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cs-CZ" sz="5400" b="1" dirty="0" smtClean="0">
                <a:ln w="50800"/>
                <a:solidFill>
                  <a:srgbClr val="FC9AF0"/>
                </a:solidFill>
              </a:rPr>
              <a:t>Ustálené zkratky a značky 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pic>
        <p:nvPicPr>
          <p:cNvPr id="14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10694" y="3210694"/>
            <a:ext cx="6858000" cy="436612"/>
          </a:xfrm>
          <a:prstGeom prst="rect">
            <a:avLst/>
          </a:prstGeom>
          <a:noFill/>
        </p:spPr>
      </p:pic>
      <p:pic>
        <p:nvPicPr>
          <p:cNvPr id="1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96694" y="3183310"/>
            <a:ext cx="6858000" cy="436612"/>
          </a:xfrm>
          <a:prstGeom prst="rect">
            <a:avLst/>
          </a:prstGeom>
          <a:noFill/>
        </p:spPr>
      </p:pic>
      <p:pic>
        <p:nvPicPr>
          <p:cNvPr id="7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527634" y="3665054"/>
            <a:ext cx="5949280" cy="436612"/>
          </a:xfrm>
          <a:prstGeom prst="rect">
            <a:avLst/>
          </a:prstGeom>
          <a:noFill/>
        </p:spPr>
      </p:pic>
      <p:pic>
        <p:nvPicPr>
          <p:cNvPr id="8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352928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-27384"/>
            <a:ext cx="3672408" cy="6858000"/>
          </a:xfrm>
          <a:solidFill>
            <a:srgbClr val="92D050"/>
          </a:solidFill>
          <a:ln>
            <a:noFil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cs-CZ" dirty="0" smtClean="0"/>
              <a:t>v.r.</a:t>
            </a:r>
          </a:p>
          <a:p>
            <a:pPr lvl="0">
              <a:defRPr/>
            </a:pPr>
            <a:r>
              <a:rPr lang="cs-CZ" dirty="0" err="1" smtClean="0"/>
              <a:t>n.m</a:t>
            </a:r>
            <a:r>
              <a:rPr lang="cs-CZ" dirty="0"/>
              <a:t>.</a:t>
            </a:r>
          </a:p>
          <a:p>
            <a:pPr lvl="0">
              <a:defRPr/>
            </a:pPr>
            <a:r>
              <a:rPr lang="cs-CZ" dirty="0"/>
              <a:t>n.l.</a:t>
            </a:r>
          </a:p>
          <a:p>
            <a:pPr lvl="0">
              <a:defRPr/>
            </a:pPr>
            <a:r>
              <a:rPr lang="cs-CZ" dirty="0"/>
              <a:t>př.n.l.</a:t>
            </a:r>
          </a:p>
          <a:p>
            <a:pPr lvl="0">
              <a:defRPr/>
            </a:pPr>
            <a:r>
              <a:rPr lang="cs-CZ" dirty="0" err="1"/>
              <a:t>př.Kr</a:t>
            </a:r>
            <a:r>
              <a:rPr lang="cs-CZ" dirty="0"/>
              <a:t>.</a:t>
            </a:r>
          </a:p>
          <a:p>
            <a:pPr lvl="0">
              <a:defRPr/>
            </a:pPr>
            <a:r>
              <a:rPr lang="cs-CZ" dirty="0"/>
              <a:t>pod., apod.</a:t>
            </a:r>
          </a:p>
          <a:p>
            <a:pPr lvl="0">
              <a:defRPr/>
            </a:pPr>
            <a:r>
              <a:rPr lang="cs-CZ" dirty="0"/>
              <a:t>aj.</a:t>
            </a:r>
          </a:p>
          <a:p>
            <a:pPr lvl="0">
              <a:defRPr/>
            </a:pPr>
            <a:r>
              <a:rPr lang="cs-CZ" dirty="0"/>
              <a:t>atd.</a:t>
            </a:r>
          </a:p>
          <a:p>
            <a:pPr lvl="0">
              <a:defRPr/>
            </a:pPr>
            <a:r>
              <a:rPr lang="cs-CZ" dirty="0"/>
              <a:t>m.</a:t>
            </a:r>
            <a:r>
              <a:rPr lang="cs-CZ" dirty="0" err="1"/>
              <a:t>j</a:t>
            </a:r>
            <a:r>
              <a:rPr lang="cs-CZ" dirty="0"/>
              <a:t>.</a:t>
            </a:r>
          </a:p>
          <a:p>
            <a:pPr lvl="0">
              <a:defRPr/>
            </a:pPr>
            <a:r>
              <a:rPr lang="cs-CZ" dirty="0"/>
              <a:t>tj.</a:t>
            </a:r>
          </a:p>
          <a:p>
            <a:pPr lvl="0">
              <a:defRPr/>
            </a:pPr>
            <a:r>
              <a:rPr lang="cs-CZ" dirty="0"/>
              <a:t>např.</a:t>
            </a:r>
          </a:p>
          <a:p>
            <a:pPr lvl="0">
              <a:defRPr/>
            </a:pPr>
            <a:r>
              <a:rPr lang="cs-CZ" dirty="0"/>
              <a:t>kupř.</a:t>
            </a:r>
          </a:p>
          <a:p>
            <a:pPr lvl="0">
              <a:defRPr/>
            </a:pPr>
            <a:r>
              <a:rPr lang="cs-CZ" dirty="0"/>
              <a:t>zkr.</a:t>
            </a:r>
          </a:p>
          <a:p>
            <a:pPr lvl="0">
              <a:defRPr/>
            </a:pPr>
            <a:endParaRPr lang="cs-CZ" dirty="0"/>
          </a:p>
          <a:p>
            <a:pPr lvl="0">
              <a:defRPr/>
            </a:pPr>
            <a:endParaRPr lang="cs-CZ" dirty="0"/>
          </a:p>
          <a:p>
            <a:pPr lvl="0"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-27384"/>
            <a:ext cx="4392488" cy="6858000"/>
          </a:xfrm>
          <a:solidFill>
            <a:srgbClr val="00B05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cs-CZ" b="1" dirty="0" smtClean="0"/>
              <a:t>vlastní rukou</a:t>
            </a:r>
          </a:p>
          <a:p>
            <a:r>
              <a:rPr lang="cs-CZ" b="1" dirty="0" smtClean="0"/>
              <a:t>nad mořem</a:t>
            </a:r>
          </a:p>
          <a:p>
            <a:r>
              <a:rPr lang="cs-CZ" b="1" dirty="0" smtClean="0"/>
              <a:t>našeho letopočtu</a:t>
            </a:r>
          </a:p>
          <a:p>
            <a:r>
              <a:rPr lang="cs-CZ" b="1" dirty="0" smtClean="0"/>
              <a:t>před naším letopočtem</a:t>
            </a:r>
          </a:p>
          <a:p>
            <a:r>
              <a:rPr lang="cs-CZ" b="1" dirty="0" smtClean="0"/>
              <a:t>před Kristem</a:t>
            </a:r>
          </a:p>
          <a:p>
            <a:r>
              <a:rPr lang="cs-CZ" b="1" dirty="0" smtClean="0"/>
              <a:t>podobně, a podobně</a:t>
            </a:r>
          </a:p>
          <a:p>
            <a:r>
              <a:rPr lang="cs-CZ" b="1" dirty="0" smtClean="0"/>
              <a:t>a jiné</a:t>
            </a:r>
          </a:p>
          <a:p>
            <a:r>
              <a:rPr lang="cs-CZ" b="1" dirty="0" smtClean="0"/>
              <a:t>a tak dále</a:t>
            </a:r>
          </a:p>
          <a:p>
            <a:r>
              <a:rPr lang="cs-CZ" b="1" dirty="0" smtClean="0"/>
              <a:t>mimo jiné</a:t>
            </a:r>
          </a:p>
          <a:p>
            <a:r>
              <a:rPr lang="cs-CZ" b="1" dirty="0" smtClean="0"/>
              <a:t>to je ( jest)</a:t>
            </a:r>
          </a:p>
          <a:p>
            <a:r>
              <a:rPr lang="cs-CZ" b="1" dirty="0" smtClean="0"/>
              <a:t>například</a:t>
            </a:r>
          </a:p>
          <a:p>
            <a:r>
              <a:rPr lang="cs-CZ" b="1" dirty="0" smtClean="0"/>
              <a:t>kupříkladu</a:t>
            </a:r>
          </a:p>
          <a:p>
            <a:r>
              <a:rPr lang="cs-CZ" b="1" dirty="0" smtClean="0"/>
              <a:t>zkratka</a:t>
            </a:r>
          </a:p>
          <a:p>
            <a:endParaRPr lang="cs-CZ" b="1" dirty="0"/>
          </a:p>
        </p:txBody>
      </p:sp>
      <p:pic>
        <p:nvPicPr>
          <p:cNvPr id="13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31232" y="3231232"/>
            <a:ext cx="6858000" cy="395536"/>
          </a:xfrm>
          <a:prstGeom prst="rect">
            <a:avLst/>
          </a:prstGeom>
          <a:noFill/>
        </p:spPr>
      </p:pic>
      <p:pic>
        <p:nvPicPr>
          <p:cNvPr id="14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90972" y="3248980"/>
            <a:ext cx="6858000" cy="360040"/>
          </a:xfrm>
          <a:prstGeom prst="rect">
            <a:avLst/>
          </a:prstGeom>
          <a:noFill/>
        </p:spPr>
      </p:pic>
      <p:pic>
        <p:nvPicPr>
          <p:cNvPr id="1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14950" y="3228950"/>
            <a:ext cx="6858000" cy="4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0"/>
            <a:ext cx="3384376" cy="6858000"/>
          </a:xfrm>
          <a:solidFill>
            <a:srgbClr val="92D050"/>
          </a:solidFill>
          <a:ln>
            <a:noFill/>
          </a:ln>
        </p:spPr>
        <p:txBody>
          <a:bodyPr>
            <a:noAutofit/>
          </a:bodyPr>
          <a:lstStyle/>
          <a:p>
            <a:pPr lvl="0">
              <a:defRPr/>
            </a:pPr>
            <a:endParaRPr lang="cs-CZ" dirty="0" smtClean="0"/>
          </a:p>
          <a:p>
            <a:pPr lvl="0">
              <a:defRPr/>
            </a:pPr>
            <a:r>
              <a:rPr lang="cs-CZ" dirty="0" smtClean="0"/>
              <a:t>tzv</a:t>
            </a:r>
            <a:r>
              <a:rPr lang="cs-CZ" dirty="0"/>
              <a:t>.</a:t>
            </a:r>
          </a:p>
          <a:p>
            <a:pPr lvl="0">
              <a:defRPr/>
            </a:pPr>
            <a:r>
              <a:rPr lang="cs-CZ" dirty="0" err="1"/>
              <a:t>vl.jm</a:t>
            </a:r>
            <a:r>
              <a:rPr lang="cs-CZ" dirty="0"/>
              <a:t>.</a:t>
            </a:r>
          </a:p>
          <a:p>
            <a:pPr lvl="0">
              <a:defRPr/>
            </a:pPr>
            <a:r>
              <a:rPr lang="cs-CZ" dirty="0"/>
              <a:t>zprav.</a:t>
            </a:r>
          </a:p>
          <a:p>
            <a:pPr lvl="0">
              <a:defRPr/>
            </a:pPr>
            <a:r>
              <a:rPr lang="cs-CZ" dirty="0"/>
              <a:t>kap.</a:t>
            </a:r>
          </a:p>
          <a:p>
            <a:pPr lvl="0">
              <a:defRPr/>
            </a:pPr>
            <a:r>
              <a:rPr lang="cs-CZ" dirty="0" err="1"/>
              <a:t>řidč</a:t>
            </a:r>
            <a:r>
              <a:rPr lang="cs-CZ" dirty="0"/>
              <a:t>.</a:t>
            </a:r>
          </a:p>
          <a:p>
            <a:pPr lvl="0">
              <a:defRPr/>
            </a:pPr>
            <a:r>
              <a:rPr lang="cs-CZ" dirty="0"/>
              <a:t>zvl</a:t>
            </a:r>
            <a:r>
              <a:rPr lang="cs-CZ" dirty="0" smtClean="0"/>
              <a:t>.</a:t>
            </a:r>
          </a:p>
          <a:p>
            <a:pPr lvl="0">
              <a:defRPr/>
            </a:pPr>
            <a:r>
              <a:rPr lang="cs-CZ" dirty="0" smtClean="0"/>
              <a:t>sv.</a:t>
            </a:r>
          </a:p>
          <a:p>
            <a:pPr lvl="0">
              <a:defRPr/>
            </a:pPr>
            <a:r>
              <a:rPr lang="cs-CZ" dirty="0" err="1" smtClean="0"/>
              <a:t>čp</a:t>
            </a:r>
            <a:r>
              <a:rPr lang="cs-CZ" dirty="0" smtClean="0"/>
              <a:t>.( </a:t>
            </a:r>
            <a:r>
              <a:rPr lang="cs-CZ" dirty="0" err="1" smtClean="0"/>
              <a:t>č.p</a:t>
            </a:r>
            <a:r>
              <a:rPr lang="cs-CZ" dirty="0" smtClean="0"/>
              <a:t>.)</a:t>
            </a:r>
          </a:p>
          <a:p>
            <a:pPr lvl="0">
              <a:defRPr/>
            </a:pPr>
            <a:r>
              <a:rPr lang="cs-CZ" dirty="0" smtClean="0"/>
              <a:t>mjr.</a:t>
            </a:r>
          </a:p>
          <a:p>
            <a:pPr lvl="0">
              <a:defRPr/>
            </a:pPr>
            <a:r>
              <a:rPr lang="cs-CZ" dirty="0" smtClean="0"/>
              <a:t>kpt.</a:t>
            </a:r>
          </a:p>
          <a:p>
            <a:pPr>
              <a:defRPr/>
            </a:pPr>
            <a:r>
              <a:rPr lang="cs-CZ" dirty="0" smtClean="0"/>
              <a:t>a.s.</a:t>
            </a:r>
          </a:p>
          <a:p>
            <a:pPr>
              <a:defRPr/>
            </a:pPr>
            <a:r>
              <a:rPr lang="cs-CZ" dirty="0" smtClean="0"/>
              <a:t>fa, fy, </a:t>
            </a:r>
            <a:r>
              <a:rPr lang="cs-CZ" dirty="0" err="1" smtClean="0"/>
              <a:t>fě</a:t>
            </a:r>
            <a:endParaRPr lang="cs-CZ" dirty="0" smtClean="0"/>
          </a:p>
          <a:p>
            <a:pPr lvl="0">
              <a:buNone/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11960" y="0"/>
            <a:ext cx="4788024" cy="6858000"/>
          </a:xfrm>
          <a:solidFill>
            <a:srgbClr val="00B050"/>
          </a:solidFill>
          <a:ln>
            <a:noFill/>
          </a:ln>
        </p:spPr>
        <p:txBody>
          <a:bodyPr>
            <a:noAutofit/>
          </a:bodyPr>
          <a:lstStyle/>
          <a:p>
            <a:endParaRPr lang="cs-CZ" b="1" dirty="0" smtClean="0"/>
          </a:p>
          <a:p>
            <a:r>
              <a:rPr lang="cs-CZ" b="1" dirty="0" smtClean="0"/>
              <a:t>takzvaný</a:t>
            </a:r>
          </a:p>
          <a:p>
            <a:r>
              <a:rPr lang="cs-CZ" b="1" dirty="0" smtClean="0"/>
              <a:t>vlastní jméno</a:t>
            </a:r>
          </a:p>
          <a:p>
            <a:r>
              <a:rPr lang="cs-CZ" b="1" dirty="0" smtClean="0"/>
              <a:t>zpravidla</a:t>
            </a:r>
          </a:p>
          <a:p>
            <a:r>
              <a:rPr lang="cs-CZ" b="1" dirty="0" smtClean="0"/>
              <a:t>kapitola</a:t>
            </a:r>
          </a:p>
          <a:p>
            <a:r>
              <a:rPr lang="cs-CZ" b="1" dirty="0" smtClean="0"/>
              <a:t>řidčeji</a:t>
            </a:r>
          </a:p>
          <a:p>
            <a:r>
              <a:rPr lang="cs-CZ" b="1" dirty="0" smtClean="0"/>
              <a:t>zvláště</a:t>
            </a:r>
            <a:endParaRPr lang="cs-CZ" b="1" dirty="0"/>
          </a:p>
          <a:p>
            <a:r>
              <a:rPr lang="cs-CZ" b="1" dirty="0" smtClean="0"/>
              <a:t>svatý</a:t>
            </a:r>
          </a:p>
          <a:p>
            <a:r>
              <a:rPr lang="cs-CZ" b="1" dirty="0" smtClean="0"/>
              <a:t>číslo popisné</a:t>
            </a:r>
          </a:p>
          <a:p>
            <a:r>
              <a:rPr lang="cs-CZ" b="1" dirty="0" smtClean="0"/>
              <a:t>major</a:t>
            </a:r>
          </a:p>
          <a:p>
            <a:r>
              <a:rPr lang="cs-CZ" b="1" dirty="0" smtClean="0"/>
              <a:t>kapitán</a:t>
            </a:r>
          </a:p>
          <a:p>
            <a:r>
              <a:rPr lang="cs-CZ" b="1" dirty="0" smtClean="0"/>
              <a:t>akciová společnost</a:t>
            </a:r>
          </a:p>
          <a:p>
            <a:r>
              <a:rPr lang="cs-CZ" b="1" dirty="0" smtClean="0"/>
              <a:t>firma, firmy, firmě </a:t>
            </a:r>
            <a:r>
              <a:rPr lang="cs-CZ" sz="2400" b="1" dirty="0" smtClean="0"/>
              <a:t>(bez tečky)</a:t>
            </a:r>
          </a:p>
          <a:p>
            <a:endParaRPr lang="cs-CZ" b="1" dirty="0" smtClean="0"/>
          </a:p>
        </p:txBody>
      </p:sp>
      <p:pic>
        <p:nvPicPr>
          <p:cNvPr id="13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10694" y="3210694"/>
            <a:ext cx="6858000" cy="436612"/>
          </a:xfrm>
          <a:prstGeom prst="rect">
            <a:avLst/>
          </a:prstGeom>
          <a:noFill/>
        </p:spPr>
      </p:pic>
      <p:pic>
        <p:nvPicPr>
          <p:cNvPr id="14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69218" y="3210694"/>
            <a:ext cx="6858000" cy="436612"/>
          </a:xfrm>
          <a:prstGeom prst="rect">
            <a:avLst/>
          </a:prstGeom>
          <a:noFill/>
        </p:spPr>
      </p:pic>
      <p:pic>
        <p:nvPicPr>
          <p:cNvPr id="1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496694" y="3210694"/>
            <a:ext cx="6858000" cy="4366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0"/>
            <a:ext cx="3707904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Akademické tituly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279301"/>
            <a:ext cx="5472608" cy="557869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1"/>
                </a:solidFill>
              </a:rPr>
              <a:t>m</a:t>
            </a:r>
            <a:r>
              <a:rPr lang="cs-CZ" sz="2800" b="1" dirty="0" smtClean="0">
                <a:solidFill>
                  <a:schemeClr val="tx1"/>
                </a:solidFill>
              </a:rPr>
              <a:t>ají </a:t>
            </a:r>
            <a:r>
              <a:rPr lang="cs-CZ" sz="2800" b="1" dirty="0">
                <a:solidFill>
                  <a:schemeClr val="tx1"/>
                </a:solidFill>
              </a:rPr>
              <a:t>z</a:t>
            </a:r>
            <a:r>
              <a:rPr lang="cs-CZ" sz="2800" b="1" dirty="0" smtClean="0">
                <a:solidFill>
                  <a:schemeClr val="tx1"/>
                </a:solidFill>
              </a:rPr>
              <a:t>ávaznou podobu</a:t>
            </a:r>
          </a:p>
          <a:p>
            <a:r>
              <a:rPr lang="cs-CZ" sz="2800" b="1" dirty="0" smtClean="0">
                <a:solidFill>
                  <a:schemeClr val="tx1"/>
                </a:solidFill>
              </a:rPr>
              <a:t>titul</a:t>
            </a:r>
            <a:r>
              <a:rPr lang="cs-CZ" sz="2800" dirty="0" smtClean="0">
                <a:solidFill>
                  <a:schemeClr val="tx1"/>
                </a:solidFill>
              </a:rPr>
              <a:t> pochází z latinského 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slova </a:t>
            </a:r>
            <a:r>
              <a:rPr lang="cs-CZ" sz="2800" i="1" dirty="0" err="1" smtClean="0">
                <a:solidFill>
                  <a:schemeClr val="tx1"/>
                </a:solidFill>
              </a:rPr>
              <a:t>titulus</a:t>
            </a:r>
            <a:r>
              <a:rPr lang="cs-CZ" sz="2800" dirty="0" smtClean="0">
                <a:solidFill>
                  <a:schemeClr val="tx1"/>
                </a:solidFill>
              </a:rPr>
              <a:t> (česky </a:t>
            </a:r>
            <a:r>
              <a:rPr lang="cs-CZ" sz="2800" i="1" dirty="0" smtClean="0">
                <a:solidFill>
                  <a:schemeClr val="tx1"/>
                </a:solidFill>
              </a:rPr>
              <a:t>hodnost)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b="1" dirty="0" smtClean="0">
                <a:solidFill>
                  <a:schemeClr val="tx1"/>
                </a:solidFill>
              </a:rPr>
              <a:t>slovo titul </a:t>
            </a:r>
            <a:r>
              <a:rPr lang="cs-CZ" sz="2800" dirty="0" smtClean="0">
                <a:solidFill>
                  <a:schemeClr val="tx1"/>
                </a:solidFill>
              </a:rPr>
              <a:t>má několik možných významů: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 - </a:t>
            </a:r>
            <a:r>
              <a:rPr lang="cs-CZ" sz="2800" dirty="0" smtClean="0">
                <a:solidFill>
                  <a:schemeClr val="tx1"/>
                </a:solidFill>
              </a:rPr>
              <a:t>akademický titul – získaný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   vystudováním vysoké školy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- šlechtický titul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- církevní titul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- oslovení určité osoby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- název knihy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7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80512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192688"/>
          </a:xfrm>
        </p:spPr>
        <p:txBody>
          <a:bodyPr>
            <a:noAutofit/>
          </a:bodyPr>
          <a:lstStyle/>
          <a:p>
            <a:pPr fontAlgn="ctr"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zkratka titulu             latinský význam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          český význam</a:t>
            </a:r>
          </a:p>
          <a:p>
            <a:pPr fontAlgn="ctr">
              <a:buNone/>
            </a:pP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před jménem</a:t>
            </a:r>
          </a:p>
          <a:p>
            <a:pPr fontAlgn="ctr">
              <a:buNone/>
            </a:pPr>
            <a:endParaRPr lang="cs-CZ" sz="2400" b="1" dirty="0" smtClean="0"/>
          </a:p>
          <a:p>
            <a:pPr fontAlgn="ctr">
              <a:buNone/>
            </a:pPr>
            <a:r>
              <a:rPr lang="cs-CZ" sz="2400" b="1" dirty="0" smtClean="0"/>
              <a:t> Bc.</a:t>
            </a:r>
            <a:r>
              <a:rPr lang="cs-CZ" sz="2400" dirty="0" smtClean="0"/>
              <a:t>                            </a:t>
            </a:r>
            <a:r>
              <a:rPr lang="cs-CZ" sz="2400" dirty="0" err="1" smtClean="0"/>
              <a:t>baccalaureus</a:t>
            </a:r>
            <a:r>
              <a:rPr lang="cs-CZ" sz="2400" dirty="0" smtClean="0"/>
              <a:t>          </a:t>
            </a:r>
            <a:r>
              <a:rPr lang="cs-CZ" sz="2400" b="1" dirty="0" smtClean="0"/>
              <a:t>             bakalář</a:t>
            </a:r>
          </a:p>
          <a:p>
            <a:pPr fontAlgn="ctr">
              <a:buNone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BcA</a:t>
            </a:r>
            <a:r>
              <a:rPr lang="cs-CZ" sz="2400" b="1" dirty="0" smtClean="0"/>
              <a:t>.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baccalaureus</a:t>
            </a:r>
            <a:r>
              <a:rPr lang="cs-CZ" sz="2400" dirty="0" smtClean="0"/>
              <a:t> </a:t>
            </a:r>
            <a:r>
              <a:rPr lang="cs-CZ" sz="2400" dirty="0" err="1" smtClean="0"/>
              <a:t>artis</a:t>
            </a:r>
            <a:r>
              <a:rPr lang="cs-CZ" sz="2400" dirty="0" smtClean="0"/>
              <a:t> </a:t>
            </a:r>
            <a:r>
              <a:rPr lang="cs-CZ" sz="2400" b="1" dirty="0" smtClean="0"/>
              <a:t>             bakalář umění</a:t>
            </a:r>
          </a:p>
          <a:p>
            <a:pPr fontAlgn="ctr">
              <a:buNone/>
            </a:pPr>
            <a:r>
              <a:rPr lang="cs-CZ" sz="2400" b="1" dirty="0" smtClean="0"/>
              <a:t> Mgr.                         </a:t>
            </a:r>
            <a:r>
              <a:rPr lang="cs-CZ" sz="2400" dirty="0" smtClean="0"/>
              <a:t>magister                     </a:t>
            </a:r>
            <a:r>
              <a:rPr lang="cs-CZ" sz="2400" b="1" dirty="0" smtClean="0"/>
              <a:t>          magistr</a:t>
            </a:r>
          </a:p>
          <a:p>
            <a:pPr fontAlgn="ctr">
              <a:buNone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MgA</a:t>
            </a:r>
            <a:r>
              <a:rPr lang="cs-CZ" sz="2400" b="1" dirty="0" smtClean="0"/>
              <a:t>.</a:t>
            </a:r>
            <a:r>
              <a:rPr lang="cs-CZ" sz="2400" dirty="0" smtClean="0"/>
              <a:t>                        magister </a:t>
            </a:r>
            <a:r>
              <a:rPr lang="cs-CZ" sz="2400" dirty="0" err="1" smtClean="0"/>
              <a:t>artis</a:t>
            </a:r>
            <a:r>
              <a:rPr lang="cs-CZ" sz="2400" dirty="0" smtClean="0"/>
              <a:t>            </a:t>
            </a:r>
            <a:r>
              <a:rPr lang="cs-CZ" sz="2400" b="1" dirty="0" smtClean="0"/>
              <a:t>          magistr umění</a:t>
            </a:r>
          </a:p>
          <a:p>
            <a:pPr fontAlgn="ctr">
              <a:buNone/>
            </a:pPr>
            <a:r>
              <a:rPr lang="cs-CZ" sz="2400" b="1" dirty="0" smtClean="0"/>
              <a:t> Ing.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ingénieur</a:t>
            </a:r>
            <a:r>
              <a:rPr lang="cs-CZ" sz="2400" dirty="0" smtClean="0"/>
              <a:t>                   </a:t>
            </a:r>
            <a:r>
              <a:rPr lang="cs-CZ" sz="2400" b="1" dirty="0" smtClean="0"/>
              <a:t>          inženýr</a:t>
            </a:r>
          </a:p>
          <a:p>
            <a:pPr fontAlgn="ctr">
              <a:buNone/>
            </a:pPr>
            <a:r>
              <a:rPr lang="cs-CZ" sz="2400" b="1" dirty="0" smtClean="0"/>
              <a:t> Ing. arch.</a:t>
            </a:r>
            <a:r>
              <a:rPr lang="cs-CZ" sz="2400" dirty="0" smtClean="0"/>
              <a:t>                 </a:t>
            </a:r>
            <a:r>
              <a:rPr lang="cs-CZ" sz="2400" dirty="0" err="1" smtClean="0"/>
              <a:t>ingerum</a:t>
            </a:r>
            <a:r>
              <a:rPr lang="cs-CZ" sz="2400" dirty="0" smtClean="0"/>
              <a:t> </a:t>
            </a:r>
            <a:r>
              <a:rPr lang="cs-CZ" sz="2400" dirty="0" err="1" smtClean="0"/>
              <a:t>architectus</a:t>
            </a:r>
            <a:r>
              <a:rPr lang="cs-CZ" sz="2400" b="1" dirty="0" smtClean="0"/>
              <a:t>          inženýr architekt</a:t>
            </a:r>
          </a:p>
          <a:p>
            <a:pPr fontAlgn="ctr">
              <a:buNone/>
            </a:pPr>
            <a:r>
              <a:rPr lang="cs-CZ" sz="2400" b="1" dirty="0" smtClean="0"/>
              <a:t> JUDr.</a:t>
            </a:r>
            <a:r>
              <a:rPr lang="cs-CZ" sz="2400" dirty="0" smtClean="0"/>
              <a:t>                         </a:t>
            </a:r>
            <a:r>
              <a:rPr lang="cs-CZ" sz="2400" dirty="0" err="1" smtClean="0"/>
              <a:t>juris</a:t>
            </a:r>
            <a:r>
              <a:rPr lang="cs-CZ" sz="2400" dirty="0" smtClean="0"/>
              <a:t> </a:t>
            </a:r>
            <a:r>
              <a:rPr lang="cs-CZ" sz="2400" dirty="0" err="1" smtClean="0"/>
              <a:t>utriusque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b="1" dirty="0" smtClean="0"/>
              <a:t>      doktor (obojího) práv(a)</a:t>
            </a:r>
          </a:p>
          <a:p>
            <a:pPr fontAlgn="ctr">
              <a:buNone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MDDr</a:t>
            </a:r>
            <a:r>
              <a:rPr lang="cs-CZ" sz="2400" b="1" dirty="0" smtClean="0"/>
              <a:t>.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medicinae</a:t>
            </a:r>
            <a:r>
              <a:rPr lang="cs-CZ" sz="2400" dirty="0" smtClean="0"/>
              <a:t> </a:t>
            </a:r>
            <a:r>
              <a:rPr lang="cs-CZ" sz="2400" dirty="0" err="1" smtClean="0"/>
              <a:t>dentalis</a:t>
            </a:r>
            <a:r>
              <a:rPr lang="cs-CZ" sz="2400" dirty="0" smtClean="0"/>
              <a:t>            </a:t>
            </a:r>
            <a:r>
              <a:rPr lang="cs-CZ" sz="2400" b="1" dirty="0" smtClean="0"/>
              <a:t>doktor zubní medicíny</a:t>
            </a:r>
            <a:endParaRPr lang="cs-CZ" sz="2400" dirty="0" smtClean="0"/>
          </a:p>
          <a:p>
            <a:pPr fontAlgn="ctr">
              <a:buNone/>
            </a:pPr>
            <a:r>
              <a:rPr lang="cs-CZ" sz="2400" b="1" dirty="0" smtClean="0"/>
              <a:t>                                   </a:t>
            </a:r>
            <a:r>
              <a:rPr lang="cs-CZ" sz="2400" dirty="0" err="1" smtClean="0"/>
              <a:t>doctor</a:t>
            </a:r>
            <a:endParaRPr lang="cs-CZ" sz="2400" b="1" dirty="0" smtClean="0"/>
          </a:p>
          <a:p>
            <a:pPr fontAlgn="ctr">
              <a:buNone/>
            </a:pPr>
            <a:r>
              <a:rPr lang="cs-CZ" sz="2400" b="1" dirty="0" smtClean="0"/>
              <a:t> MUDr.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medicinae</a:t>
            </a:r>
            <a:r>
              <a:rPr lang="cs-CZ" sz="2400" dirty="0" smtClean="0"/>
              <a:t> </a:t>
            </a:r>
            <a:r>
              <a:rPr lang="cs-CZ" sz="2400" dirty="0" err="1" smtClean="0"/>
              <a:t>universae</a:t>
            </a:r>
            <a:r>
              <a:rPr lang="cs-CZ" sz="2400" dirty="0" smtClean="0"/>
              <a:t>    </a:t>
            </a:r>
            <a:r>
              <a:rPr lang="cs-CZ" sz="2400" b="1" dirty="0" smtClean="0"/>
              <a:t>    doktor všeobecné</a:t>
            </a:r>
            <a:endParaRPr lang="cs-CZ" sz="2400" dirty="0" smtClean="0"/>
          </a:p>
          <a:p>
            <a:pPr fontAlgn="ctr">
              <a:buNone/>
            </a:pPr>
            <a:r>
              <a:rPr lang="cs-CZ" sz="2400" dirty="0" smtClean="0"/>
              <a:t>                                   </a:t>
            </a:r>
            <a:r>
              <a:rPr lang="cs-CZ" sz="2400" dirty="0" err="1" smtClean="0"/>
              <a:t>doctor</a:t>
            </a:r>
            <a:r>
              <a:rPr lang="cs-CZ" sz="2400" b="1" dirty="0" smtClean="0"/>
              <a:t>                                  medicíny</a:t>
            </a:r>
          </a:p>
          <a:p>
            <a:pPr fontAlgn="ctr">
              <a:buNone/>
            </a:pPr>
            <a:r>
              <a:rPr lang="cs-CZ" sz="2400" b="1" dirty="0" smtClean="0"/>
              <a:t> </a:t>
            </a:r>
            <a:endParaRPr lang="cs-CZ" sz="2400" dirty="0" smtClean="0"/>
          </a:p>
          <a:p>
            <a:pPr fontAlgn="ctr">
              <a:buNone/>
            </a:pPr>
            <a:endParaRPr lang="cs-CZ" sz="2400" dirty="0"/>
          </a:p>
        </p:txBody>
      </p:sp>
      <p:pic>
        <p:nvPicPr>
          <p:cNvPr id="4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9" y="0"/>
            <a:ext cx="9180519" cy="288032"/>
          </a:xfrm>
          <a:prstGeom prst="rect">
            <a:avLst/>
          </a:prstGeom>
          <a:noFill/>
        </p:spPr>
      </p:pic>
      <p:pic>
        <p:nvPicPr>
          <p:cNvPr id="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9" y="1124744"/>
            <a:ext cx="9180519" cy="288032"/>
          </a:xfrm>
          <a:prstGeom prst="rect">
            <a:avLst/>
          </a:prstGeom>
          <a:noFill/>
        </p:spPr>
      </p:pic>
      <p:pic>
        <p:nvPicPr>
          <p:cNvPr id="6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127079" y="3463179"/>
            <a:ext cx="6597355" cy="192289"/>
          </a:xfrm>
          <a:prstGeom prst="rect">
            <a:avLst/>
          </a:prstGeom>
          <a:noFill/>
        </p:spPr>
      </p:pic>
      <p:pic>
        <p:nvPicPr>
          <p:cNvPr id="7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233563" y="3463178"/>
            <a:ext cx="6597355" cy="192289"/>
          </a:xfrm>
          <a:prstGeom prst="rect">
            <a:avLst/>
          </a:prstGeom>
          <a:noFill/>
        </p:spPr>
      </p:pic>
      <p:pic>
        <p:nvPicPr>
          <p:cNvPr id="8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749178" y="3463178"/>
            <a:ext cx="6597355" cy="192289"/>
          </a:xfrm>
          <a:prstGeom prst="rect">
            <a:avLst/>
          </a:prstGeom>
          <a:noFill/>
        </p:spPr>
      </p:pic>
      <p:pic>
        <p:nvPicPr>
          <p:cNvPr id="9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02533" y="3463178"/>
            <a:ext cx="6597355" cy="192289"/>
          </a:xfrm>
          <a:prstGeom prst="rect">
            <a:avLst/>
          </a:prstGeom>
          <a:noFill/>
        </p:spPr>
      </p:pic>
      <p:pic>
        <p:nvPicPr>
          <p:cNvPr id="1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9968"/>
            <a:ext cx="9180519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79512" y="5229200"/>
            <a:ext cx="9145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   Dis. - </a:t>
            </a:r>
            <a:r>
              <a:rPr lang="cs-CZ" sz="2800" dirty="0" smtClean="0"/>
              <a:t>diplomovaný specialista (</a:t>
            </a:r>
            <a:r>
              <a:rPr lang="cs-CZ" sz="2800" dirty="0" err="1" smtClean="0"/>
              <a:t>nevysokoškolský</a:t>
            </a:r>
            <a:r>
              <a:rPr lang="cs-CZ" sz="2800" dirty="0" smtClean="0"/>
              <a:t> titul), </a:t>
            </a:r>
          </a:p>
          <a:p>
            <a:r>
              <a:rPr lang="cs-CZ" sz="2800" dirty="0" smtClean="0"/>
              <a:t>   absolvent vyšší odborné školy, píše  se vždy za jménem,</a:t>
            </a:r>
          </a:p>
          <a:p>
            <a:r>
              <a:rPr lang="cs-CZ" sz="2800" dirty="0" smtClean="0"/>
              <a:t>   mezi jménem a tímto titulem se píše vždy čárka</a:t>
            </a:r>
            <a:endParaRPr lang="cs-CZ" sz="2800" b="1" dirty="0" smtClean="0"/>
          </a:p>
        </p:txBody>
      </p:sp>
      <p:pic>
        <p:nvPicPr>
          <p:cNvPr id="7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9" y="4941168"/>
            <a:ext cx="9180519" cy="288032"/>
          </a:xfrm>
          <a:prstGeom prst="rect">
            <a:avLst/>
          </a:prstGeom>
          <a:noFill/>
        </p:spPr>
      </p:pic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>
          <a:xfrm>
            <a:off x="323528" y="260648"/>
            <a:ext cx="8676456" cy="4525963"/>
          </a:xfrm>
        </p:spPr>
        <p:txBody>
          <a:bodyPr>
            <a:normAutofit lnSpcReduction="10000"/>
          </a:bodyPr>
          <a:lstStyle/>
          <a:p>
            <a:pPr fontAlgn="ctr">
              <a:buNone/>
            </a:pPr>
            <a:r>
              <a:rPr lang="cs-CZ" sz="2400" b="1" dirty="0" smtClean="0"/>
              <a:t>MVDr.         </a:t>
            </a:r>
            <a:r>
              <a:rPr lang="cs-CZ" sz="2400" dirty="0" err="1" smtClean="0"/>
              <a:t>medicinae</a:t>
            </a:r>
            <a:r>
              <a:rPr lang="cs-CZ" sz="2400" dirty="0" smtClean="0"/>
              <a:t> </a:t>
            </a:r>
            <a:r>
              <a:rPr lang="cs-CZ" sz="2400" dirty="0" err="1" smtClean="0"/>
              <a:t>veterinarinae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</a:t>
            </a:r>
            <a:r>
              <a:rPr lang="cs-CZ" sz="2400" b="1" dirty="0" smtClean="0"/>
              <a:t>doktor veterinární  </a:t>
            </a:r>
          </a:p>
          <a:p>
            <a:pPr fontAlgn="ctr">
              <a:buNone/>
            </a:pPr>
            <a:r>
              <a:rPr lang="cs-CZ" sz="2400" b="1" dirty="0" smtClean="0"/>
              <a:t>                                                                                 medicíny</a:t>
            </a:r>
          </a:p>
          <a:p>
            <a:pPr fontAlgn="ctr">
              <a:buNone/>
            </a:pPr>
            <a:r>
              <a:rPr lang="cs-CZ" sz="2400" b="1" dirty="0" smtClean="0"/>
              <a:t>PaedDr.       </a:t>
            </a:r>
            <a:r>
              <a:rPr lang="cs-CZ" sz="2400" dirty="0" err="1" smtClean="0"/>
              <a:t>paedagogiae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                     </a:t>
            </a:r>
            <a:r>
              <a:rPr lang="cs-CZ" sz="2400" b="1" dirty="0" smtClean="0"/>
              <a:t>doktor pedagogiky</a:t>
            </a:r>
          </a:p>
          <a:p>
            <a:pPr fontAlgn="ctr">
              <a:buNone/>
            </a:pPr>
            <a:r>
              <a:rPr lang="cs-CZ" sz="2400" b="1" dirty="0" err="1" smtClean="0"/>
              <a:t>PharmDr</a:t>
            </a:r>
            <a:r>
              <a:rPr lang="cs-CZ" sz="2400" b="1" dirty="0" smtClean="0"/>
              <a:t>.</a:t>
            </a:r>
            <a:r>
              <a:rPr lang="cs-CZ" sz="2400" dirty="0" smtClean="0"/>
              <a:t>    </a:t>
            </a:r>
            <a:r>
              <a:rPr lang="cs-CZ" sz="2400" dirty="0" err="1" smtClean="0"/>
              <a:t>pharmaciae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                      </a:t>
            </a:r>
            <a:r>
              <a:rPr lang="cs-CZ" sz="2400" b="1" dirty="0" smtClean="0"/>
              <a:t>doktor farmacie</a:t>
            </a:r>
          </a:p>
          <a:p>
            <a:pPr fontAlgn="ctr">
              <a:buNone/>
            </a:pPr>
            <a:r>
              <a:rPr lang="cs-CZ" sz="2400" b="1" dirty="0" smtClean="0"/>
              <a:t>PhDr.</a:t>
            </a:r>
            <a:r>
              <a:rPr lang="cs-CZ" sz="2400" dirty="0" smtClean="0"/>
              <a:t>            </a:t>
            </a:r>
            <a:r>
              <a:rPr lang="cs-CZ" sz="2400" dirty="0" err="1" smtClean="0"/>
              <a:t>philosophiae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                    </a:t>
            </a:r>
            <a:r>
              <a:rPr lang="cs-CZ" sz="2400" b="1" dirty="0" smtClean="0"/>
              <a:t>doktor filozofie</a:t>
            </a:r>
          </a:p>
          <a:p>
            <a:pPr fontAlgn="ctr">
              <a:buNone/>
            </a:pPr>
            <a:r>
              <a:rPr lang="cs-CZ" sz="2400" b="1" dirty="0" smtClean="0"/>
              <a:t>RNDr.</a:t>
            </a:r>
            <a:r>
              <a:rPr lang="cs-CZ" sz="2400" dirty="0" smtClean="0"/>
              <a:t>           </a:t>
            </a:r>
            <a:r>
              <a:rPr lang="cs-CZ" sz="2400" dirty="0" err="1" smtClean="0"/>
              <a:t>rerum</a:t>
            </a:r>
            <a:r>
              <a:rPr lang="cs-CZ" sz="2400" dirty="0" smtClean="0"/>
              <a:t> </a:t>
            </a:r>
            <a:r>
              <a:rPr lang="cs-CZ" sz="2400" dirty="0" err="1" smtClean="0"/>
              <a:t>naturalium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            </a:t>
            </a:r>
            <a:r>
              <a:rPr lang="cs-CZ" sz="2400" b="1" dirty="0" smtClean="0"/>
              <a:t>doktor přírodních věd</a:t>
            </a:r>
          </a:p>
          <a:p>
            <a:pPr fontAlgn="ctr">
              <a:buNone/>
            </a:pPr>
            <a:r>
              <a:rPr lang="cs-CZ" sz="2400" b="1" dirty="0" smtClean="0"/>
              <a:t>RSDr.</a:t>
            </a:r>
            <a:r>
              <a:rPr lang="cs-CZ" sz="2400" dirty="0" smtClean="0"/>
              <a:t>            </a:t>
            </a:r>
            <a:r>
              <a:rPr lang="cs-CZ" sz="2400" dirty="0" err="1" smtClean="0"/>
              <a:t>rerum</a:t>
            </a:r>
            <a:r>
              <a:rPr lang="cs-CZ" sz="2400" dirty="0" smtClean="0"/>
              <a:t> </a:t>
            </a:r>
            <a:r>
              <a:rPr lang="cs-CZ" sz="2400" dirty="0" err="1" smtClean="0"/>
              <a:t>socialium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               </a:t>
            </a:r>
            <a:r>
              <a:rPr lang="cs-CZ" sz="2400" b="1" dirty="0" smtClean="0"/>
              <a:t>doktor sociálně-</a:t>
            </a:r>
          </a:p>
          <a:p>
            <a:pPr fontAlgn="ctr">
              <a:buNone/>
            </a:pPr>
            <a:r>
              <a:rPr lang="cs-CZ" sz="2400" b="1" dirty="0" smtClean="0"/>
              <a:t>                                                                                  politických věd</a:t>
            </a:r>
          </a:p>
          <a:p>
            <a:pPr fontAlgn="ctr">
              <a:buNone/>
            </a:pPr>
            <a:r>
              <a:rPr lang="cs-CZ" sz="2400" b="1" dirty="0" err="1" smtClean="0"/>
              <a:t>ThDr</a:t>
            </a:r>
            <a:r>
              <a:rPr lang="cs-CZ" sz="2400" b="1" dirty="0" smtClean="0"/>
              <a:t>.</a:t>
            </a:r>
            <a:r>
              <a:rPr lang="cs-CZ" sz="2400" dirty="0" smtClean="0"/>
              <a:t>            </a:t>
            </a:r>
            <a:r>
              <a:rPr lang="cs-CZ" sz="2400" dirty="0" err="1" smtClean="0"/>
              <a:t>theologiae</a:t>
            </a:r>
            <a:r>
              <a:rPr lang="cs-CZ" sz="2400" dirty="0" smtClean="0"/>
              <a:t> </a:t>
            </a:r>
            <a:r>
              <a:rPr lang="cs-CZ" sz="2400" dirty="0" err="1" smtClean="0"/>
              <a:t>doctor</a:t>
            </a:r>
            <a:r>
              <a:rPr lang="cs-CZ" sz="2400" dirty="0" smtClean="0"/>
              <a:t>                            </a:t>
            </a:r>
            <a:r>
              <a:rPr lang="cs-CZ" sz="2400" b="1" dirty="0" smtClean="0"/>
              <a:t>doktor teologie</a:t>
            </a:r>
          </a:p>
          <a:p>
            <a:pPr fontAlgn="ctr">
              <a:buNone/>
            </a:pPr>
            <a:r>
              <a:rPr lang="cs-CZ" sz="2400" b="1" dirty="0" err="1" smtClean="0"/>
              <a:t>ThMgr</a:t>
            </a:r>
            <a:r>
              <a:rPr lang="cs-CZ" sz="2400" b="1" dirty="0" smtClean="0"/>
              <a:t>.         </a:t>
            </a:r>
            <a:r>
              <a:rPr lang="cs-CZ" sz="2400" dirty="0" err="1" smtClean="0"/>
              <a:t>theologiae</a:t>
            </a:r>
            <a:r>
              <a:rPr lang="cs-CZ" sz="2400" dirty="0" smtClean="0"/>
              <a:t> magister                        </a:t>
            </a:r>
            <a:r>
              <a:rPr lang="cs-CZ" sz="2400" b="1" dirty="0" smtClean="0"/>
              <a:t>magistr teologie, </a:t>
            </a:r>
          </a:p>
          <a:p>
            <a:pPr fontAlgn="ctr">
              <a:buNone/>
            </a:pPr>
            <a:r>
              <a:rPr lang="cs-CZ" sz="2400" b="1" dirty="0" smtClean="0"/>
              <a:t>                                                                                  bohosloví</a:t>
            </a:r>
          </a:p>
          <a:p>
            <a:pPr fontAlgn="ctr">
              <a:buNone/>
            </a:pPr>
            <a:endParaRPr lang="cs-CZ" sz="2400" dirty="0"/>
          </a:p>
        </p:txBody>
      </p:sp>
      <p:pic>
        <p:nvPicPr>
          <p:cNvPr id="19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20988" y="3320988"/>
            <a:ext cx="6858000" cy="216024"/>
          </a:xfrm>
          <a:prstGeom prst="rect">
            <a:avLst/>
          </a:prstGeom>
          <a:noFill/>
        </p:spPr>
      </p:pic>
      <p:pic>
        <p:nvPicPr>
          <p:cNvPr id="2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606988" y="3320988"/>
            <a:ext cx="6858000" cy="216024"/>
          </a:xfrm>
          <a:prstGeom prst="rect">
            <a:avLst/>
          </a:prstGeom>
          <a:noFill/>
        </p:spPr>
      </p:pic>
      <p:pic>
        <p:nvPicPr>
          <p:cNvPr id="21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325552" y="2398576"/>
            <a:ext cx="4941168" cy="144016"/>
          </a:xfrm>
          <a:prstGeom prst="rect">
            <a:avLst/>
          </a:prstGeom>
          <a:noFill/>
        </p:spPr>
      </p:pic>
      <p:pic>
        <p:nvPicPr>
          <p:cNvPr id="22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778904" y="2398575"/>
            <a:ext cx="4941168" cy="144017"/>
          </a:xfrm>
          <a:prstGeom prst="rect">
            <a:avLst/>
          </a:prstGeom>
          <a:noFill/>
        </p:spPr>
      </p:pic>
      <p:pic>
        <p:nvPicPr>
          <p:cNvPr id="23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0519" cy="288032"/>
          </a:xfrm>
          <a:prstGeom prst="rect">
            <a:avLst/>
          </a:prstGeom>
          <a:noFill/>
        </p:spPr>
      </p:pic>
      <p:pic>
        <p:nvPicPr>
          <p:cNvPr id="24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69968"/>
            <a:ext cx="9180519" cy="2880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0" y="0"/>
            <a:ext cx="5292080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2700" b="1" dirty="0" smtClean="0">
                <a:solidFill>
                  <a:schemeClr val="accent6">
                    <a:lumMod val="50000"/>
                  </a:schemeClr>
                </a:solidFill>
              </a:rPr>
              <a:t>akademicko-vědecké tituly </a:t>
            </a:r>
          </a:p>
          <a:p>
            <a:pPr>
              <a:buNone/>
            </a:pPr>
            <a:r>
              <a:rPr lang="cs-CZ" sz="2700" dirty="0" smtClean="0"/>
              <a:t>    </a:t>
            </a: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CSc.</a:t>
            </a:r>
            <a:r>
              <a:rPr lang="cs-CZ" sz="2700" dirty="0" smtClean="0"/>
              <a:t> (kandidát věd)</a:t>
            </a:r>
          </a:p>
          <a:p>
            <a:pPr>
              <a:buNone/>
            </a:pPr>
            <a:r>
              <a:rPr lang="cs-CZ" sz="2700" dirty="0" smtClean="0"/>
              <a:t>    </a:t>
            </a: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Dr. </a:t>
            </a:r>
            <a:r>
              <a:rPr lang="cs-CZ" sz="2700" dirty="0" smtClean="0"/>
              <a:t>( doktor)</a:t>
            </a:r>
          </a:p>
          <a:p>
            <a:pPr>
              <a:buNone/>
            </a:pP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    DrSc</a:t>
            </a:r>
            <a:r>
              <a:rPr lang="cs-CZ" sz="2700" dirty="0" smtClean="0">
                <a:solidFill>
                  <a:srgbClr val="002060"/>
                </a:solidFill>
              </a:rPr>
              <a:t>.</a:t>
            </a:r>
            <a:r>
              <a:rPr lang="cs-CZ" sz="2700" dirty="0" smtClean="0"/>
              <a:t>(doktor věd ) </a:t>
            </a:r>
          </a:p>
          <a:p>
            <a:pPr>
              <a:buNone/>
            </a:pPr>
            <a:r>
              <a:rPr lang="cs-CZ" sz="2700" dirty="0" smtClean="0"/>
              <a:t>    </a:t>
            </a:r>
            <a:r>
              <a:rPr lang="cs-CZ" sz="2700" b="1" dirty="0" err="1" smtClean="0">
                <a:solidFill>
                  <a:schemeClr val="accent4">
                    <a:lumMod val="50000"/>
                  </a:schemeClr>
                </a:solidFill>
              </a:rPr>
              <a:t>DSc</a:t>
            </a: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cs-CZ" sz="2700" dirty="0" smtClean="0"/>
              <a:t>    </a:t>
            </a:r>
            <a:r>
              <a:rPr lang="cs-CZ" sz="2700" b="1" dirty="0" err="1" smtClean="0">
                <a:solidFill>
                  <a:schemeClr val="accent4">
                    <a:lumMod val="50000"/>
                  </a:schemeClr>
                </a:solidFill>
              </a:rPr>
              <a:t>Ph.D</a:t>
            </a: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cs-CZ" sz="2700" dirty="0" smtClean="0"/>
              <a:t>(doktor teologie)</a:t>
            </a:r>
          </a:p>
          <a:p>
            <a:r>
              <a:rPr lang="cs-CZ" sz="2700" b="1" dirty="0" smtClean="0">
                <a:solidFill>
                  <a:schemeClr val="accent6">
                    <a:lumMod val="50000"/>
                  </a:schemeClr>
                </a:solidFill>
              </a:rPr>
              <a:t>vědecko-pedagogické tituly </a:t>
            </a:r>
          </a:p>
          <a:p>
            <a:pPr>
              <a:buNone/>
            </a:pPr>
            <a:r>
              <a:rPr lang="cs-CZ" sz="2700" dirty="0" smtClean="0"/>
              <a:t>    </a:t>
            </a: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doc. </a:t>
            </a:r>
            <a:r>
              <a:rPr lang="cs-CZ" sz="2700" dirty="0" smtClean="0"/>
              <a:t>(docent)</a:t>
            </a:r>
          </a:p>
          <a:p>
            <a:pPr>
              <a:buNone/>
            </a:pP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    prof. </a:t>
            </a:r>
            <a:r>
              <a:rPr lang="cs-CZ" sz="2700" dirty="0" smtClean="0"/>
              <a:t>(profesor)</a:t>
            </a:r>
          </a:p>
          <a:p>
            <a:r>
              <a:rPr lang="cs-CZ" sz="2700" b="1" dirty="0" smtClean="0">
                <a:solidFill>
                  <a:schemeClr val="accent6">
                    <a:lumMod val="50000"/>
                  </a:schemeClr>
                </a:solidFill>
              </a:rPr>
              <a:t>čestné tituly </a:t>
            </a:r>
            <a:r>
              <a:rPr lang="cs-CZ" sz="2700" dirty="0" smtClean="0"/>
              <a:t>(titul dosažený jmenováním, nikoliv studiem)</a:t>
            </a:r>
          </a:p>
          <a:p>
            <a:pPr>
              <a:buNone/>
            </a:pP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    dr. </a:t>
            </a:r>
            <a:r>
              <a:rPr lang="cs-CZ" sz="2700" b="1" dirty="0" err="1" smtClean="0">
                <a:solidFill>
                  <a:schemeClr val="accent4">
                    <a:lumMod val="50000"/>
                  </a:schemeClr>
                </a:solidFill>
              </a:rPr>
              <a:t>h</a:t>
            </a:r>
            <a:r>
              <a:rPr lang="cs-CZ" sz="2700" b="1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cs-CZ" sz="2700" b="1" dirty="0" err="1" smtClean="0">
                <a:solidFill>
                  <a:schemeClr val="accent4">
                    <a:lumMod val="50000"/>
                  </a:schemeClr>
                </a:solidFill>
              </a:rPr>
              <a:t>c</a:t>
            </a:r>
            <a:r>
              <a:rPr lang="cs-CZ" sz="2700" dirty="0" smtClean="0">
                <a:solidFill>
                  <a:srgbClr val="002060"/>
                </a:solidFill>
              </a:rPr>
              <a:t>.</a:t>
            </a:r>
            <a:r>
              <a:rPr lang="cs-CZ" sz="2700" dirty="0" smtClean="0"/>
              <a:t> - </a:t>
            </a:r>
            <a:r>
              <a:rPr lang="cs-CZ" sz="2700" dirty="0" err="1" smtClean="0"/>
              <a:t>doctor</a:t>
            </a:r>
            <a:r>
              <a:rPr lang="cs-CZ" sz="2700" dirty="0" smtClean="0"/>
              <a:t> honoris causa (čestný  doktorát)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1143000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Cvičení s řešením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3744416" cy="5733256"/>
          </a:xfrm>
          <a:solidFill>
            <a:srgbClr val="92D05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cs-CZ" sz="2400" dirty="0" err="1" smtClean="0"/>
              <a:t>př.Kr</a:t>
            </a:r>
            <a:r>
              <a:rPr lang="cs-CZ" sz="2400" dirty="0" smtClean="0"/>
              <a:t>.</a:t>
            </a:r>
          </a:p>
          <a:p>
            <a:r>
              <a:rPr lang="cs-CZ" sz="2400" dirty="0" err="1" smtClean="0"/>
              <a:t>Ml</a:t>
            </a:r>
            <a:r>
              <a:rPr lang="cs-CZ" sz="2400" dirty="0" smtClean="0"/>
              <a:t>.Boleslav</a:t>
            </a:r>
          </a:p>
          <a:p>
            <a:r>
              <a:rPr lang="cs-CZ" sz="2400" dirty="0" err="1" smtClean="0"/>
              <a:t>Mor</a:t>
            </a:r>
            <a:r>
              <a:rPr lang="cs-CZ" sz="2400" dirty="0" smtClean="0"/>
              <a:t>.Krumlov</a:t>
            </a:r>
          </a:p>
          <a:p>
            <a:r>
              <a:rPr lang="cs-CZ" sz="2400" dirty="0" smtClean="0"/>
              <a:t>MUDr.</a:t>
            </a:r>
          </a:p>
          <a:p>
            <a:r>
              <a:rPr lang="cs-CZ" sz="2400" dirty="0" smtClean="0"/>
              <a:t>Ing.</a:t>
            </a:r>
          </a:p>
          <a:p>
            <a:r>
              <a:rPr lang="cs-CZ" sz="2400" dirty="0" smtClean="0"/>
              <a:t>Mgr.</a:t>
            </a:r>
          </a:p>
          <a:p>
            <a:r>
              <a:rPr lang="cs-CZ" sz="2400" dirty="0" err="1" smtClean="0"/>
              <a:t>Ph.Dr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JUDr.</a:t>
            </a:r>
          </a:p>
          <a:p>
            <a:r>
              <a:rPr lang="cs-CZ" sz="2400" dirty="0" smtClean="0"/>
              <a:t>ČR</a:t>
            </a:r>
          </a:p>
          <a:p>
            <a:r>
              <a:rPr lang="cs-CZ" sz="2400" dirty="0" smtClean="0"/>
              <a:t>ES</a:t>
            </a:r>
          </a:p>
          <a:p>
            <a:r>
              <a:rPr lang="cs-CZ" sz="2400" dirty="0" err="1" smtClean="0"/>
              <a:t>č.mn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fa</a:t>
            </a:r>
          </a:p>
          <a:p>
            <a:r>
              <a:rPr lang="cs-CZ" sz="2400" dirty="0" smtClean="0"/>
              <a:t>a.s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99992" y="1124744"/>
            <a:ext cx="4392488" cy="5733256"/>
          </a:xfrm>
          <a:solidFill>
            <a:srgbClr val="00B050"/>
          </a:solidFill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cs-CZ" sz="2400" dirty="0" smtClean="0"/>
              <a:t>před Kristem</a:t>
            </a:r>
          </a:p>
          <a:p>
            <a:r>
              <a:rPr lang="cs-CZ" sz="2400" dirty="0" smtClean="0"/>
              <a:t>Mladá Boleslav</a:t>
            </a:r>
          </a:p>
          <a:p>
            <a:r>
              <a:rPr lang="cs-CZ" sz="2400" dirty="0" smtClean="0"/>
              <a:t>Moravský Krumlov</a:t>
            </a:r>
          </a:p>
          <a:p>
            <a:r>
              <a:rPr lang="cs-CZ" sz="2400" dirty="0" smtClean="0"/>
              <a:t>doktor všeobecné medicíny</a:t>
            </a:r>
          </a:p>
          <a:p>
            <a:r>
              <a:rPr lang="cs-CZ" sz="2400" dirty="0" smtClean="0"/>
              <a:t>inženýr</a:t>
            </a:r>
          </a:p>
          <a:p>
            <a:r>
              <a:rPr lang="cs-CZ" sz="2400" dirty="0" smtClean="0"/>
              <a:t>magistr</a:t>
            </a:r>
          </a:p>
          <a:p>
            <a:r>
              <a:rPr lang="cs-CZ" sz="2400" dirty="0" smtClean="0"/>
              <a:t>doktor filozofie</a:t>
            </a:r>
          </a:p>
          <a:p>
            <a:r>
              <a:rPr lang="cs-CZ" sz="2400" dirty="0" smtClean="0"/>
              <a:t>doktor práv</a:t>
            </a:r>
          </a:p>
          <a:p>
            <a:r>
              <a:rPr lang="cs-CZ" sz="2400" dirty="0" smtClean="0"/>
              <a:t>Česká republika</a:t>
            </a:r>
          </a:p>
          <a:p>
            <a:r>
              <a:rPr lang="cs-CZ" sz="2400" dirty="0" smtClean="0"/>
              <a:t>Evropské společenství</a:t>
            </a:r>
          </a:p>
          <a:p>
            <a:r>
              <a:rPr lang="cs-CZ" sz="2400" dirty="0" smtClean="0"/>
              <a:t>číslo množné</a:t>
            </a:r>
          </a:p>
          <a:p>
            <a:r>
              <a:rPr lang="cs-CZ" sz="2400" dirty="0" smtClean="0"/>
              <a:t>firma</a:t>
            </a:r>
          </a:p>
          <a:p>
            <a:r>
              <a:rPr lang="cs-CZ" sz="2400" dirty="0" smtClean="0"/>
              <a:t>akciová společnost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pic>
        <p:nvPicPr>
          <p:cNvPr id="8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20988" y="3320988"/>
            <a:ext cx="6858000" cy="216024"/>
          </a:xfrm>
          <a:prstGeom prst="rect">
            <a:avLst/>
          </a:prstGeom>
          <a:noFill/>
        </p:spPr>
      </p:pic>
      <p:pic>
        <p:nvPicPr>
          <p:cNvPr id="9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09328" y="3667336"/>
            <a:ext cx="5733256" cy="648072"/>
          </a:xfrm>
          <a:prstGeom prst="rect">
            <a:avLst/>
          </a:prstGeom>
          <a:noFill/>
        </p:spPr>
      </p:pic>
      <p:pic>
        <p:nvPicPr>
          <p:cNvPr id="1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606988" y="3320988"/>
            <a:ext cx="6858000" cy="21602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 smtClean="0">
                <a:ln w="50800"/>
                <a:solidFill>
                  <a:srgbClr val="FC9AF0"/>
                </a:solidFill>
              </a:rPr>
              <a:t>Cvičení s řešením</a:t>
            </a:r>
            <a:endParaRPr lang="cs-CZ" dirty="0"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3744416" cy="5688632"/>
          </a:xfrm>
          <a:solidFill>
            <a:srgbClr val="92D05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cs-CZ" sz="2400" dirty="0" err="1" smtClean="0"/>
              <a:t>K</a:t>
            </a:r>
            <a:r>
              <a:rPr lang="cs-CZ" sz="2400" dirty="0" smtClean="0"/>
              <a:t>.Vary</a:t>
            </a:r>
          </a:p>
          <a:p>
            <a:r>
              <a:rPr lang="cs-CZ" sz="2400" dirty="0" smtClean="0"/>
              <a:t>Týn n. Vltavou</a:t>
            </a:r>
          </a:p>
          <a:p>
            <a:r>
              <a:rPr lang="cs-CZ" sz="2400" dirty="0" err="1" smtClean="0"/>
              <a:t>NaCl</a:t>
            </a:r>
            <a:endParaRPr lang="cs-CZ" sz="2400" dirty="0" smtClean="0"/>
          </a:p>
          <a:p>
            <a:r>
              <a:rPr lang="cs-CZ" sz="2400" dirty="0" smtClean="0"/>
              <a:t>OKD</a:t>
            </a:r>
          </a:p>
          <a:p>
            <a:r>
              <a:rPr lang="cs-CZ" sz="2400" dirty="0" smtClean="0"/>
              <a:t>OSN</a:t>
            </a:r>
          </a:p>
          <a:p>
            <a:r>
              <a:rPr lang="cs-CZ" sz="2400" dirty="0" smtClean="0"/>
              <a:t>X</a:t>
            </a:r>
          </a:p>
          <a:p>
            <a:r>
              <a:rPr lang="cs-CZ" sz="2400" dirty="0" smtClean="0"/>
              <a:t>MMF</a:t>
            </a:r>
          </a:p>
          <a:p>
            <a:r>
              <a:rPr lang="cs-CZ" sz="2400" dirty="0" smtClean="0"/>
              <a:t>RNDr.</a:t>
            </a:r>
          </a:p>
          <a:p>
            <a:r>
              <a:rPr lang="cs-CZ" sz="2400" dirty="0" smtClean="0"/>
              <a:t>sv.</a:t>
            </a:r>
          </a:p>
          <a:p>
            <a:r>
              <a:rPr lang="cs-CZ" sz="2400" dirty="0" err="1" smtClean="0"/>
              <a:t>t.r</a:t>
            </a:r>
            <a:r>
              <a:rPr lang="cs-CZ" sz="2400" dirty="0" smtClean="0"/>
              <a:t>.</a:t>
            </a:r>
          </a:p>
          <a:p>
            <a:pPr lvl="0"/>
            <a:r>
              <a:rPr lang="cs-CZ" sz="2400" dirty="0" smtClean="0"/>
              <a:t>kpt.</a:t>
            </a:r>
          </a:p>
          <a:p>
            <a:r>
              <a:rPr lang="cs-CZ" sz="2400" dirty="0" smtClean="0"/>
              <a:t>kap.</a:t>
            </a:r>
          </a:p>
          <a:p>
            <a:r>
              <a:rPr lang="cs-CZ" sz="2400" dirty="0" smtClean="0"/>
              <a:t>Semafor</a:t>
            </a:r>
          </a:p>
          <a:p>
            <a:pPr lvl="0"/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169368"/>
            <a:ext cx="4392488" cy="5688632"/>
          </a:xfrm>
          <a:solidFill>
            <a:srgbClr val="00B050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cs-CZ" sz="2400" dirty="0" smtClean="0"/>
              <a:t>Karlovy Vary</a:t>
            </a:r>
          </a:p>
          <a:p>
            <a:r>
              <a:rPr lang="cs-CZ" sz="2400" dirty="0" smtClean="0"/>
              <a:t>Týn nad Vltavou</a:t>
            </a:r>
          </a:p>
          <a:p>
            <a:r>
              <a:rPr lang="cs-CZ" sz="2400" dirty="0" smtClean="0"/>
              <a:t>chlorid sodný</a:t>
            </a:r>
          </a:p>
          <a:p>
            <a:r>
              <a:rPr lang="cs-CZ" sz="2400" dirty="0" smtClean="0"/>
              <a:t>Ostravsko – karvinské doly</a:t>
            </a:r>
          </a:p>
          <a:p>
            <a:r>
              <a:rPr lang="cs-CZ" sz="2400" dirty="0" smtClean="0"/>
              <a:t>Organizace spojených národů</a:t>
            </a:r>
          </a:p>
          <a:p>
            <a:r>
              <a:rPr lang="cs-CZ" sz="2400" dirty="0" smtClean="0"/>
              <a:t>deset</a:t>
            </a:r>
          </a:p>
          <a:p>
            <a:r>
              <a:rPr lang="cs-CZ" sz="2400" dirty="0" smtClean="0"/>
              <a:t>Mezinárodní měnový fond</a:t>
            </a:r>
          </a:p>
          <a:p>
            <a:r>
              <a:rPr lang="cs-CZ" sz="2400" dirty="0" smtClean="0"/>
              <a:t>doktor přírodních věd</a:t>
            </a:r>
          </a:p>
          <a:p>
            <a:r>
              <a:rPr lang="cs-CZ" sz="2400" dirty="0" smtClean="0"/>
              <a:t>svatý</a:t>
            </a:r>
          </a:p>
          <a:p>
            <a:r>
              <a:rPr lang="cs-CZ" sz="2400" dirty="0" smtClean="0"/>
              <a:t>toho roku</a:t>
            </a:r>
          </a:p>
          <a:p>
            <a:r>
              <a:rPr lang="cs-CZ" sz="2400" dirty="0" smtClean="0"/>
              <a:t>kapitán</a:t>
            </a:r>
          </a:p>
          <a:p>
            <a:r>
              <a:rPr lang="cs-CZ" sz="2400" dirty="0" smtClean="0"/>
              <a:t>Kapitola</a:t>
            </a:r>
          </a:p>
          <a:p>
            <a:r>
              <a:rPr lang="cs-CZ" sz="2400" dirty="0" smtClean="0"/>
              <a:t>Sedm malých forem</a:t>
            </a:r>
            <a:endParaRPr lang="cs-CZ" sz="2400" dirty="0"/>
          </a:p>
        </p:txBody>
      </p:sp>
      <p:pic>
        <p:nvPicPr>
          <p:cNvPr id="9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320988" y="3320988"/>
            <a:ext cx="6858000" cy="216024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606988" y="3320988"/>
            <a:ext cx="6858000" cy="216024"/>
          </a:xfrm>
          <a:prstGeom prst="rect">
            <a:avLst/>
          </a:prstGeom>
          <a:noFill/>
        </p:spPr>
      </p:pic>
      <p:pic>
        <p:nvPicPr>
          <p:cNvPr id="12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95028" y="3681028"/>
            <a:ext cx="5705872" cy="6480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9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5856" y="-27384"/>
            <a:ext cx="5410944" cy="11430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Zkracování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3848" y="1584176"/>
            <a:ext cx="5940152" cy="4077072"/>
          </a:xfr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Slovotvorný způsob, při němž vznikají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zkratky, zkratková slova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= </a:t>
            </a:r>
            <a:r>
              <a:rPr lang="cs-CZ" sz="2800" b="1" dirty="0" smtClean="0">
                <a:solidFill>
                  <a:schemeClr val="tx1"/>
                </a:solidFill>
              </a:rPr>
              <a:t>spojení dvou i více zkrácených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slovních základů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Několikaslovné názvy nahrazujeme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zkratkami z prvních písmen = 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zkratky 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iniciálové</a:t>
            </a:r>
          </a:p>
          <a:p>
            <a:pPr marL="514350" indent="-514350"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27850" cy="2420888"/>
          </a:xfrm>
          <a:prstGeom prst="rect">
            <a:avLst/>
          </a:prstGeom>
          <a:noFill/>
        </p:spPr>
      </p:pic>
      <p:pic>
        <p:nvPicPr>
          <p:cNvPr id="7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2856"/>
            <a:ext cx="3227850" cy="2420888"/>
          </a:xfrm>
          <a:prstGeom prst="rect">
            <a:avLst/>
          </a:prstGeom>
          <a:noFill/>
        </p:spPr>
      </p:pic>
      <p:pic>
        <p:nvPicPr>
          <p:cNvPr id="8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37112"/>
            <a:ext cx="3227850" cy="2420888"/>
          </a:xfrm>
          <a:prstGeom prst="rect">
            <a:avLst/>
          </a:prstGeom>
          <a:noFill/>
        </p:spPr>
      </p:pic>
      <p:pic>
        <p:nvPicPr>
          <p:cNvPr id="9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80728"/>
            <a:ext cx="5940152" cy="360040"/>
          </a:xfrm>
          <a:prstGeom prst="rect">
            <a:avLst/>
          </a:prstGeom>
          <a:noFill/>
        </p:spPr>
      </p:pic>
      <p:pic>
        <p:nvPicPr>
          <p:cNvPr id="1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661248"/>
            <a:ext cx="5940152" cy="3600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b="1" dirty="0" smtClean="0">
                <a:ln w="50800"/>
                <a:solidFill>
                  <a:srgbClr val="FC9AF0"/>
                </a:solidFill>
              </a:rPr>
              <a:t>Použité zdroje:</a:t>
            </a:r>
            <a:endParaRPr lang="cs-CZ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Sochrová</a:t>
            </a:r>
            <a:r>
              <a:rPr lang="cs-CZ" sz="2400" dirty="0" smtClean="0"/>
              <a:t>, Marie: Český jazyk v kostce pro střední školy, Fragment, 1999</a:t>
            </a:r>
          </a:p>
          <a:p>
            <a:r>
              <a:rPr lang="cs-CZ" sz="2400" dirty="0" smtClean="0"/>
              <a:t>Krausová, Zdeňka, </a:t>
            </a:r>
            <a:r>
              <a:rPr lang="cs-CZ" sz="2400" dirty="0" err="1" smtClean="0"/>
              <a:t>Teršová</a:t>
            </a:r>
            <a:r>
              <a:rPr lang="cs-CZ" sz="2400" dirty="0" smtClean="0"/>
              <a:t>, Renáta: Český jazyk 7 – učebnice pro základní a víceletá gymnázia,nakladatelství </a:t>
            </a:r>
            <a:r>
              <a:rPr lang="cs-CZ" sz="2400" dirty="0" err="1" smtClean="0"/>
              <a:t>Fraus</a:t>
            </a:r>
            <a:r>
              <a:rPr lang="cs-CZ" sz="2400" dirty="0" smtClean="0"/>
              <a:t> 2004</a:t>
            </a:r>
          </a:p>
          <a:p>
            <a:r>
              <a:rPr lang="cs-CZ" sz="2400" dirty="0" smtClean="0"/>
              <a:t>Pravidla českého pravopisu, Nakladatelství </a:t>
            </a:r>
            <a:r>
              <a:rPr lang="cs-CZ" sz="2400" dirty="0" err="1" smtClean="0"/>
              <a:t>Pansofia</a:t>
            </a:r>
            <a:r>
              <a:rPr lang="cs-CZ" sz="2400" dirty="0" smtClean="0"/>
              <a:t>,1993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5877272"/>
            <a:ext cx="48333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latin typeface="Monotype Corsiva" pitchFamily="66" charset="0"/>
              </a:rPr>
              <a:t>Mgr. Kateřina </a:t>
            </a:r>
            <a:r>
              <a:rPr lang="cs-CZ" sz="3200" b="1" dirty="0" err="1" smtClean="0">
                <a:latin typeface="Monotype Corsiva" pitchFamily="66" charset="0"/>
              </a:rPr>
              <a:t>Karbulová</a:t>
            </a:r>
            <a:r>
              <a:rPr lang="cs-CZ" sz="3200" b="1" dirty="0" smtClean="0">
                <a:latin typeface="Monotype Corsiva" pitchFamily="66" charset="0"/>
              </a:rPr>
              <a:t>, 2012</a:t>
            </a:r>
            <a:endParaRPr lang="cs-CZ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4032448" cy="273630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lvl="0" indent="-514350">
              <a:buAutoNum type="alphaLcParenR"/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iniciálové zkratky</a:t>
            </a:r>
          </a:p>
          <a:p>
            <a:pPr marL="514350" lvl="0" indent="-514350">
              <a:buAutoNum type="alphaLcParenR"/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zkratková slova</a:t>
            </a:r>
          </a:p>
          <a:p>
            <a:pPr marL="514350" lvl="0" indent="-514350">
              <a:buAutoNum type="alphaLcParenR"/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ustálené zkratky</a:t>
            </a:r>
          </a:p>
          <a:p>
            <a:pPr lvl="0">
              <a:buNone/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      akademické tituly</a:t>
            </a:r>
          </a:p>
          <a:p>
            <a:pPr lvl="0">
              <a:buNone/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       vlastní jména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572000" y="404664"/>
            <a:ext cx="4032448" cy="2736304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dirty="0" smtClean="0"/>
              <a:t>ČR, OSN, ODS aj.</a:t>
            </a:r>
          </a:p>
          <a:p>
            <a:r>
              <a:rPr lang="cs-CZ" dirty="0" smtClean="0"/>
              <a:t>ČEDOK, ARO aj.</a:t>
            </a:r>
          </a:p>
          <a:p>
            <a:r>
              <a:rPr lang="cs-CZ" dirty="0" smtClean="0"/>
              <a:t>atd., apod., atd.</a:t>
            </a:r>
          </a:p>
          <a:p>
            <a:r>
              <a:rPr lang="cs-CZ" dirty="0" smtClean="0"/>
              <a:t>Mgr., JUDr., atd.</a:t>
            </a:r>
          </a:p>
          <a:p>
            <a:r>
              <a:rPr lang="cs-CZ" dirty="0" smtClean="0"/>
              <a:t>K. ( Karel, Kateřina) aj.</a:t>
            </a:r>
          </a:p>
          <a:p>
            <a:endParaRPr lang="cs-CZ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5"/>
            <a:ext cx="8208912" cy="30243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a) iniciálové zkratky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514350" indent="-514350">
              <a:buNone/>
            </a:pPr>
            <a:r>
              <a:rPr lang="cs-CZ" dirty="0" smtClean="0"/>
              <a:t>    - </a:t>
            </a:r>
            <a:r>
              <a:rPr lang="cs-CZ" b="1" dirty="0" smtClean="0"/>
              <a:t>z počátečních písmen víceslovných slov</a:t>
            </a:r>
          </a:p>
          <a:p>
            <a:pPr marL="514350" indent="-514350">
              <a:buNone/>
            </a:pPr>
            <a:r>
              <a:rPr lang="cs-CZ" dirty="0" smtClean="0"/>
              <a:t>    - při čtení hláskujeme = </a:t>
            </a:r>
            <a:r>
              <a:rPr lang="cs-CZ" b="1" dirty="0" smtClean="0"/>
              <a:t>vyslovují se po písmenech,  výjimečně jako slova                                              ( nesklonné)</a:t>
            </a:r>
          </a:p>
          <a:p>
            <a:pPr marL="514350" indent="-514350">
              <a:buNone/>
            </a:pPr>
            <a:r>
              <a:rPr lang="cs-CZ" dirty="0" smtClean="0"/>
              <a:t>   -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píšeme velkým písmenem</a:t>
            </a:r>
          </a:p>
          <a:p>
            <a:pPr marL="514350" indent="-514350">
              <a:buNone/>
            </a:pPr>
            <a:endParaRPr lang="cs-CZ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75856" y="44624"/>
            <a:ext cx="5688632" cy="1143000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Iniciálové zkratky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9872" y="1268760"/>
            <a:ext cx="5724128" cy="4248472"/>
          </a:xfr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ČR </a:t>
            </a:r>
            <a:r>
              <a:rPr lang="cs-CZ" sz="2800" dirty="0" smtClean="0">
                <a:solidFill>
                  <a:schemeClr val="tx1"/>
                </a:solidFill>
              </a:rPr>
              <a:t>-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Česká republika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ODS </a:t>
            </a:r>
            <a:r>
              <a:rPr lang="cs-CZ" sz="2800" dirty="0" smtClean="0">
                <a:solidFill>
                  <a:schemeClr val="tx1"/>
                </a:solidFill>
              </a:rPr>
              <a:t>- Občanská demokratická strana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OSN</a:t>
            </a:r>
            <a:r>
              <a:rPr lang="cs-CZ" sz="2800" dirty="0" smtClean="0">
                <a:solidFill>
                  <a:schemeClr val="tx1"/>
                </a:solidFill>
              </a:rPr>
              <a:t> - Organizace spojených národů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MFF </a:t>
            </a:r>
            <a:r>
              <a:rPr lang="cs-CZ" sz="2800" dirty="0" smtClean="0">
                <a:solidFill>
                  <a:schemeClr val="tx1"/>
                </a:solidFill>
              </a:rPr>
              <a:t>-  Mezinárodní filmový festival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MDŽ </a:t>
            </a:r>
            <a:r>
              <a:rPr lang="cs-CZ" sz="2800" dirty="0" smtClean="0">
                <a:solidFill>
                  <a:schemeClr val="tx1"/>
                </a:solidFill>
              </a:rPr>
              <a:t>- Mezinárodní den žen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AMU</a:t>
            </a:r>
            <a:r>
              <a:rPr lang="cs-CZ" sz="2800" dirty="0" smtClean="0">
                <a:solidFill>
                  <a:schemeClr val="tx1"/>
                </a:solidFill>
              </a:rPr>
              <a:t> - ( </a:t>
            </a:r>
            <a:r>
              <a:rPr lang="cs-CZ" sz="2800" dirty="0" err="1" smtClean="0">
                <a:solidFill>
                  <a:schemeClr val="tx1"/>
                </a:solidFill>
              </a:rPr>
              <a:t>amu</a:t>
            </a:r>
            <a:r>
              <a:rPr lang="cs-CZ" sz="2800" dirty="0" smtClean="0">
                <a:solidFill>
                  <a:schemeClr val="tx1"/>
                </a:solidFill>
              </a:rPr>
              <a:t>) Akademie </a:t>
            </a:r>
            <a:r>
              <a:rPr lang="cs-CZ" sz="2800" dirty="0" err="1" smtClean="0">
                <a:solidFill>
                  <a:schemeClr val="tx1"/>
                </a:solidFill>
              </a:rPr>
              <a:t>muzických</a:t>
            </a:r>
            <a:r>
              <a:rPr lang="cs-CZ" sz="2800" dirty="0" smtClean="0">
                <a:solidFill>
                  <a:schemeClr val="tx1"/>
                </a:solidFill>
              </a:rPr>
              <a:t> umění</a:t>
            </a:r>
          </a:p>
          <a:p>
            <a:pPr marL="514350" indent="-51435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FAV</a:t>
            </a:r>
            <a:r>
              <a:rPr lang="cs-CZ" sz="2800" dirty="0" smtClean="0">
                <a:solidFill>
                  <a:schemeClr val="tx1"/>
                </a:solidFill>
              </a:rPr>
              <a:t> – ( </a:t>
            </a:r>
            <a:r>
              <a:rPr lang="cs-CZ" sz="2800" dirty="0" err="1" smtClean="0">
                <a:solidFill>
                  <a:schemeClr val="tx1"/>
                </a:solidFill>
              </a:rPr>
              <a:t>fav</a:t>
            </a:r>
            <a:r>
              <a:rPr lang="cs-CZ" sz="2800" dirty="0" smtClean="0">
                <a:solidFill>
                  <a:schemeClr val="tx1"/>
                </a:solidFill>
              </a:rPr>
              <a:t>)Fakulta aplikovaných vět</a:t>
            </a:r>
          </a:p>
          <a:p>
            <a:pPr>
              <a:buNone/>
            </a:pPr>
            <a:endParaRPr lang="cs-CZ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03848" y="332656"/>
            <a:ext cx="5724128" cy="61206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b) zkratková slova </a:t>
            </a:r>
            <a:endParaRPr lang="cs-CZ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 tzv. akronym -  </a:t>
            </a:r>
            <a:r>
              <a:rPr lang="cs-CZ" sz="2800" dirty="0" smtClean="0">
                <a:solidFill>
                  <a:schemeClr val="tx1"/>
                </a:solidFill>
              </a:rPr>
              <a:t>druh zkratky</a:t>
            </a:r>
            <a:endParaRPr lang="cs-CZ" sz="28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- vznikají z počátečních slabik nebo  hlásek jednotlivých slov</a:t>
            </a:r>
          </a:p>
          <a:p>
            <a:pPr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- </a:t>
            </a:r>
            <a:r>
              <a:rPr lang="cs-CZ" sz="2800" b="1" dirty="0" smtClean="0">
                <a:solidFill>
                  <a:schemeClr val="tx1"/>
                </a:solidFill>
              </a:rPr>
              <a:t>vyslovují se jako slova</a:t>
            </a:r>
            <a:r>
              <a:rPr lang="cs-CZ" sz="2800" dirty="0" smtClean="0">
                <a:solidFill>
                  <a:schemeClr val="tx1"/>
                </a:solidFill>
              </a:rPr>
              <a:t>, </a:t>
            </a:r>
            <a:r>
              <a:rPr lang="cs-CZ" sz="2800" b="1" dirty="0" smtClean="0">
                <a:solidFill>
                  <a:schemeClr val="tx1"/>
                </a:solidFill>
              </a:rPr>
              <a:t>skloňují se podle běžných vzorů</a:t>
            </a:r>
          </a:p>
          <a:p>
            <a:pPr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</a:t>
            </a:r>
            <a:r>
              <a:rPr lang="cs-CZ" sz="2800" b="1" dirty="0" smtClean="0">
                <a:solidFill>
                  <a:srgbClr val="002060"/>
                </a:solidFill>
              </a:rPr>
              <a:t>ČEDOK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- Česká dopravní kancelář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</a:rPr>
              <a:t>   </a:t>
            </a:r>
            <a:r>
              <a:rPr lang="cs-CZ" sz="2800" b="1" dirty="0" smtClean="0">
                <a:solidFill>
                  <a:srgbClr val="002060"/>
                </a:solidFill>
              </a:rPr>
              <a:t> AMU </a:t>
            </a:r>
            <a:r>
              <a:rPr lang="cs-CZ" sz="2800" b="1" dirty="0" smtClean="0">
                <a:solidFill>
                  <a:schemeClr val="tx1"/>
                </a:solidFill>
              </a:rPr>
              <a:t>- </a:t>
            </a:r>
            <a:r>
              <a:rPr lang="cs-CZ" sz="2800" dirty="0" smtClean="0">
                <a:solidFill>
                  <a:schemeClr val="tx1"/>
                </a:solidFill>
              </a:rPr>
              <a:t>Akademie múzických umění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b="1" dirty="0" smtClean="0">
                <a:solidFill>
                  <a:srgbClr val="002060"/>
                </a:solidFill>
              </a:rPr>
              <a:t>ARO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- anesteziologicko-resuscitační  </a:t>
            </a:r>
          </a:p>
          <a:p>
            <a:pPr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          oddělení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   URNA </a:t>
            </a:r>
            <a:r>
              <a:rPr lang="cs-CZ" sz="2800" dirty="0" smtClean="0">
                <a:solidFill>
                  <a:schemeClr val="tx1"/>
                </a:solidFill>
              </a:rPr>
              <a:t>- Útvar rychlého nasazení</a:t>
            </a:r>
          </a:p>
          <a:p>
            <a:pPr>
              <a:buNone/>
            </a:pPr>
            <a:r>
              <a:rPr lang="cs-CZ" sz="2800" b="1" dirty="0" smtClean="0">
                <a:solidFill>
                  <a:srgbClr val="002060"/>
                </a:solidFill>
              </a:rPr>
              <a:t>    Semafor </a:t>
            </a:r>
            <a:r>
              <a:rPr lang="cs-CZ" sz="2800" b="1" dirty="0" smtClean="0">
                <a:solidFill>
                  <a:schemeClr val="tx1"/>
                </a:solidFill>
              </a:rPr>
              <a:t>- </a:t>
            </a:r>
            <a:r>
              <a:rPr lang="cs-CZ" sz="2800" dirty="0" smtClean="0">
                <a:solidFill>
                  <a:schemeClr val="tx1"/>
                </a:solidFill>
              </a:rPr>
              <a:t>Sedm malých forem</a:t>
            </a:r>
          </a:p>
          <a:p>
            <a:pPr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6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3035829" cy="2276872"/>
          </a:xfrm>
          <a:prstGeom prst="rect">
            <a:avLst/>
          </a:prstGeom>
          <a:noFill/>
        </p:spPr>
      </p:pic>
      <p:pic>
        <p:nvPicPr>
          <p:cNvPr id="1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36504"/>
            <a:ext cx="3035829" cy="2276872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3035829" cy="22768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31840" y="404664"/>
            <a:ext cx="5868144" cy="626469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c) ustálené zkratky a značky frekventovaných slov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</a:t>
            </a:r>
            <a:r>
              <a:rPr lang="cs-CZ" sz="2800" dirty="0" smtClean="0">
                <a:solidFill>
                  <a:schemeClr val="tx1"/>
                </a:solidFill>
              </a:rPr>
              <a:t>- vznikají z prvního písmena slova   nebo charakteristické počáteční skupiny písmen, někdy slabika nebo    i více slabik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z</a:t>
            </a:r>
            <a:r>
              <a:rPr lang="cs-CZ" sz="2800" b="1" dirty="0" smtClean="0">
                <a:solidFill>
                  <a:schemeClr val="tx1"/>
                </a:solidFill>
              </a:rPr>
              <a:t>kratka by měla končit souhláskou</a:t>
            </a:r>
          </a:p>
          <a:p>
            <a:r>
              <a:rPr lang="cs-CZ" sz="2800" b="1" dirty="0">
                <a:solidFill>
                  <a:schemeClr val="tx1"/>
                </a:solidFill>
              </a:rPr>
              <a:t>z</a:t>
            </a:r>
            <a:r>
              <a:rPr lang="cs-CZ" sz="2800" b="1" dirty="0" smtClean="0">
                <a:solidFill>
                  <a:schemeClr val="tx1"/>
                </a:solidFill>
              </a:rPr>
              <a:t>a zkráceným slovem většinou píšeme tečkou ( končí-li věta zkratkou, píšeme jen jednu tečku!)</a:t>
            </a:r>
          </a:p>
          <a:p>
            <a:r>
              <a:rPr lang="cs-CZ" sz="2800" dirty="0">
                <a:solidFill>
                  <a:schemeClr val="tx1"/>
                </a:solidFill>
              </a:rPr>
              <a:t>z</a:t>
            </a:r>
            <a:r>
              <a:rPr lang="cs-CZ" sz="2800" dirty="0" smtClean="0">
                <a:solidFill>
                  <a:schemeClr val="tx1"/>
                </a:solidFill>
              </a:rPr>
              <a:t>kratky zpravidla slouží pro všechny tvary zkracovaných výrazů v různém pádě i čísle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3131840" cy="2348880"/>
          </a:xfrm>
          <a:prstGeom prst="rect">
            <a:avLst/>
          </a:prstGeom>
          <a:noFill/>
        </p:spPr>
      </p:pic>
      <p:pic>
        <p:nvPicPr>
          <p:cNvPr id="1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3131840" cy="234888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3131840" cy="234888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180512" cy="288032"/>
          </a:xfrm>
          <a:prstGeom prst="rect">
            <a:avLst/>
          </a:prstGeom>
          <a:noFill/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Ustálené typy značek a zkratek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3312368" cy="5733256"/>
          </a:xfr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značky měr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fyzikální veličiny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matematické pojmy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hudební pojmy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chemické prvky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arabské číslice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římské číslice</a:t>
            </a:r>
          </a:p>
          <a:p>
            <a:pPr lvl="0">
              <a:defRPr/>
            </a:pPr>
            <a:r>
              <a:rPr lang="cs-CZ" dirty="0" smtClean="0">
                <a:solidFill>
                  <a:schemeClr val="tx1"/>
                </a:solidFill>
              </a:rPr>
              <a:t>řadové číslovky s tečkou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5004048" cy="5733256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dirty="0" smtClean="0"/>
              <a:t>m, cm, l, </a:t>
            </a:r>
            <a:r>
              <a:rPr lang="cs-CZ" dirty="0" err="1" smtClean="0"/>
              <a:t>hl</a:t>
            </a:r>
            <a:r>
              <a:rPr lang="cs-CZ" dirty="0" smtClean="0"/>
              <a:t>, kg, g, dkg, Kč</a:t>
            </a:r>
          </a:p>
          <a:p>
            <a:r>
              <a:rPr lang="cs-CZ" dirty="0" smtClean="0"/>
              <a:t>t ( čas), s ( sekunda), V (volt) </a:t>
            </a:r>
          </a:p>
          <a:p>
            <a:r>
              <a:rPr lang="cs-CZ" dirty="0" smtClean="0"/>
              <a:t>sin ( sinus), log ( logaritmus)  a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 ( piano), </a:t>
            </a:r>
            <a:r>
              <a:rPr lang="cs-CZ" dirty="0" err="1" smtClean="0"/>
              <a:t>ff</a:t>
            </a:r>
            <a:r>
              <a:rPr lang="cs-CZ" dirty="0" smtClean="0"/>
              <a:t> (fortissimo) </a:t>
            </a:r>
          </a:p>
          <a:p>
            <a:r>
              <a:rPr lang="cs-CZ" dirty="0" smtClean="0"/>
              <a:t>C ( uhlík), </a:t>
            </a:r>
            <a:r>
              <a:rPr lang="cs-CZ" dirty="0" err="1" smtClean="0"/>
              <a:t>Sn</a:t>
            </a:r>
            <a:r>
              <a:rPr lang="cs-CZ" dirty="0" smtClean="0"/>
              <a:t> ( cín) aj.</a:t>
            </a:r>
          </a:p>
          <a:p>
            <a:r>
              <a:rPr lang="cs-CZ" dirty="0" smtClean="0"/>
              <a:t>0, 1, 2, 3 …….</a:t>
            </a:r>
          </a:p>
          <a:p>
            <a:r>
              <a:rPr lang="cs-CZ" dirty="0" smtClean="0"/>
              <a:t>I., V, X, L, C, D …..</a:t>
            </a:r>
          </a:p>
          <a:p>
            <a:r>
              <a:rPr lang="cs-CZ" dirty="0" smtClean="0"/>
              <a:t>28.října, 3.svazek, Karel IV.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10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3231232" y="3231232"/>
            <a:ext cx="6858000" cy="395536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5553744" y="3231232"/>
            <a:ext cx="6858000" cy="395536"/>
          </a:xfrm>
          <a:prstGeom prst="rect">
            <a:avLst/>
          </a:prstGeom>
          <a:noFill/>
        </p:spPr>
      </p:pic>
      <p:pic>
        <p:nvPicPr>
          <p:cNvPr id="8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111052" y="3793604"/>
            <a:ext cx="5733256" cy="3955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cs-CZ" sz="5400" b="1" dirty="0" smtClean="0">
                <a:ln w="50800"/>
                <a:solidFill>
                  <a:srgbClr val="FC9AF0"/>
                </a:solidFill>
              </a:rPr>
              <a:t>Římské číslice</a:t>
            </a:r>
            <a:endParaRPr lang="cs-CZ" sz="5400" b="1" dirty="0">
              <a:ln w="50800"/>
              <a:solidFill>
                <a:srgbClr val="FC9A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445224"/>
          </a:xfrm>
        </p:spPr>
        <p:txBody>
          <a:bodyPr>
            <a:noAutofit/>
          </a:bodyPr>
          <a:lstStyle/>
          <a:p>
            <a:r>
              <a:rPr lang="cs-CZ" sz="2700" dirty="0" smtClean="0"/>
              <a:t>způsob zápisu čísel pomocí písmen abecedy</a:t>
            </a:r>
          </a:p>
          <a:p>
            <a:r>
              <a:rPr lang="cs-CZ" sz="2700" dirty="0" smtClean="0"/>
              <a:t>mnemotechnické pomůcky např. </a:t>
            </a:r>
          </a:p>
          <a:p>
            <a:pPr>
              <a:buNone/>
            </a:pPr>
            <a:r>
              <a:rPr lang="cs-CZ" sz="2700" dirty="0" smtClean="0"/>
              <a:t>    - </a:t>
            </a:r>
            <a:r>
              <a:rPr lang="cs-CZ" sz="2700" b="1" dirty="0" smtClean="0"/>
              <a:t>I</a:t>
            </a:r>
            <a:r>
              <a:rPr lang="cs-CZ" sz="2700" dirty="0" smtClean="0"/>
              <a:t>van </a:t>
            </a:r>
            <a:r>
              <a:rPr lang="cs-CZ" sz="2700" b="1" dirty="0" smtClean="0"/>
              <a:t>V</a:t>
            </a:r>
            <a:r>
              <a:rPr lang="cs-CZ" sz="2700" dirty="0" smtClean="0"/>
              <a:t>edl </a:t>
            </a:r>
            <a:r>
              <a:rPr lang="cs-CZ" sz="2700" b="1" dirty="0" err="1" smtClean="0"/>
              <a:t>X</a:t>
            </a:r>
            <a:r>
              <a:rPr lang="cs-CZ" sz="2700" dirty="0" err="1" smtClean="0"/>
              <a:t>énii</a:t>
            </a:r>
            <a:r>
              <a:rPr lang="cs-CZ" sz="2700" dirty="0" smtClean="0"/>
              <a:t> </a:t>
            </a:r>
            <a:r>
              <a:rPr lang="cs-CZ" sz="2700" b="1" dirty="0" smtClean="0"/>
              <a:t>L</a:t>
            </a:r>
            <a:r>
              <a:rPr lang="cs-CZ" sz="2700" dirty="0" smtClean="0"/>
              <a:t>esní </a:t>
            </a:r>
            <a:r>
              <a:rPr lang="cs-CZ" sz="2700" b="1" dirty="0" smtClean="0"/>
              <a:t>C</a:t>
            </a:r>
            <a:r>
              <a:rPr lang="cs-CZ" sz="2700" dirty="0" smtClean="0"/>
              <a:t>estou </a:t>
            </a:r>
            <a:r>
              <a:rPr lang="cs-CZ" sz="2700" b="1" dirty="0" smtClean="0"/>
              <a:t>D</a:t>
            </a:r>
            <a:r>
              <a:rPr lang="cs-CZ" sz="2700" dirty="0" smtClean="0"/>
              <a:t>o </a:t>
            </a:r>
            <a:r>
              <a:rPr lang="cs-CZ" sz="2700" b="1" dirty="0" smtClean="0"/>
              <a:t>M</a:t>
            </a:r>
            <a:r>
              <a:rPr lang="cs-CZ" sz="2700" dirty="0" smtClean="0"/>
              <a:t>ěsta </a:t>
            </a:r>
          </a:p>
          <a:p>
            <a:pPr>
              <a:buNone/>
            </a:pPr>
            <a:r>
              <a:rPr lang="cs-CZ" sz="2700" dirty="0" smtClean="0"/>
              <a:t>    - první písmena určují jak jdou římské číslice po sobě</a:t>
            </a:r>
          </a:p>
          <a:p>
            <a:r>
              <a:rPr lang="cs-CZ" sz="2700" b="1" dirty="0" smtClean="0"/>
              <a:t>I</a:t>
            </a:r>
            <a:r>
              <a:rPr lang="cs-CZ" sz="2700" dirty="0" smtClean="0"/>
              <a:t> = 1 </a:t>
            </a:r>
          </a:p>
          <a:p>
            <a:r>
              <a:rPr lang="cs-CZ" sz="2700" b="1" dirty="0" smtClean="0"/>
              <a:t>V</a:t>
            </a:r>
            <a:r>
              <a:rPr lang="cs-CZ" sz="2700" dirty="0" smtClean="0"/>
              <a:t> = 5 </a:t>
            </a:r>
          </a:p>
          <a:p>
            <a:r>
              <a:rPr lang="cs-CZ" sz="2700" b="1" dirty="0" smtClean="0"/>
              <a:t>X</a:t>
            </a:r>
            <a:r>
              <a:rPr lang="cs-CZ" sz="2700" dirty="0" smtClean="0"/>
              <a:t> = 10</a:t>
            </a:r>
          </a:p>
          <a:p>
            <a:r>
              <a:rPr lang="cs-CZ" sz="2700" b="1" dirty="0" smtClean="0"/>
              <a:t> L </a:t>
            </a:r>
            <a:r>
              <a:rPr lang="cs-CZ" sz="2700" dirty="0" smtClean="0"/>
              <a:t>= 50</a:t>
            </a:r>
          </a:p>
          <a:p>
            <a:r>
              <a:rPr lang="cs-CZ" sz="2700" b="1" dirty="0" smtClean="0"/>
              <a:t> C </a:t>
            </a:r>
            <a:r>
              <a:rPr lang="cs-CZ" sz="2700" dirty="0" smtClean="0"/>
              <a:t>= 100</a:t>
            </a:r>
          </a:p>
          <a:p>
            <a:r>
              <a:rPr lang="cs-CZ" sz="2700" dirty="0" smtClean="0"/>
              <a:t> </a:t>
            </a:r>
            <a:r>
              <a:rPr lang="cs-CZ" sz="2700" b="1" dirty="0" smtClean="0"/>
              <a:t>D</a:t>
            </a:r>
            <a:r>
              <a:rPr lang="cs-CZ" sz="2700" dirty="0" smtClean="0"/>
              <a:t> = 500</a:t>
            </a:r>
          </a:p>
          <a:p>
            <a:r>
              <a:rPr lang="cs-CZ" sz="2700" dirty="0" smtClean="0"/>
              <a:t> </a:t>
            </a:r>
            <a:r>
              <a:rPr lang="cs-CZ" sz="2700" b="1" dirty="0" smtClean="0"/>
              <a:t>M</a:t>
            </a:r>
            <a:r>
              <a:rPr lang="cs-CZ" sz="2700" dirty="0" smtClean="0"/>
              <a:t> = 1000</a:t>
            </a:r>
          </a:p>
          <a:p>
            <a:endParaRPr lang="cs-CZ" sz="2700" dirty="0" smtClean="0"/>
          </a:p>
          <a:p>
            <a:endParaRPr lang="cs-CZ" sz="2700" dirty="0"/>
          </a:p>
        </p:txBody>
      </p:sp>
      <p:pic>
        <p:nvPicPr>
          <p:cNvPr id="12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124744"/>
            <a:ext cx="9180512" cy="288032"/>
          </a:xfrm>
          <a:prstGeom prst="rect">
            <a:avLst/>
          </a:prstGeom>
          <a:noFill/>
        </p:spPr>
      </p:pic>
      <p:pic>
        <p:nvPicPr>
          <p:cNvPr id="13" name="Picture 2" descr="C:\Documents and Settings\All Users\Dokumenty\Obrázky\Ukázky obrázků\Lekní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573016"/>
            <a:ext cx="4499992" cy="301606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1115</Words>
  <Application>Microsoft Office PowerPoint</Application>
  <PresentationFormat>Předvádění na obrazovce (4:3)</PresentationFormat>
  <Paragraphs>279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Zkratky, značky, tituly, zkratková slova</vt:lpstr>
      <vt:lpstr>Zkracování</vt:lpstr>
      <vt:lpstr>Prezentace aplikace PowerPoint</vt:lpstr>
      <vt:lpstr>Prezentace aplikace PowerPoint</vt:lpstr>
      <vt:lpstr>Iniciálové zkratky</vt:lpstr>
      <vt:lpstr>Prezentace aplikace PowerPoint</vt:lpstr>
      <vt:lpstr>Prezentace aplikace PowerPoint</vt:lpstr>
      <vt:lpstr>Ustálené typy značek a zkratek</vt:lpstr>
      <vt:lpstr>Římské číslice</vt:lpstr>
      <vt:lpstr>Římské číslice  - pravidla pro tvoření větších čísel</vt:lpstr>
      <vt:lpstr>Prezentace aplikace PowerPoint</vt:lpstr>
      <vt:lpstr>Prezentace aplikace PowerPoint</vt:lpstr>
      <vt:lpstr>Prezentace aplikace PowerPoint</vt:lpstr>
      <vt:lpstr>Akademické tituly</vt:lpstr>
      <vt:lpstr>Prezentace aplikace PowerPoint</vt:lpstr>
      <vt:lpstr>Prezentace aplikace PowerPoint</vt:lpstr>
      <vt:lpstr>Prezentace aplikace PowerPoint</vt:lpstr>
      <vt:lpstr>Cvičení s řešením</vt:lpstr>
      <vt:lpstr>Cvičení s řešením</vt:lpstr>
      <vt:lpstr>Použité zdroje:</vt:lpstr>
    </vt:vector>
  </TitlesOfParts>
  <Company>Sportovní gymnázium Dany a Emila Zátopkových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Zkratky, značky, tituly</dc:title>
  <dc:creator>katka</dc:creator>
  <cp:lastModifiedBy>Kateřina Karbulová</cp:lastModifiedBy>
  <cp:revision>62</cp:revision>
  <dcterms:created xsi:type="dcterms:W3CDTF">2012-01-22T13:38:15Z</dcterms:created>
  <dcterms:modified xsi:type="dcterms:W3CDTF">2012-12-04T09:14:13Z</dcterms:modified>
</cp:coreProperties>
</file>