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82" r:id="rId4"/>
    <p:sldId id="283" r:id="rId5"/>
    <p:sldId id="274" r:id="rId6"/>
    <p:sldId id="261" r:id="rId7"/>
    <p:sldId id="258" r:id="rId8"/>
    <p:sldId id="275" r:id="rId9"/>
    <p:sldId id="269" r:id="rId10"/>
    <p:sldId id="270" r:id="rId11"/>
    <p:sldId id="265" r:id="rId12"/>
    <p:sldId id="267" r:id="rId13"/>
    <p:sldId id="268" r:id="rId14"/>
    <p:sldId id="259" r:id="rId15"/>
    <p:sldId id="281" r:id="rId16"/>
    <p:sldId id="272" r:id="rId17"/>
    <p:sldId id="273" r:id="rId18"/>
    <p:sldId id="277" r:id="rId19"/>
    <p:sldId id="278" r:id="rId20"/>
    <p:sldId id="264" r:id="rId21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C9AF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1" d="100"/>
          <a:sy n="71" d="100"/>
        </p:scale>
        <p:origin x="-486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4CFC0-4937-4F78-9CAA-C003864BED6C}" type="datetimeFigureOut">
              <a:rPr lang="cs-CZ" smtClean="0"/>
              <a:pPr/>
              <a:t>4.12.2012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871DB2-CC5B-417C-A0F0-E787B856100C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>
    <p:pull dir="l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4CFC0-4937-4F78-9CAA-C003864BED6C}" type="datetimeFigureOut">
              <a:rPr lang="cs-CZ" smtClean="0"/>
              <a:pPr/>
              <a:t>4.12.2012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871DB2-CC5B-417C-A0F0-E787B856100C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>
    <p:pull dir="l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4CFC0-4937-4F78-9CAA-C003864BED6C}" type="datetimeFigureOut">
              <a:rPr lang="cs-CZ" smtClean="0"/>
              <a:pPr/>
              <a:t>4.12.2012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871DB2-CC5B-417C-A0F0-E787B856100C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>
    <p:pull dir="l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4CFC0-4937-4F78-9CAA-C003864BED6C}" type="datetimeFigureOut">
              <a:rPr lang="cs-CZ" smtClean="0"/>
              <a:pPr/>
              <a:t>4.12.2012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871DB2-CC5B-417C-A0F0-E787B856100C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>
    <p:pull dir="l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4CFC0-4937-4F78-9CAA-C003864BED6C}" type="datetimeFigureOut">
              <a:rPr lang="cs-CZ" smtClean="0"/>
              <a:pPr/>
              <a:t>4.12.2012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871DB2-CC5B-417C-A0F0-E787B856100C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>
    <p:pull dir="l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4CFC0-4937-4F78-9CAA-C003864BED6C}" type="datetimeFigureOut">
              <a:rPr lang="cs-CZ" smtClean="0"/>
              <a:pPr/>
              <a:t>4.12.2012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871DB2-CC5B-417C-A0F0-E787B856100C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>
    <p:pull dir="l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4CFC0-4937-4F78-9CAA-C003864BED6C}" type="datetimeFigureOut">
              <a:rPr lang="cs-CZ" smtClean="0"/>
              <a:pPr/>
              <a:t>4.12.2012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871DB2-CC5B-417C-A0F0-E787B856100C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>
    <p:pull dir="l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4CFC0-4937-4F78-9CAA-C003864BED6C}" type="datetimeFigureOut">
              <a:rPr lang="cs-CZ" smtClean="0"/>
              <a:pPr/>
              <a:t>4.12.2012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871DB2-CC5B-417C-A0F0-E787B856100C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>
    <p:pull dir="l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4CFC0-4937-4F78-9CAA-C003864BED6C}" type="datetimeFigureOut">
              <a:rPr lang="cs-CZ" smtClean="0"/>
              <a:pPr/>
              <a:t>4.12.2012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871DB2-CC5B-417C-A0F0-E787B856100C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>
    <p:pull dir="l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4CFC0-4937-4F78-9CAA-C003864BED6C}" type="datetimeFigureOut">
              <a:rPr lang="cs-CZ" smtClean="0"/>
              <a:pPr/>
              <a:t>4.12.2012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871DB2-CC5B-417C-A0F0-E787B856100C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>
    <p:pull dir="l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4CFC0-4937-4F78-9CAA-C003864BED6C}" type="datetimeFigureOut">
              <a:rPr lang="cs-CZ" smtClean="0"/>
              <a:pPr/>
              <a:t>4.12.2012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871DB2-CC5B-417C-A0F0-E787B856100C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>
    <p:pull dir="l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D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94CFC0-4937-4F78-9CAA-C003864BED6C}" type="datetimeFigureOut">
              <a:rPr lang="cs-CZ" smtClean="0"/>
              <a:pPr/>
              <a:t>4.12.2012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871DB2-CC5B-417C-A0F0-E787B856100C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>
    <p:pull dir="ld"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Documents and Settings\All Users\Dokumenty\Obrázky\Ukázky obrázků\Lekníny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539552" y="158775"/>
            <a:ext cx="7741368" cy="1470025"/>
          </a:xfrm>
        </p:spPr>
        <p:txBody>
          <a:bodyPr>
            <a:no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r>
              <a:rPr lang="cs-CZ" sz="5400" b="1" dirty="0" smtClean="0">
                <a:ln w="50800"/>
                <a:solidFill>
                  <a:srgbClr val="FC9AF0"/>
                </a:solidFill>
              </a:rPr>
              <a:t>Zkratky, značky, tituly, zkratková slova</a:t>
            </a:r>
            <a:endParaRPr lang="cs-CZ" sz="5400" b="1" dirty="0">
              <a:ln w="50800"/>
              <a:solidFill>
                <a:srgbClr val="FC9AF0"/>
              </a:solidFill>
            </a:endParaRPr>
          </a:p>
        </p:txBody>
      </p:sp>
      <p:sp>
        <p:nvSpPr>
          <p:cNvPr id="4" name="Obdélník 3"/>
          <p:cNvSpPr/>
          <p:nvPr/>
        </p:nvSpPr>
        <p:spPr>
          <a:xfrm>
            <a:off x="3923928" y="6133946"/>
            <a:ext cx="4752528" cy="369332"/>
          </a:xfrm>
          <a:prstGeom prst="rect">
            <a:avLst/>
          </a:prstGeom>
          <a:solidFill>
            <a:schemeClr val="accent3"/>
          </a:solidFill>
        </p:spPr>
        <p:txBody>
          <a:bodyPr wrap="square">
            <a:spAutoFit/>
          </a:bodyPr>
          <a:lstStyle/>
          <a:p>
            <a:r>
              <a:rPr lang="cs-CZ"/>
              <a:t>Tvorba </a:t>
            </a:r>
            <a:r>
              <a:rPr lang="cs-CZ" smtClean="0"/>
              <a:t>VY_32_INOVACE_KARBULOVA.CEJJAZ.05</a:t>
            </a:r>
            <a:endParaRPr lang="cs-CZ" dirty="0"/>
          </a:p>
        </p:txBody>
      </p:sp>
    </p:spTree>
  </p:cSld>
  <p:clrMapOvr>
    <a:masterClrMapping/>
  </p:clrMapOvr>
  <p:transition>
    <p:pull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9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772816"/>
          </a:xfrm>
          <a:solidFill>
            <a:schemeClr val="accent3">
              <a:lumMod val="50000"/>
            </a:schemeClr>
          </a:soli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no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r>
              <a:rPr lang="cs-CZ" b="1" dirty="0" smtClean="0">
                <a:ln w="50800"/>
                <a:solidFill>
                  <a:srgbClr val="FC9AF0"/>
                </a:solidFill>
              </a:rPr>
              <a:t>Římské číslice</a:t>
            </a:r>
            <a:br>
              <a:rPr lang="cs-CZ" b="1" dirty="0" smtClean="0">
                <a:ln w="50800"/>
                <a:solidFill>
                  <a:srgbClr val="FC9AF0"/>
                </a:solidFill>
              </a:rPr>
            </a:br>
            <a:r>
              <a:rPr lang="cs-CZ" b="1" dirty="0" smtClean="0">
                <a:ln w="50800"/>
                <a:solidFill>
                  <a:srgbClr val="FC9AF0"/>
                </a:solidFill>
              </a:rPr>
              <a:t> - pravidla pro tvoření větších čísel</a:t>
            </a:r>
            <a:endParaRPr lang="cs-CZ" b="1" dirty="0">
              <a:ln w="50800"/>
              <a:solidFill>
                <a:srgbClr val="FC9AF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79512" y="1999381"/>
            <a:ext cx="8640960" cy="4525963"/>
          </a:xfrm>
        </p:spPr>
        <p:txBody>
          <a:bodyPr>
            <a:normAutofit/>
          </a:bodyPr>
          <a:lstStyle/>
          <a:p>
            <a:r>
              <a:rPr lang="cs-CZ" sz="2800" b="1" dirty="0" smtClean="0"/>
              <a:t>spojováním a opakováním základních symbolů lze zapisovat i větší čísla</a:t>
            </a:r>
          </a:p>
          <a:p>
            <a:r>
              <a:rPr lang="cs-CZ" sz="2800" dirty="0" smtClean="0"/>
              <a:t>větší číslice vždy předcházejí menší</a:t>
            </a:r>
          </a:p>
          <a:p>
            <a:pPr>
              <a:buNone/>
            </a:pPr>
            <a:r>
              <a:rPr lang="cs-CZ" sz="2800" dirty="0" smtClean="0"/>
              <a:t>    -  VI je 6, CLXXIII = 173,  MDCCCXXII = 1822</a:t>
            </a:r>
          </a:p>
          <a:p>
            <a:r>
              <a:rPr lang="cs-CZ" sz="2800" dirty="0" smtClean="0"/>
              <a:t>Římané obvykle psali číslo 4 jako IIII, číslo 40 jako XXXX, číslo 999 jako DCCCCLXXXXVIIII</a:t>
            </a:r>
          </a:p>
          <a:p>
            <a:r>
              <a:rPr lang="cs-CZ" sz="2800" dirty="0" smtClean="0"/>
              <a:t>ke zkrácení zápisu takových dlouhých čísel se někdy používalo zvláštního pravidla pro odečítání - pak číslo 999 úspornějším způsobem CMXCIX</a:t>
            </a:r>
          </a:p>
          <a:p>
            <a:endParaRPr lang="cs-CZ" sz="2800" dirty="0"/>
          </a:p>
        </p:txBody>
      </p:sp>
      <p:pic>
        <p:nvPicPr>
          <p:cNvPr id="5" name="Picture 2" descr="C:\Documents and Settings\All Users\Dokumenty\Obrázky\Ukázky obrázků\Lekníny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36512" y="1772816"/>
            <a:ext cx="9180512" cy="288032"/>
          </a:xfrm>
          <a:prstGeom prst="rect">
            <a:avLst/>
          </a:prstGeom>
          <a:noFill/>
        </p:spPr>
      </p:pic>
    </p:spTree>
  </p:cSld>
  <p:clrMapOvr>
    <a:masterClrMapping/>
  </p:clrMapOvr>
  <p:transition>
    <p:pull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67544" y="603448"/>
            <a:ext cx="3960440" cy="6137920"/>
          </a:xfrm>
          <a:solidFill>
            <a:srgbClr val="92D050"/>
          </a:solidFill>
          <a:ln>
            <a:noFill/>
          </a:ln>
        </p:spPr>
        <p:txBody>
          <a:bodyPr>
            <a:noAutofit/>
          </a:bodyPr>
          <a:lstStyle/>
          <a:p>
            <a:endParaRPr lang="cs-CZ" dirty="0" smtClean="0"/>
          </a:p>
          <a:p>
            <a:r>
              <a:rPr lang="cs-CZ" dirty="0" smtClean="0"/>
              <a:t>p.</a:t>
            </a:r>
          </a:p>
          <a:p>
            <a:r>
              <a:rPr lang="cs-CZ" dirty="0" err="1" smtClean="0"/>
              <a:t>sl</a:t>
            </a:r>
            <a:r>
              <a:rPr lang="cs-CZ" dirty="0" smtClean="0"/>
              <a:t>. </a:t>
            </a:r>
          </a:p>
          <a:p>
            <a:r>
              <a:rPr lang="cs-CZ" dirty="0" smtClean="0"/>
              <a:t>pí.</a:t>
            </a:r>
          </a:p>
          <a:p>
            <a:r>
              <a:rPr lang="cs-CZ" dirty="0" smtClean="0"/>
              <a:t>str.</a:t>
            </a:r>
          </a:p>
          <a:p>
            <a:r>
              <a:rPr lang="cs-CZ" dirty="0" smtClean="0"/>
              <a:t>č. ( čís.)</a:t>
            </a:r>
          </a:p>
          <a:p>
            <a:r>
              <a:rPr lang="cs-CZ" dirty="0" smtClean="0"/>
              <a:t>j.č.( </a:t>
            </a:r>
            <a:r>
              <a:rPr lang="cs-CZ" dirty="0" err="1" smtClean="0"/>
              <a:t>č.j</a:t>
            </a:r>
            <a:r>
              <a:rPr lang="cs-CZ" dirty="0" smtClean="0"/>
              <a:t>.)</a:t>
            </a:r>
          </a:p>
          <a:p>
            <a:r>
              <a:rPr lang="cs-CZ" dirty="0" smtClean="0"/>
              <a:t>mn.č. ( </a:t>
            </a:r>
            <a:r>
              <a:rPr lang="cs-CZ" dirty="0" err="1" smtClean="0"/>
              <a:t>č.mn</a:t>
            </a:r>
            <a:r>
              <a:rPr lang="cs-CZ" dirty="0" smtClean="0"/>
              <a:t>.)</a:t>
            </a:r>
          </a:p>
          <a:p>
            <a:r>
              <a:rPr lang="cs-CZ" dirty="0" err="1" smtClean="0"/>
              <a:t>čj</a:t>
            </a:r>
            <a:r>
              <a:rPr lang="cs-CZ" dirty="0" smtClean="0"/>
              <a:t>.</a:t>
            </a:r>
          </a:p>
          <a:p>
            <a:r>
              <a:rPr lang="cs-CZ" dirty="0" smtClean="0"/>
              <a:t>r.</a:t>
            </a:r>
          </a:p>
          <a:p>
            <a:r>
              <a:rPr lang="cs-CZ" dirty="0" err="1" smtClean="0"/>
              <a:t>t.r</a:t>
            </a:r>
            <a:r>
              <a:rPr lang="cs-CZ" dirty="0" smtClean="0"/>
              <a:t>.</a:t>
            </a:r>
          </a:p>
          <a:p>
            <a:r>
              <a:rPr lang="cs-CZ" dirty="0" err="1" smtClean="0"/>
              <a:t>t.č</a:t>
            </a:r>
            <a:r>
              <a:rPr lang="cs-CZ" dirty="0" smtClean="0"/>
              <a:t>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716016" y="620688"/>
            <a:ext cx="4032448" cy="6264696"/>
          </a:xfrm>
          <a:solidFill>
            <a:srgbClr val="00B050"/>
          </a:solidFill>
          <a:ln>
            <a:noFill/>
          </a:ln>
        </p:spPr>
        <p:txBody>
          <a:bodyPr>
            <a:noAutofit/>
          </a:bodyPr>
          <a:lstStyle/>
          <a:p>
            <a:endParaRPr lang="cs-CZ" b="1" dirty="0" smtClean="0"/>
          </a:p>
          <a:p>
            <a:r>
              <a:rPr lang="cs-CZ" b="1" dirty="0" smtClean="0"/>
              <a:t>pan, pánové</a:t>
            </a:r>
          </a:p>
          <a:p>
            <a:r>
              <a:rPr lang="cs-CZ" b="1" dirty="0" smtClean="0"/>
              <a:t>slečna</a:t>
            </a:r>
          </a:p>
          <a:p>
            <a:r>
              <a:rPr lang="cs-CZ" b="1" dirty="0" smtClean="0"/>
              <a:t>paní</a:t>
            </a:r>
          </a:p>
          <a:p>
            <a:r>
              <a:rPr lang="cs-CZ" b="1" dirty="0" smtClean="0"/>
              <a:t>stránka</a:t>
            </a:r>
          </a:p>
          <a:p>
            <a:r>
              <a:rPr lang="cs-CZ" b="1" dirty="0" smtClean="0"/>
              <a:t>číslo</a:t>
            </a:r>
          </a:p>
          <a:p>
            <a:r>
              <a:rPr lang="cs-CZ" b="1" dirty="0" smtClean="0"/>
              <a:t>jednotné číslo</a:t>
            </a:r>
          </a:p>
          <a:p>
            <a:r>
              <a:rPr lang="cs-CZ" b="1" dirty="0" smtClean="0"/>
              <a:t>množné číslo</a:t>
            </a:r>
          </a:p>
          <a:p>
            <a:r>
              <a:rPr lang="cs-CZ" b="1" dirty="0" smtClean="0"/>
              <a:t>číslo jednací</a:t>
            </a:r>
          </a:p>
          <a:p>
            <a:r>
              <a:rPr lang="cs-CZ" b="1" dirty="0" smtClean="0"/>
              <a:t>rok</a:t>
            </a:r>
          </a:p>
          <a:p>
            <a:r>
              <a:rPr lang="cs-CZ" b="1" dirty="0" smtClean="0"/>
              <a:t>toho roku</a:t>
            </a:r>
          </a:p>
          <a:p>
            <a:r>
              <a:rPr lang="cs-CZ" b="1" dirty="0" smtClean="0"/>
              <a:t>toho času</a:t>
            </a:r>
          </a:p>
          <a:p>
            <a:endParaRPr lang="cs-CZ" b="1" dirty="0"/>
          </a:p>
        </p:txBody>
      </p:sp>
      <p:sp>
        <p:nvSpPr>
          <p:cNvPr id="13" name="Obdélník 12"/>
          <p:cNvSpPr/>
          <p:nvPr/>
        </p:nvSpPr>
        <p:spPr>
          <a:xfrm>
            <a:off x="395536" y="-27384"/>
            <a:ext cx="8352928" cy="923330"/>
          </a:xfrm>
          <a:prstGeom prst="rect">
            <a:avLst/>
          </a:prstGeom>
          <a:solidFill>
            <a:schemeClr val="accent3">
              <a:lumMod val="50000"/>
            </a:schemeClr>
          </a:soli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>
            <a:sp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algn="ctr"/>
            <a:r>
              <a:rPr lang="cs-CZ" sz="5400" b="1" dirty="0" smtClean="0">
                <a:ln w="50800"/>
                <a:solidFill>
                  <a:srgbClr val="FC9AF0"/>
                </a:solidFill>
              </a:rPr>
              <a:t>Ustálené zkratky a značky </a:t>
            </a:r>
            <a:endParaRPr lang="cs-CZ" sz="5400" b="1" dirty="0">
              <a:ln w="50800"/>
              <a:solidFill>
                <a:srgbClr val="FC9AF0"/>
              </a:solidFill>
            </a:endParaRPr>
          </a:p>
        </p:txBody>
      </p:sp>
      <p:pic>
        <p:nvPicPr>
          <p:cNvPr id="14" name="Picture 2" descr="C:\Documents and Settings\All Users\Dokumenty\Obrázky\Ukázky obrázků\Lekníny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5400000">
            <a:off x="-3210694" y="3210694"/>
            <a:ext cx="6858000" cy="436612"/>
          </a:xfrm>
          <a:prstGeom prst="rect">
            <a:avLst/>
          </a:prstGeom>
          <a:noFill/>
        </p:spPr>
      </p:pic>
      <p:pic>
        <p:nvPicPr>
          <p:cNvPr id="15" name="Picture 2" descr="C:\Documents and Settings\All Users\Dokumenty\Obrázky\Ukázky obrázků\Lekníny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5400000">
            <a:off x="5496694" y="3183310"/>
            <a:ext cx="6858000" cy="436612"/>
          </a:xfrm>
          <a:prstGeom prst="rect">
            <a:avLst/>
          </a:prstGeom>
          <a:noFill/>
        </p:spPr>
      </p:pic>
      <p:pic>
        <p:nvPicPr>
          <p:cNvPr id="7" name="Picture 2" descr="C:\Documents and Settings\All Users\Dokumenty\Obrázky\Ukázky obrázků\Lekníny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5400000">
            <a:off x="1527634" y="3665054"/>
            <a:ext cx="5949280" cy="436612"/>
          </a:xfrm>
          <a:prstGeom prst="rect">
            <a:avLst/>
          </a:prstGeom>
          <a:noFill/>
        </p:spPr>
      </p:pic>
      <p:pic>
        <p:nvPicPr>
          <p:cNvPr id="8" name="Picture 2" descr="C:\Documents and Settings\All Users\Dokumenty\Obrázky\Ukázky obrázků\Lekníny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908720"/>
            <a:ext cx="8352928" cy="288032"/>
          </a:xfrm>
          <a:prstGeom prst="rect">
            <a:avLst/>
          </a:prstGeom>
          <a:noFill/>
        </p:spPr>
      </p:pic>
    </p:spTree>
  </p:cSld>
  <p:clrMapOvr>
    <a:masterClrMapping/>
  </p:clrMapOvr>
  <p:transition>
    <p:pull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6" presetClass="entr" presetSubtype="2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1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"/>
                            </p:stCondLst>
                            <p:childTnLst>
                              <p:par>
                                <p:cTn id="13" presetID="16" presetClass="entr" presetSubtype="2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16" presetClass="entr" presetSubtype="2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500"/>
                            </p:stCondLst>
                            <p:childTnLst>
                              <p:par>
                                <p:cTn id="21" presetID="16" presetClass="entr" presetSubtype="2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16" presetClass="entr" presetSubtype="2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500"/>
                            </p:stCondLst>
                            <p:childTnLst>
                              <p:par>
                                <p:cTn id="29" presetID="16" presetClass="entr" presetSubtype="2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000"/>
                            </p:stCondLst>
                            <p:childTnLst>
                              <p:par>
                                <p:cTn id="33" presetID="16" presetClass="entr" presetSubtype="2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3500"/>
                            </p:stCondLst>
                            <p:childTnLst>
                              <p:par>
                                <p:cTn id="37" presetID="16" presetClass="entr" presetSubtype="2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9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4000"/>
                            </p:stCondLst>
                            <p:childTnLst>
                              <p:par>
                                <p:cTn id="41" presetID="16" presetClass="entr" presetSubtype="2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43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4500"/>
                            </p:stCondLst>
                            <p:childTnLst>
                              <p:par>
                                <p:cTn id="45" presetID="16" presetClass="entr" presetSubtype="2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000"/>
                            </p:stCondLst>
                            <p:childTnLst>
                              <p:par>
                                <p:cTn id="49" presetID="16" presetClass="entr" presetSubtype="2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51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5500"/>
                            </p:stCondLst>
                            <p:childTnLst>
                              <p:par>
                                <p:cTn id="53" presetID="16" presetClass="entr" presetSubtype="2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55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60" dur="500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65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0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5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80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85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90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95" dur="5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00" dur="5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05" dur="500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10" dur="500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15" dur="500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  <p:bldP spid="4" grpId="0" build="p" animBg="1"/>
      <p:bldP spid="13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395536" y="-27384"/>
            <a:ext cx="3672408" cy="6858000"/>
          </a:xfrm>
          <a:solidFill>
            <a:srgbClr val="92D050"/>
          </a:solidFill>
          <a:ln>
            <a:noFill/>
          </a:ln>
        </p:spPr>
        <p:txBody>
          <a:bodyPr>
            <a:noAutofit/>
          </a:bodyPr>
          <a:lstStyle/>
          <a:p>
            <a:pPr>
              <a:defRPr/>
            </a:pPr>
            <a:r>
              <a:rPr lang="cs-CZ" dirty="0" smtClean="0"/>
              <a:t>v.r.</a:t>
            </a:r>
          </a:p>
          <a:p>
            <a:pPr lvl="0">
              <a:defRPr/>
            </a:pPr>
            <a:r>
              <a:rPr lang="cs-CZ" dirty="0" err="1" smtClean="0"/>
              <a:t>n.m</a:t>
            </a:r>
            <a:r>
              <a:rPr lang="cs-CZ" dirty="0"/>
              <a:t>.</a:t>
            </a:r>
          </a:p>
          <a:p>
            <a:pPr lvl="0">
              <a:defRPr/>
            </a:pPr>
            <a:r>
              <a:rPr lang="cs-CZ" dirty="0"/>
              <a:t>n.l.</a:t>
            </a:r>
          </a:p>
          <a:p>
            <a:pPr lvl="0">
              <a:defRPr/>
            </a:pPr>
            <a:r>
              <a:rPr lang="cs-CZ" dirty="0"/>
              <a:t>př.n.l.</a:t>
            </a:r>
          </a:p>
          <a:p>
            <a:pPr lvl="0">
              <a:defRPr/>
            </a:pPr>
            <a:r>
              <a:rPr lang="cs-CZ" dirty="0" err="1"/>
              <a:t>př.Kr</a:t>
            </a:r>
            <a:r>
              <a:rPr lang="cs-CZ" dirty="0"/>
              <a:t>.</a:t>
            </a:r>
          </a:p>
          <a:p>
            <a:pPr lvl="0">
              <a:defRPr/>
            </a:pPr>
            <a:r>
              <a:rPr lang="cs-CZ" dirty="0"/>
              <a:t>pod., apod.</a:t>
            </a:r>
          </a:p>
          <a:p>
            <a:pPr lvl="0">
              <a:defRPr/>
            </a:pPr>
            <a:r>
              <a:rPr lang="cs-CZ" dirty="0"/>
              <a:t>aj.</a:t>
            </a:r>
          </a:p>
          <a:p>
            <a:pPr lvl="0">
              <a:defRPr/>
            </a:pPr>
            <a:r>
              <a:rPr lang="cs-CZ" dirty="0"/>
              <a:t>atd.</a:t>
            </a:r>
          </a:p>
          <a:p>
            <a:pPr lvl="0">
              <a:defRPr/>
            </a:pPr>
            <a:r>
              <a:rPr lang="cs-CZ" dirty="0"/>
              <a:t>m.</a:t>
            </a:r>
            <a:r>
              <a:rPr lang="cs-CZ" dirty="0" err="1"/>
              <a:t>j</a:t>
            </a:r>
            <a:r>
              <a:rPr lang="cs-CZ" dirty="0"/>
              <a:t>.</a:t>
            </a:r>
          </a:p>
          <a:p>
            <a:pPr lvl="0">
              <a:defRPr/>
            </a:pPr>
            <a:r>
              <a:rPr lang="cs-CZ" dirty="0"/>
              <a:t>tj.</a:t>
            </a:r>
          </a:p>
          <a:p>
            <a:pPr lvl="0">
              <a:defRPr/>
            </a:pPr>
            <a:r>
              <a:rPr lang="cs-CZ" dirty="0"/>
              <a:t>např.</a:t>
            </a:r>
          </a:p>
          <a:p>
            <a:pPr lvl="0">
              <a:defRPr/>
            </a:pPr>
            <a:r>
              <a:rPr lang="cs-CZ" dirty="0"/>
              <a:t>kupř.</a:t>
            </a:r>
          </a:p>
          <a:p>
            <a:pPr lvl="0">
              <a:defRPr/>
            </a:pPr>
            <a:r>
              <a:rPr lang="cs-CZ" dirty="0"/>
              <a:t>zkr.</a:t>
            </a:r>
          </a:p>
          <a:p>
            <a:pPr lvl="0">
              <a:defRPr/>
            </a:pPr>
            <a:endParaRPr lang="cs-CZ" dirty="0"/>
          </a:p>
          <a:p>
            <a:pPr lvl="0">
              <a:defRPr/>
            </a:pPr>
            <a:endParaRPr lang="cs-CZ" dirty="0"/>
          </a:p>
          <a:p>
            <a:pPr lvl="0">
              <a:defRPr/>
            </a:pPr>
            <a:endParaRPr lang="cs-CZ" dirty="0"/>
          </a:p>
          <a:p>
            <a:endParaRPr lang="cs-CZ" dirty="0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499992" y="-27384"/>
            <a:ext cx="4392488" cy="6858000"/>
          </a:xfrm>
          <a:solidFill>
            <a:srgbClr val="00B050"/>
          </a:solidFill>
          <a:ln>
            <a:noFill/>
          </a:ln>
        </p:spPr>
        <p:txBody>
          <a:bodyPr>
            <a:noAutofit/>
          </a:bodyPr>
          <a:lstStyle/>
          <a:p>
            <a:r>
              <a:rPr lang="cs-CZ" b="1" dirty="0" smtClean="0"/>
              <a:t>vlastní rukou</a:t>
            </a:r>
          </a:p>
          <a:p>
            <a:r>
              <a:rPr lang="cs-CZ" b="1" dirty="0" smtClean="0"/>
              <a:t>nad mořem</a:t>
            </a:r>
          </a:p>
          <a:p>
            <a:r>
              <a:rPr lang="cs-CZ" b="1" dirty="0" smtClean="0"/>
              <a:t>našeho letopočtu</a:t>
            </a:r>
          </a:p>
          <a:p>
            <a:r>
              <a:rPr lang="cs-CZ" b="1" dirty="0" smtClean="0"/>
              <a:t>před naším letopočtem</a:t>
            </a:r>
          </a:p>
          <a:p>
            <a:r>
              <a:rPr lang="cs-CZ" b="1" dirty="0" smtClean="0"/>
              <a:t>před Kristem</a:t>
            </a:r>
          </a:p>
          <a:p>
            <a:r>
              <a:rPr lang="cs-CZ" b="1" dirty="0" smtClean="0"/>
              <a:t>podobně, a podobně</a:t>
            </a:r>
          </a:p>
          <a:p>
            <a:r>
              <a:rPr lang="cs-CZ" b="1" dirty="0" smtClean="0"/>
              <a:t>a jiné</a:t>
            </a:r>
          </a:p>
          <a:p>
            <a:r>
              <a:rPr lang="cs-CZ" b="1" dirty="0" smtClean="0"/>
              <a:t>a tak dále</a:t>
            </a:r>
          </a:p>
          <a:p>
            <a:r>
              <a:rPr lang="cs-CZ" b="1" dirty="0" smtClean="0"/>
              <a:t>mimo jiné</a:t>
            </a:r>
          </a:p>
          <a:p>
            <a:r>
              <a:rPr lang="cs-CZ" b="1" dirty="0" smtClean="0"/>
              <a:t>to je ( jest)</a:t>
            </a:r>
          </a:p>
          <a:p>
            <a:r>
              <a:rPr lang="cs-CZ" b="1" dirty="0" smtClean="0"/>
              <a:t>například</a:t>
            </a:r>
          </a:p>
          <a:p>
            <a:r>
              <a:rPr lang="cs-CZ" b="1" dirty="0" smtClean="0"/>
              <a:t>kupříkladu</a:t>
            </a:r>
          </a:p>
          <a:p>
            <a:r>
              <a:rPr lang="cs-CZ" b="1" dirty="0" smtClean="0"/>
              <a:t>zkratka</a:t>
            </a:r>
          </a:p>
          <a:p>
            <a:endParaRPr lang="cs-CZ" b="1" dirty="0"/>
          </a:p>
        </p:txBody>
      </p:sp>
      <p:pic>
        <p:nvPicPr>
          <p:cNvPr id="13" name="Picture 2" descr="C:\Documents and Settings\All Users\Dokumenty\Obrázky\Ukázky obrázků\Lekníny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5400000">
            <a:off x="-3231232" y="3231232"/>
            <a:ext cx="6858000" cy="395536"/>
          </a:xfrm>
          <a:prstGeom prst="rect">
            <a:avLst/>
          </a:prstGeom>
          <a:noFill/>
        </p:spPr>
      </p:pic>
      <p:pic>
        <p:nvPicPr>
          <p:cNvPr id="14" name="Picture 2" descr="C:\Documents and Settings\All Users\Dokumenty\Obrázky\Ukázky obrázků\Lekníny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5400000">
            <a:off x="890972" y="3248980"/>
            <a:ext cx="6858000" cy="360040"/>
          </a:xfrm>
          <a:prstGeom prst="rect">
            <a:avLst/>
          </a:prstGeom>
          <a:noFill/>
        </p:spPr>
      </p:pic>
      <p:pic>
        <p:nvPicPr>
          <p:cNvPr id="15" name="Picture 2" descr="C:\Documents and Settings\All Users\Dokumenty\Obrázky\Ukázky obrázků\Lekníny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5400000">
            <a:off x="5514950" y="3228950"/>
            <a:ext cx="6858000" cy="400100"/>
          </a:xfrm>
          <a:prstGeom prst="rect">
            <a:avLst/>
          </a:prstGeom>
          <a:noFill/>
        </p:spPr>
      </p:pic>
    </p:spTree>
  </p:cSld>
  <p:clrMapOvr>
    <a:masterClrMapping/>
  </p:clrMapOvr>
  <p:transition>
    <p:pull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40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43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46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51" dur="500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56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61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66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1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6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81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86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91" dur="5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96" dur="5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01" dur="500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06" dur="500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11" dur="500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16" dur="500"/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  <p:bldP spid="4" grpId="0" build="p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67544" y="0"/>
            <a:ext cx="3384376" cy="6858000"/>
          </a:xfrm>
          <a:solidFill>
            <a:srgbClr val="92D050"/>
          </a:solidFill>
          <a:ln>
            <a:noFill/>
          </a:ln>
        </p:spPr>
        <p:txBody>
          <a:bodyPr>
            <a:noAutofit/>
          </a:bodyPr>
          <a:lstStyle/>
          <a:p>
            <a:pPr lvl="0">
              <a:defRPr/>
            </a:pPr>
            <a:endParaRPr lang="cs-CZ" dirty="0" smtClean="0"/>
          </a:p>
          <a:p>
            <a:pPr lvl="0">
              <a:defRPr/>
            </a:pPr>
            <a:r>
              <a:rPr lang="cs-CZ" dirty="0" smtClean="0"/>
              <a:t>tzv</a:t>
            </a:r>
            <a:r>
              <a:rPr lang="cs-CZ" dirty="0"/>
              <a:t>.</a:t>
            </a:r>
          </a:p>
          <a:p>
            <a:pPr lvl="0">
              <a:defRPr/>
            </a:pPr>
            <a:r>
              <a:rPr lang="cs-CZ" dirty="0" err="1"/>
              <a:t>vl.jm</a:t>
            </a:r>
            <a:r>
              <a:rPr lang="cs-CZ" dirty="0"/>
              <a:t>.</a:t>
            </a:r>
          </a:p>
          <a:p>
            <a:pPr lvl="0">
              <a:defRPr/>
            </a:pPr>
            <a:r>
              <a:rPr lang="cs-CZ" dirty="0"/>
              <a:t>zprav.</a:t>
            </a:r>
          </a:p>
          <a:p>
            <a:pPr lvl="0">
              <a:defRPr/>
            </a:pPr>
            <a:r>
              <a:rPr lang="cs-CZ" dirty="0"/>
              <a:t>kap.</a:t>
            </a:r>
          </a:p>
          <a:p>
            <a:pPr lvl="0">
              <a:defRPr/>
            </a:pPr>
            <a:r>
              <a:rPr lang="cs-CZ" dirty="0" err="1"/>
              <a:t>řidč</a:t>
            </a:r>
            <a:r>
              <a:rPr lang="cs-CZ" dirty="0"/>
              <a:t>.</a:t>
            </a:r>
          </a:p>
          <a:p>
            <a:pPr lvl="0">
              <a:defRPr/>
            </a:pPr>
            <a:r>
              <a:rPr lang="cs-CZ" dirty="0"/>
              <a:t>zvl</a:t>
            </a:r>
            <a:r>
              <a:rPr lang="cs-CZ" dirty="0" smtClean="0"/>
              <a:t>.</a:t>
            </a:r>
          </a:p>
          <a:p>
            <a:pPr lvl="0">
              <a:defRPr/>
            </a:pPr>
            <a:r>
              <a:rPr lang="cs-CZ" dirty="0" smtClean="0"/>
              <a:t>sv.</a:t>
            </a:r>
          </a:p>
          <a:p>
            <a:pPr lvl="0">
              <a:defRPr/>
            </a:pPr>
            <a:r>
              <a:rPr lang="cs-CZ" dirty="0" err="1" smtClean="0"/>
              <a:t>čp</a:t>
            </a:r>
            <a:r>
              <a:rPr lang="cs-CZ" dirty="0" smtClean="0"/>
              <a:t>.( </a:t>
            </a:r>
            <a:r>
              <a:rPr lang="cs-CZ" dirty="0" err="1" smtClean="0"/>
              <a:t>č.p</a:t>
            </a:r>
            <a:r>
              <a:rPr lang="cs-CZ" dirty="0" smtClean="0"/>
              <a:t>.)</a:t>
            </a:r>
          </a:p>
          <a:p>
            <a:pPr lvl="0">
              <a:defRPr/>
            </a:pPr>
            <a:r>
              <a:rPr lang="cs-CZ" dirty="0" smtClean="0"/>
              <a:t>mjr.</a:t>
            </a:r>
          </a:p>
          <a:p>
            <a:pPr lvl="0">
              <a:defRPr/>
            </a:pPr>
            <a:r>
              <a:rPr lang="cs-CZ" dirty="0" smtClean="0"/>
              <a:t>kpt.</a:t>
            </a:r>
          </a:p>
          <a:p>
            <a:pPr>
              <a:defRPr/>
            </a:pPr>
            <a:r>
              <a:rPr lang="cs-CZ" dirty="0" smtClean="0"/>
              <a:t>a.s.</a:t>
            </a:r>
          </a:p>
          <a:p>
            <a:pPr>
              <a:defRPr/>
            </a:pPr>
            <a:r>
              <a:rPr lang="cs-CZ" dirty="0" smtClean="0"/>
              <a:t>fa, fy, </a:t>
            </a:r>
            <a:r>
              <a:rPr lang="cs-CZ" dirty="0" err="1" smtClean="0"/>
              <a:t>fě</a:t>
            </a:r>
            <a:endParaRPr lang="cs-CZ" dirty="0" smtClean="0"/>
          </a:p>
          <a:p>
            <a:pPr lvl="0">
              <a:buNone/>
              <a:defRPr/>
            </a:pPr>
            <a:endParaRPr lang="cs-CZ" dirty="0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211960" y="0"/>
            <a:ext cx="4788024" cy="6858000"/>
          </a:xfrm>
          <a:solidFill>
            <a:srgbClr val="00B050"/>
          </a:solidFill>
          <a:ln>
            <a:noFill/>
          </a:ln>
        </p:spPr>
        <p:txBody>
          <a:bodyPr>
            <a:noAutofit/>
          </a:bodyPr>
          <a:lstStyle/>
          <a:p>
            <a:endParaRPr lang="cs-CZ" b="1" dirty="0" smtClean="0"/>
          </a:p>
          <a:p>
            <a:r>
              <a:rPr lang="cs-CZ" b="1" dirty="0" smtClean="0"/>
              <a:t>takzvaný</a:t>
            </a:r>
          </a:p>
          <a:p>
            <a:r>
              <a:rPr lang="cs-CZ" b="1" dirty="0" smtClean="0"/>
              <a:t>vlastní jméno</a:t>
            </a:r>
          </a:p>
          <a:p>
            <a:r>
              <a:rPr lang="cs-CZ" b="1" dirty="0" smtClean="0"/>
              <a:t>zpravidla</a:t>
            </a:r>
          </a:p>
          <a:p>
            <a:r>
              <a:rPr lang="cs-CZ" b="1" dirty="0" smtClean="0"/>
              <a:t>kapitola</a:t>
            </a:r>
          </a:p>
          <a:p>
            <a:r>
              <a:rPr lang="cs-CZ" b="1" dirty="0" smtClean="0"/>
              <a:t>řidčeji</a:t>
            </a:r>
          </a:p>
          <a:p>
            <a:r>
              <a:rPr lang="cs-CZ" b="1" dirty="0" smtClean="0"/>
              <a:t>zvláště</a:t>
            </a:r>
            <a:endParaRPr lang="cs-CZ" b="1" dirty="0"/>
          </a:p>
          <a:p>
            <a:r>
              <a:rPr lang="cs-CZ" b="1" dirty="0" smtClean="0"/>
              <a:t>svatý</a:t>
            </a:r>
          </a:p>
          <a:p>
            <a:r>
              <a:rPr lang="cs-CZ" b="1" dirty="0" smtClean="0"/>
              <a:t>číslo popisné</a:t>
            </a:r>
          </a:p>
          <a:p>
            <a:r>
              <a:rPr lang="cs-CZ" b="1" dirty="0" smtClean="0"/>
              <a:t>major</a:t>
            </a:r>
          </a:p>
          <a:p>
            <a:r>
              <a:rPr lang="cs-CZ" b="1" dirty="0" smtClean="0"/>
              <a:t>kapitán</a:t>
            </a:r>
          </a:p>
          <a:p>
            <a:r>
              <a:rPr lang="cs-CZ" b="1" dirty="0" smtClean="0"/>
              <a:t>akciová společnost</a:t>
            </a:r>
          </a:p>
          <a:p>
            <a:r>
              <a:rPr lang="cs-CZ" b="1" dirty="0" smtClean="0"/>
              <a:t>firma, firmy, firmě </a:t>
            </a:r>
            <a:r>
              <a:rPr lang="cs-CZ" sz="2400" b="1" dirty="0" smtClean="0"/>
              <a:t>(bez tečky)</a:t>
            </a:r>
          </a:p>
          <a:p>
            <a:endParaRPr lang="cs-CZ" b="1" dirty="0" smtClean="0"/>
          </a:p>
        </p:txBody>
      </p:sp>
      <p:pic>
        <p:nvPicPr>
          <p:cNvPr id="13" name="Picture 2" descr="C:\Documents and Settings\All Users\Dokumenty\Obrázky\Ukázky obrázků\Lekníny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5400000">
            <a:off x="-3210694" y="3210694"/>
            <a:ext cx="6858000" cy="436612"/>
          </a:xfrm>
          <a:prstGeom prst="rect">
            <a:avLst/>
          </a:prstGeom>
          <a:noFill/>
        </p:spPr>
      </p:pic>
      <p:pic>
        <p:nvPicPr>
          <p:cNvPr id="14" name="Picture 2" descr="C:\Documents and Settings\All Users\Dokumenty\Obrázky\Ukázky obrázků\Lekníny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5400000">
            <a:off x="569218" y="3210694"/>
            <a:ext cx="6858000" cy="436612"/>
          </a:xfrm>
          <a:prstGeom prst="rect">
            <a:avLst/>
          </a:prstGeom>
          <a:noFill/>
        </p:spPr>
      </p:pic>
      <p:pic>
        <p:nvPicPr>
          <p:cNvPr id="15" name="Picture 2" descr="C:\Documents and Settings\All Users\Dokumenty\Obrázky\Ukázky obrázků\Lekníny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5400000">
            <a:off x="5496694" y="3210694"/>
            <a:ext cx="6858000" cy="436612"/>
          </a:xfrm>
          <a:prstGeom prst="rect">
            <a:avLst/>
          </a:prstGeom>
          <a:noFill/>
        </p:spPr>
      </p:pic>
    </p:spTree>
  </p:cSld>
  <p:clrMapOvr>
    <a:masterClrMapping/>
  </p:clrMapOvr>
  <p:transition>
    <p:pull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40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43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48" dur="500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53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58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63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68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3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8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83" dur="5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88" dur="5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93" dur="500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98" dur="500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03" dur="500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08" dur="500"/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  <p:bldP spid="4" grpId="0" build="p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C:\Documents and Settings\All Users\Dokumenty\Obrázky\Ukázky obrázků\Lekníny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436096" y="0"/>
            <a:ext cx="3707904" cy="6858000"/>
          </a:xfrm>
          <a:prstGeom prst="rect">
            <a:avLst/>
          </a:prstGeom>
          <a:noFill/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0" y="-27384"/>
            <a:ext cx="9144000" cy="1143000"/>
          </a:xfrm>
          <a:solidFill>
            <a:schemeClr val="accent3">
              <a:lumMod val="50000"/>
            </a:schemeClr>
          </a:soli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norm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r>
              <a:rPr lang="cs-CZ" sz="5400" b="1" dirty="0" smtClean="0">
                <a:ln w="50800"/>
                <a:solidFill>
                  <a:srgbClr val="FC9AF0"/>
                </a:solidFill>
              </a:rPr>
              <a:t>Akademické tituly</a:t>
            </a:r>
            <a:endParaRPr lang="cs-CZ" sz="5400" b="1" dirty="0">
              <a:ln w="50800"/>
              <a:solidFill>
                <a:srgbClr val="FC9AF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496" y="1279301"/>
            <a:ext cx="5472608" cy="5578699"/>
          </a:xfr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cs-CZ" sz="2800" b="1" dirty="0">
                <a:solidFill>
                  <a:schemeClr val="tx1"/>
                </a:solidFill>
              </a:rPr>
              <a:t>m</a:t>
            </a:r>
            <a:r>
              <a:rPr lang="cs-CZ" sz="2800" b="1" dirty="0" smtClean="0">
                <a:solidFill>
                  <a:schemeClr val="tx1"/>
                </a:solidFill>
              </a:rPr>
              <a:t>ají </a:t>
            </a:r>
            <a:r>
              <a:rPr lang="cs-CZ" sz="2800" b="1" dirty="0">
                <a:solidFill>
                  <a:schemeClr val="tx1"/>
                </a:solidFill>
              </a:rPr>
              <a:t>z</a:t>
            </a:r>
            <a:r>
              <a:rPr lang="cs-CZ" sz="2800" b="1" dirty="0" smtClean="0">
                <a:solidFill>
                  <a:schemeClr val="tx1"/>
                </a:solidFill>
              </a:rPr>
              <a:t>ávaznou podobu</a:t>
            </a:r>
          </a:p>
          <a:p>
            <a:r>
              <a:rPr lang="cs-CZ" sz="2800" b="1" dirty="0" smtClean="0">
                <a:solidFill>
                  <a:schemeClr val="tx1"/>
                </a:solidFill>
              </a:rPr>
              <a:t>titul</a:t>
            </a:r>
            <a:r>
              <a:rPr lang="cs-CZ" sz="2800" dirty="0" smtClean="0">
                <a:solidFill>
                  <a:schemeClr val="tx1"/>
                </a:solidFill>
              </a:rPr>
              <a:t> pochází z latinského  </a:t>
            </a:r>
          </a:p>
          <a:p>
            <a:pPr>
              <a:buNone/>
            </a:pPr>
            <a:r>
              <a:rPr lang="cs-CZ" sz="2800" dirty="0" smtClean="0">
                <a:solidFill>
                  <a:schemeClr val="tx1"/>
                </a:solidFill>
              </a:rPr>
              <a:t>     slova </a:t>
            </a:r>
            <a:r>
              <a:rPr lang="cs-CZ" sz="2800" i="1" dirty="0" err="1" smtClean="0">
                <a:solidFill>
                  <a:schemeClr val="tx1"/>
                </a:solidFill>
              </a:rPr>
              <a:t>titulus</a:t>
            </a:r>
            <a:r>
              <a:rPr lang="cs-CZ" sz="2800" dirty="0" smtClean="0">
                <a:solidFill>
                  <a:schemeClr val="tx1"/>
                </a:solidFill>
              </a:rPr>
              <a:t> (česky </a:t>
            </a:r>
            <a:r>
              <a:rPr lang="cs-CZ" sz="2800" i="1" dirty="0" smtClean="0">
                <a:solidFill>
                  <a:schemeClr val="tx1"/>
                </a:solidFill>
              </a:rPr>
              <a:t>hodnost)</a:t>
            </a:r>
            <a:endParaRPr lang="cs-CZ" sz="2800" dirty="0" smtClean="0">
              <a:solidFill>
                <a:schemeClr val="tx1"/>
              </a:solidFill>
            </a:endParaRPr>
          </a:p>
          <a:p>
            <a:r>
              <a:rPr lang="cs-CZ" sz="2800" b="1" dirty="0" smtClean="0">
                <a:solidFill>
                  <a:schemeClr val="tx1"/>
                </a:solidFill>
              </a:rPr>
              <a:t>slovo titul </a:t>
            </a:r>
            <a:r>
              <a:rPr lang="cs-CZ" sz="2800" dirty="0" smtClean="0">
                <a:solidFill>
                  <a:schemeClr val="tx1"/>
                </a:solidFill>
              </a:rPr>
              <a:t>má několik možných významů:</a:t>
            </a:r>
          </a:p>
          <a:p>
            <a:pPr>
              <a:buNone/>
            </a:pPr>
            <a:r>
              <a:rPr lang="cs-CZ" sz="2800" b="1" dirty="0" smtClean="0">
                <a:solidFill>
                  <a:schemeClr val="tx1"/>
                </a:solidFill>
              </a:rPr>
              <a:t>     - </a:t>
            </a:r>
            <a:r>
              <a:rPr lang="cs-CZ" sz="2800" dirty="0" smtClean="0">
                <a:solidFill>
                  <a:schemeClr val="tx1"/>
                </a:solidFill>
              </a:rPr>
              <a:t>akademický titul – získaný </a:t>
            </a:r>
          </a:p>
          <a:p>
            <a:pPr>
              <a:buNone/>
            </a:pPr>
            <a:r>
              <a:rPr lang="cs-CZ" sz="2800" dirty="0" smtClean="0">
                <a:solidFill>
                  <a:schemeClr val="tx1"/>
                </a:solidFill>
              </a:rPr>
              <a:t>        vystudováním vysoké školy</a:t>
            </a:r>
          </a:p>
          <a:p>
            <a:pPr>
              <a:buNone/>
            </a:pPr>
            <a:r>
              <a:rPr lang="cs-CZ" sz="2800" dirty="0" smtClean="0">
                <a:solidFill>
                  <a:schemeClr val="tx1"/>
                </a:solidFill>
              </a:rPr>
              <a:t>     - šlechtický titul</a:t>
            </a:r>
          </a:p>
          <a:p>
            <a:pPr>
              <a:buNone/>
            </a:pPr>
            <a:r>
              <a:rPr lang="cs-CZ" sz="2800" dirty="0" smtClean="0">
                <a:solidFill>
                  <a:schemeClr val="tx1"/>
                </a:solidFill>
              </a:rPr>
              <a:t>     - církevní titul</a:t>
            </a:r>
          </a:p>
          <a:p>
            <a:pPr>
              <a:buNone/>
            </a:pPr>
            <a:r>
              <a:rPr lang="cs-CZ" sz="2800" dirty="0" smtClean="0">
                <a:solidFill>
                  <a:schemeClr val="tx1"/>
                </a:solidFill>
              </a:rPr>
              <a:t>     - oslovení určité osoby</a:t>
            </a:r>
          </a:p>
          <a:p>
            <a:pPr>
              <a:buNone/>
            </a:pPr>
            <a:r>
              <a:rPr lang="cs-CZ" sz="2800" dirty="0" smtClean="0">
                <a:solidFill>
                  <a:schemeClr val="tx1"/>
                </a:solidFill>
              </a:rPr>
              <a:t>     - název knihy</a:t>
            </a:r>
          </a:p>
          <a:p>
            <a:endParaRPr lang="cs-CZ" sz="2800" dirty="0" smtClean="0"/>
          </a:p>
          <a:p>
            <a:endParaRPr lang="cs-CZ" sz="2800" dirty="0"/>
          </a:p>
        </p:txBody>
      </p:sp>
      <p:pic>
        <p:nvPicPr>
          <p:cNvPr id="7" name="Picture 2" descr="C:\Documents and Settings\All Users\Dokumenty\Obrázky\Ukázky obrázků\Lekníny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980728"/>
            <a:ext cx="9180512" cy="288032"/>
          </a:xfrm>
          <a:prstGeom prst="rect">
            <a:avLst/>
          </a:prstGeom>
          <a:noFill/>
        </p:spPr>
      </p:pic>
    </p:spTree>
  </p:cSld>
  <p:clrMapOvr>
    <a:masterClrMapping/>
  </p:clrMapOvr>
  <p:transition>
    <p:pull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79512" y="332656"/>
            <a:ext cx="8964488" cy="6192688"/>
          </a:xfrm>
        </p:spPr>
        <p:txBody>
          <a:bodyPr>
            <a:noAutofit/>
          </a:bodyPr>
          <a:lstStyle/>
          <a:p>
            <a:pPr fontAlgn="ctr">
              <a:buNone/>
            </a:pPr>
            <a:r>
              <a:rPr lang="cs-CZ" sz="2400" b="1" dirty="0" smtClean="0">
                <a:solidFill>
                  <a:schemeClr val="accent6">
                    <a:lumMod val="50000"/>
                  </a:schemeClr>
                </a:solidFill>
              </a:rPr>
              <a:t>zkratka titulu             latinský význam</a:t>
            </a:r>
            <a:r>
              <a:rPr lang="cs-CZ" sz="2400" dirty="0" smtClean="0">
                <a:solidFill>
                  <a:schemeClr val="accent6">
                    <a:lumMod val="50000"/>
                  </a:schemeClr>
                </a:solidFill>
              </a:rPr>
              <a:t>    </a:t>
            </a:r>
            <a:r>
              <a:rPr lang="cs-CZ" sz="2400" b="1" dirty="0" smtClean="0">
                <a:solidFill>
                  <a:schemeClr val="accent6">
                    <a:lumMod val="50000"/>
                  </a:schemeClr>
                </a:solidFill>
              </a:rPr>
              <a:t>          český význam</a:t>
            </a:r>
          </a:p>
          <a:p>
            <a:pPr fontAlgn="ctr">
              <a:buNone/>
            </a:pPr>
            <a:r>
              <a:rPr lang="cs-CZ" sz="2400" b="1" dirty="0" smtClean="0">
                <a:solidFill>
                  <a:schemeClr val="accent6">
                    <a:lumMod val="50000"/>
                  </a:schemeClr>
                </a:solidFill>
              </a:rPr>
              <a:t>před jménem</a:t>
            </a:r>
          </a:p>
          <a:p>
            <a:pPr fontAlgn="ctr">
              <a:buNone/>
            </a:pPr>
            <a:endParaRPr lang="cs-CZ" sz="2400" b="1" dirty="0" smtClean="0"/>
          </a:p>
          <a:p>
            <a:pPr fontAlgn="ctr">
              <a:buNone/>
            </a:pPr>
            <a:r>
              <a:rPr lang="cs-CZ" sz="2400" b="1" dirty="0" smtClean="0"/>
              <a:t> Bc.</a:t>
            </a:r>
            <a:r>
              <a:rPr lang="cs-CZ" sz="2400" dirty="0" smtClean="0"/>
              <a:t>                            </a:t>
            </a:r>
            <a:r>
              <a:rPr lang="cs-CZ" sz="2400" dirty="0" err="1" smtClean="0"/>
              <a:t>baccalaureus</a:t>
            </a:r>
            <a:r>
              <a:rPr lang="cs-CZ" sz="2400" dirty="0" smtClean="0"/>
              <a:t>          </a:t>
            </a:r>
            <a:r>
              <a:rPr lang="cs-CZ" sz="2400" b="1" dirty="0" smtClean="0"/>
              <a:t>             bakalář</a:t>
            </a:r>
          </a:p>
          <a:p>
            <a:pPr fontAlgn="ctr">
              <a:buNone/>
            </a:pPr>
            <a:r>
              <a:rPr lang="cs-CZ" sz="2400" b="1" dirty="0" smtClean="0"/>
              <a:t> </a:t>
            </a:r>
            <a:r>
              <a:rPr lang="cs-CZ" sz="2400" b="1" dirty="0" err="1" smtClean="0"/>
              <a:t>BcA</a:t>
            </a:r>
            <a:r>
              <a:rPr lang="cs-CZ" sz="2400" b="1" dirty="0" smtClean="0"/>
              <a:t>.</a:t>
            </a:r>
            <a:r>
              <a:rPr lang="cs-CZ" sz="2400" dirty="0" smtClean="0"/>
              <a:t>                         </a:t>
            </a:r>
            <a:r>
              <a:rPr lang="cs-CZ" sz="2400" dirty="0" err="1" smtClean="0"/>
              <a:t>baccalaureus</a:t>
            </a:r>
            <a:r>
              <a:rPr lang="cs-CZ" sz="2400" dirty="0" smtClean="0"/>
              <a:t> </a:t>
            </a:r>
            <a:r>
              <a:rPr lang="cs-CZ" sz="2400" dirty="0" err="1" smtClean="0"/>
              <a:t>artis</a:t>
            </a:r>
            <a:r>
              <a:rPr lang="cs-CZ" sz="2400" dirty="0" smtClean="0"/>
              <a:t> </a:t>
            </a:r>
            <a:r>
              <a:rPr lang="cs-CZ" sz="2400" b="1" dirty="0" smtClean="0"/>
              <a:t>             bakalář umění</a:t>
            </a:r>
          </a:p>
          <a:p>
            <a:pPr fontAlgn="ctr">
              <a:buNone/>
            </a:pPr>
            <a:r>
              <a:rPr lang="cs-CZ" sz="2400" b="1" dirty="0" smtClean="0"/>
              <a:t> Mgr.                         </a:t>
            </a:r>
            <a:r>
              <a:rPr lang="cs-CZ" sz="2400" dirty="0" smtClean="0"/>
              <a:t>magister                     </a:t>
            </a:r>
            <a:r>
              <a:rPr lang="cs-CZ" sz="2400" b="1" dirty="0" smtClean="0"/>
              <a:t>          magistr</a:t>
            </a:r>
          </a:p>
          <a:p>
            <a:pPr fontAlgn="ctr">
              <a:buNone/>
            </a:pPr>
            <a:r>
              <a:rPr lang="cs-CZ" sz="2400" b="1" dirty="0" smtClean="0"/>
              <a:t> </a:t>
            </a:r>
            <a:r>
              <a:rPr lang="cs-CZ" sz="2400" b="1" dirty="0" err="1" smtClean="0"/>
              <a:t>MgA</a:t>
            </a:r>
            <a:r>
              <a:rPr lang="cs-CZ" sz="2400" b="1" dirty="0" smtClean="0"/>
              <a:t>.</a:t>
            </a:r>
            <a:r>
              <a:rPr lang="cs-CZ" sz="2400" dirty="0" smtClean="0"/>
              <a:t>                        magister </a:t>
            </a:r>
            <a:r>
              <a:rPr lang="cs-CZ" sz="2400" dirty="0" err="1" smtClean="0"/>
              <a:t>artis</a:t>
            </a:r>
            <a:r>
              <a:rPr lang="cs-CZ" sz="2400" dirty="0" smtClean="0"/>
              <a:t>            </a:t>
            </a:r>
            <a:r>
              <a:rPr lang="cs-CZ" sz="2400" b="1" dirty="0" smtClean="0"/>
              <a:t>          magistr umění</a:t>
            </a:r>
          </a:p>
          <a:p>
            <a:pPr fontAlgn="ctr">
              <a:buNone/>
            </a:pPr>
            <a:r>
              <a:rPr lang="cs-CZ" sz="2400" b="1" dirty="0" smtClean="0"/>
              <a:t> Ing.</a:t>
            </a:r>
            <a:r>
              <a:rPr lang="cs-CZ" sz="2400" dirty="0" smtClean="0"/>
              <a:t>                           </a:t>
            </a:r>
            <a:r>
              <a:rPr lang="cs-CZ" sz="2400" dirty="0" err="1" smtClean="0"/>
              <a:t>ingénieur</a:t>
            </a:r>
            <a:r>
              <a:rPr lang="cs-CZ" sz="2400" dirty="0" smtClean="0"/>
              <a:t>                   </a:t>
            </a:r>
            <a:r>
              <a:rPr lang="cs-CZ" sz="2400" b="1" dirty="0" smtClean="0"/>
              <a:t>          inženýr</a:t>
            </a:r>
          </a:p>
          <a:p>
            <a:pPr fontAlgn="ctr">
              <a:buNone/>
            </a:pPr>
            <a:r>
              <a:rPr lang="cs-CZ" sz="2400" b="1" dirty="0" smtClean="0"/>
              <a:t> Ing. arch.</a:t>
            </a:r>
            <a:r>
              <a:rPr lang="cs-CZ" sz="2400" dirty="0" smtClean="0"/>
              <a:t>                 </a:t>
            </a:r>
            <a:r>
              <a:rPr lang="cs-CZ" sz="2400" dirty="0" err="1" smtClean="0"/>
              <a:t>ingerum</a:t>
            </a:r>
            <a:r>
              <a:rPr lang="cs-CZ" sz="2400" dirty="0" smtClean="0"/>
              <a:t> </a:t>
            </a:r>
            <a:r>
              <a:rPr lang="cs-CZ" sz="2400" dirty="0" err="1" smtClean="0"/>
              <a:t>architectus</a:t>
            </a:r>
            <a:r>
              <a:rPr lang="cs-CZ" sz="2400" b="1" dirty="0" smtClean="0"/>
              <a:t>          inženýr architekt</a:t>
            </a:r>
          </a:p>
          <a:p>
            <a:pPr fontAlgn="ctr">
              <a:buNone/>
            </a:pPr>
            <a:r>
              <a:rPr lang="cs-CZ" sz="2400" b="1" dirty="0" smtClean="0"/>
              <a:t> JUDr.</a:t>
            </a:r>
            <a:r>
              <a:rPr lang="cs-CZ" sz="2400" dirty="0" smtClean="0"/>
              <a:t>                         </a:t>
            </a:r>
            <a:r>
              <a:rPr lang="cs-CZ" sz="2400" dirty="0" err="1" smtClean="0"/>
              <a:t>juris</a:t>
            </a:r>
            <a:r>
              <a:rPr lang="cs-CZ" sz="2400" dirty="0" smtClean="0"/>
              <a:t> </a:t>
            </a:r>
            <a:r>
              <a:rPr lang="cs-CZ" sz="2400" dirty="0" err="1" smtClean="0"/>
              <a:t>utriusque</a:t>
            </a:r>
            <a:r>
              <a:rPr lang="cs-CZ" sz="2400" dirty="0" smtClean="0"/>
              <a:t> </a:t>
            </a:r>
            <a:r>
              <a:rPr lang="cs-CZ" sz="2400" dirty="0" err="1" smtClean="0"/>
              <a:t>doctor</a:t>
            </a:r>
            <a:r>
              <a:rPr lang="cs-CZ" sz="2400" b="1" dirty="0" smtClean="0"/>
              <a:t>      doktor (obojího) práv(a)</a:t>
            </a:r>
          </a:p>
          <a:p>
            <a:pPr fontAlgn="ctr">
              <a:buNone/>
            </a:pPr>
            <a:r>
              <a:rPr lang="cs-CZ" sz="2400" b="1" dirty="0" smtClean="0"/>
              <a:t> </a:t>
            </a:r>
            <a:r>
              <a:rPr lang="cs-CZ" sz="2400" b="1" dirty="0" err="1" smtClean="0"/>
              <a:t>MDDr</a:t>
            </a:r>
            <a:r>
              <a:rPr lang="cs-CZ" sz="2400" b="1" dirty="0" smtClean="0"/>
              <a:t>.</a:t>
            </a:r>
            <a:r>
              <a:rPr lang="cs-CZ" sz="2400" dirty="0" smtClean="0"/>
              <a:t>                      </a:t>
            </a:r>
            <a:r>
              <a:rPr lang="cs-CZ" sz="2400" dirty="0" err="1" smtClean="0"/>
              <a:t>medicinae</a:t>
            </a:r>
            <a:r>
              <a:rPr lang="cs-CZ" sz="2400" dirty="0" smtClean="0"/>
              <a:t> </a:t>
            </a:r>
            <a:r>
              <a:rPr lang="cs-CZ" sz="2400" dirty="0" err="1" smtClean="0"/>
              <a:t>dentalis</a:t>
            </a:r>
            <a:r>
              <a:rPr lang="cs-CZ" sz="2400" dirty="0" smtClean="0"/>
              <a:t>            </a:t>
            </a:r>
            <a:r>
              <a:rPr lang="cs-CZ" sz="2400" b="1" dirty="0" smtClean="0"/>
              <a:t>doktor zubní medicíny</a:t>
            </a:r>
            <a:endParaRPr lang="cs-CZ" sz="2400" dirty="0" smtClean="0"/>
          </a:p>
          <a:p>
            <a:pPr fontAlgn="ctr">
              <a:buNone/>
            </a:pPr>
            <a:r>
              <a:rPr lang="cs-CZ" sz="2400" b="1" dirty="0" smtClean="0"/>
              <a:t>                                   </a:t>
            </a:r>
            <a:r>
              <a:rPr lang="cs-CZ" sz="2400" dirty="0" err="1" smtClean="0"/>
              <a:t>doctor</a:t>
            </a:r>
            <a:endParaRPr lang="cs-CZ" sz="2400" b="1" dirty="0" smtClean="0"/>
          </a:p>
          <a:p>
            <a:pPr fontAlgn="ctr">
              <a:buNone/>
            </a:pPr>
            <a:r>
              <a:rPr lang="cs-CZ" sz="2400" b="1" dirty="0" smtClean="0"/>
              <a:t> MUDr.</a:t>
            </a:r>
            <a:r>
              <a:rPr lang="cs-CZ" sz="2400" dirty="0" smtClean="0"/>
              <a:t>                      </a:t>
            </a:r>
            <a:r>
              <a:rPr lang="cs-CZ" sz="2400" dirty="0" err="1" smtClean="0"/>
              <a:t>medicinae</a:t>
            </a:r>
            <a:r>
              <a:rPr lang="cs-CZ" sz="2400" dirty="0" smtClean="0"/>
              <a:t> </a:t>
            </a:r>
            <a:r>
              <a:rPr lang="cs-CZ" sz="2400" dirty="0" err="1" smtClean="0"/>
              <a:t>universae</a:t>
            </a:r>
            <a:r>
              <a:rPr lang="cs-CZ" sz="2400" dirty="0" smtClean="0"/>
              <a:t>    </a:t>
            </a:r>
            <a:r>
              <a:rPr lang="cs-CZ" sz="2400" b="1" dirty="0" smtClean="0"/>
              <a:t>    doktor všeobecné</a:t>
            </a:r>
            <a:endParaRPr lang="cs-CZ" sz="2400" dirty="0" smtClean="0"/>
          </a:p>
          <a:p>
            <a:pPr fontAlgn="ctr">
              <a:buNone/>
            </a:pPr>
            <a:r>
              <a:rPr lang="cs-CZ" sz="2400" dirty="0" smtClean="0"/>
              <a:t>                                   </a:t>
            </a:r>
            <a:r>
              <a:rPr lang="cs-CZ" sz="2400" dirty="0" err="1" smtClean="0"/>
              <a:t>doctor</a:t>
            </a:r>
            <a:r>
              <a:rPr lang="cs-CZ" sz="2400" b="1" dirty="0" smtClean="0"/>
              <a:t>                                  medicíny</a:t>
            </a:r>
          </a:p>
          <a:p>
            <a:pPr fontAlgn="ctr">
              <a:buNone/>
            </a:pPr>
            <a:r>
              <a:rPr lang="cs-CZ" sz="2400" b="1" dirty="0" smtClean="0"/>
              <a:t> </a:t>
            </a:r>
            <a:endParaRPr lang="cs-CZ" sz="2400" dirty="0" smtClean="0"/>
          </a:p>
          <a:p>
            <a:pPr fontAlgn="ctr">
              <a:buNone/>
            </a:pPr>
            <a:endParaRPr lang="cs-CZ" sz="2400" dirty="0"/>
          </a:p>
        </p:txBody>
      </p:sp>
      <p:pic>
        <p:nvPicPr>
          <p:cNvPr id="4" name="Picture 2" descr="C:\Documents and Settings\All Users\Dokumenty\Obrázky\Ukázky obrázků\Lekníny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36519" y="0"/>
            <a:ext cx="9180519" cy="288032"/>
          </a:xfrm>
          <a:prstGeom prst="rect">
            <a:avLst/>
          </a:prstGeom>
          <a:noFill/>
        </p:spPr>
      </p:pic>
      <p:pic>
        <p:nvPicPr>
          <p:cNvPr id="5" name="Picture 2" descr="C:\Documents and Settings\All Users\Dokumenty\Obrázky\Ukázky obrázků\Lekníny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36519" y="1124744"/>
            <a:ext cx="9180519" cy="288032"/>
          </a:xfrm>
          <a:prstGeom prst="rect">
            <a:avLst/>
          </a:prstGeom>
          <a:noFill/>
        </p:spPr>
      </p:pic>
      <p:pic>
        <p:nvPicPr>
          <p:cNvPr id="6" name="Picture 2" descr="C:\Documents and Settings\All Users\Dokumenty\Obrázky\Ukázky obrázků\Lekníny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5400000">
            <a:off x="-1127079" y="3463179"/>
            <a:ext cx="6597355" cy="192289"/>
          </a:xfrm>
          <a:prstGeom prst="rect">
            <a:avLst/>
          </a:prstGeom>
          <a:noFill/>
        </p:spPr>
      </p:pic>
      <p:pic>
        <p:nvPicPr>
          <p:cNvPr id="7" name="Picture 2" descr="C:\Documents and Settings\All Users\Dokumenty\Obrázky\Ukázky obrázků\Lekníny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5400000">
            <a:off x="2233563" y="3463178"/>
            <a:ext cx="6597355" cy="192289"/>
          </a:xfrm>
          <a:prstGeom prst="rect">
            <a:avLst/>
          </a:prstGeom>
          <a:noFill/>
        </p:spPr>
      </p:pic>
      <p:pic>
        <p:nvPicPr>
          <p:cNvPr id="8" name="Picture 2" descr="C:\Documents and Settings\All Users\Dokumenty\Obrázky\Ukázky obrázků\Lekníny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5400000">
            <a:off x="5749178" y="3463178"/>
            <a:ext cx="6597355" cy="192289"/>
          </a:xfrm>
          <a:prstGeom prst="rect">
            <a:avLst/>
          </a:prstGeom>
          <a:noFill/>
        </p:spPr>
      </p:pic>
      <p:pic>
        <p:nvPicPr>
          <p:cNvPr id="9" name="Picture 2" descr="C:\Documents and Settings\All Users\Dokumenty\Obrázky\Ukázky obrázků\Lekníny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5400000">
            <a:off x="-3202533" y="3463178"/>
            <a:ext cx="6597355" cy="192289"/>
          </a:xfrm>
          <a:prstGeom prst="rect">
            <a:avLst/>
          </a:prstGeom>
          <a:noFill/>
        </p:spPr>
      </p:pic>
      <p:pic>
        <p:nvPicPr>
          <p:cNvPr id="10" name="Picture 2" descr="C:\Documents and Settings\All Users\Dokumenty\Obrázky\Ukázky obrázků\Lekníny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569968"/>
            <a:ext cx="9180519" cy="288032"/>
          </a:xfrm>
          <a:prstGeom prst="rect">
            <a:avLst/>
          </a:prstGeom>
          <a:noFill/>
        </p:spPr>
      </p:pic>
    </p:spTree>
  </p:cSld>
  <p:clrMapOvr>
    <a:masterClrMapping/>
  </p:clrMapOvr>
  <p:transition>
    <p:pull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" dur="1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4" dur="1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8" dur="1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6" dur="1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0" dur="1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4" dur="1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8" dur="1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2" dur="1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6" dur="1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50" dur="1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54" dur="1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58" dur="1" fill="hold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Obdélník 10"/>
          <p:cNvSpPr/>
          <p:nvPr/>
        </p:nvSpPr>
        <p:spPr>
          <a:xfrm>
            <a:off x="179512" y="5229200"/>
            <a:ext cx="9145016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800" b="1" dirty="0" smtClean="0"/>
              <a:t>   Dis. - </a:t>
            </a:r>
            <a:r>
              <a:rPr lang="cs-CZ" sz="2800" dirty="0" smtClean="0"/>
              <a:t>diplomovaný specialista (</a:t>
            </a:r>
            <a:r>
              <a:rPr lang="cs-CZ" sz="2800" dirty="0" err="1" smtClean="0"/>
              <a:t>nevysokoškolský</a:t>
            </a:r>
            <a:r>
              <a:rPr lang="cs-CZ" sz="2800" dirty="0" smtClean="0"/>
              <a:t> titul), </a:t>
            </a:r>
          </a:p>
          <a:p>
            <a:r>
              <a:rPr lang="cs-CZ" sz="2800" dirty="0" smtClean="0"/>
              <a:t>   absolvent vyšší odborné školy, píše  se vždy za jménem,</a:t>
            </a:r>
          </a:p>
          <a:p>
            <a:r>
              <a:rPr lang="cs-CZ" sz="2800" dirty="0" smtClean="0"/>
              <a:t>   mezi jménem a tímto titulem se píše vždy čárka</a:t>
            </a:r>
            <a:endParaRPr lang="cs-CZ" sz="2800" b="1" dirty="0" smtClean="0"/>
          </a:p>
        </p:txBody>
      </p:sp>
      <p:pic>
        <p:nvPicPr>
          <p:cNvPr id="7" name="Picture 2" descr="C:\Documents and Settings\All Users\Dokumenty\Obrázky\Ukázky obrázků\Lekníny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36519" y="4941168"/>
            <a:ext cx="9180519" cy="288032"/>
          </a:xfrm>
          <a:prstGeom prst="rect">
            <a:avLst/>
          </a:prstGeom>
          <a:noFill/>
        </p:spPr>
      </p:pic>
      <p:sp>
        <p:nvSpPr>
          <p:cNvPr id="18" name="Zástupný symbol pro obsah 17"/>
          <p:cNvSpPr>
            <a:spLocks noGrp="1"/>
          </p:cNvSpPr>
          <p:nvPr>
            <p:ph idx="1"/>
          </p:nvPr>
        </p:nvSpPr>
        <p:spPr>
          <a:xfrm>
            <a:off x="323528" y="260648"/>
            <a:ext cx="8676456" cy="4525963"/>
          </a:xfrm>
        </p:spPr>
        <p:txBody>
          <a:bodyPr>
            <a:normAutofit lnSpcReduction="10000"/>
          </a:bodyPr>
          <a:lstStyle/>
          <a:p>
            <a:pPr fontAlgn="ctr">
              <a:buNone/>
            </a:pPr>
            <a:r>
              <a:rPr lang="cs-CZ" sz="2400" b="1" dirty="0" smtClean="0"/>
              <a:t>MVDr.         </a:t>
            </a:r>
            <a:r>
              <a:rPr lang="cs-CZ" sz="2400" dirty="0" err="1" smtClean="0"/>
              <a:t>medicinae</a:t>
            </a:r>
            <a:r>
              <a:rPr lang="cs-CZ" sz="2400" dirty="0" smtClean="0"/>
              <a:t> </a:t>
            </a:r>
            <a:r>
              <a:rPr lang="cs-CZ" sz="2400" dirty="0" err="1" smtClean="0"/>
              <a:t>veterinarinae</a:t>
            </a:r>
            <a:r>
              <a:rPr lang="cs-CZ" sz="2400" dirty="0" smtClean="0"/>
              <a:t> </a:t>
            </a:r>
            <a:r>
              <a:rPr lang="cs-CZ" sz="2400" dirty="0" err="1" smtClean="0"/>
              <a:t>doctor</a:t>
            </a:r>
            <a:r>
              <a:rPr lang="cs-CZ" sz="2400" dirty="0" smtClean="0"/>
              <a:t>   </a:t>
            </a:r>
            <a:r>
              <a:rPr lang="cs-CZ" sz="2400" b="1" dirty="0" smtClean="0"/>
              <a:t>doktor veterinární  </a:t>
            </a:r>
          </a:p>
          <a:p>
            <a:pPr fontAlgn="ctr">
              <a:buNone/>
            </a:pPr>
            <a:r>
              <a:rPr lang="cs-CZ" sz="2400" b="1" dirty="0" smtClean="0"/>
              <a:t>                                                                                 medicíny</a:t>
            </a:r>
          </a:p>
          <a:p>
            <a:pPr fontAlgn="ctr">
              <a:buNone/>
            </a:pPr>
            <a:r>
              <a:rPr lang="cs-CZ" sz="2400" b="1" dirty="0" smtClean="0"/>
              <a:t>PaedDr.       </a:t>
            </a:r>
            <a:r>
              <a:rPr lang="cs-CZ" sz="2400" dirty="0" err="1" smtClean="0"/>
              <a:t>paedagogiae</a:t>
            </a:r>
            <a:r>
              <a:rPr lang="cs-CZ" sz="2400" dirty="0" smtClean="0"/>
              <a:t> </a:t>
            </a:r>
            <a:r>
              <a:rPr lang="cs-CZ" sz="2400" dirty="0" err="1" smtClean="0"/>
              <a:t>doctor</a:t>
            </a:r>
            <a:r>
              <a:rPr lang="cs-CZ" sz="2400" dirty="0" smtClean="0"/>
              <a:t>                        </a:t>
            </a:r>
            <a:r>
              <a:rPr lang="cs-CZ" sz="2400" b="1" dirty="0" smtClean="0"/>
              <a:t>doktor pedagogiky</a:t>
            </a:r>
          </a:p>
          <a:p>
            <a:pPr fontAlgn="ctr">
              <a:buNone/>
            </a:pPr>
            <a:r>
              <a:rPr lang="cs-CZ" sz="2400" b="1" dirty="0" err="1" smtClean="0"/>
              <a:t>PharmDr</a:t>
            </a:r>
            <a:r>
              <a:rPr lang="cs-CZ" sz="2400" b="1" dirty="0" smtClean="0"/>
              <a:t>.</a:t>
            </a:r>
            <a:r>
              <a:rPr lang="cs-CZ" sz="2400" dirty="0" smtClean="0"/>
              <a:t>    </a:t>
            </a:r>
            <a:r>
              <a:rPr lang="cs-CZ" sz="2400" dirty="0" err="1" smtClean="0"/>
              <a:t>pharmaciae</a:t>
            </a:r>
            <a:r>
              <a:rPr lang="cs-CZ" sz="2400" dirty="0" smtClean="0"/>
              <a:t> </a:t>
            </a:r>
            <a:r>
              <a:rPr lang="cs-CZ" sz="2400" dirty="0" err="1" smtClean="0"/>
              <a:t>doctor</a:t>
            </a:r>
            <a:r>
              <a:rPr lang="cs-CZ" sz="2400" dirty="0" smtClean="0"/>
              <a:t>                         </a:t>
            </a:r>
            <a:r>
              <a:rPr lang="cs-CZ" sz="2400" b="1" dirty="0" smtClean="0"/>
              <a:t>doktor farmacie</a:t>
            </a:r>
          </a:p>
          <a:p>
            <a:pPr fontAlgn="ctr">
              <a:buNone/>
            </a:pPr>
            <a:r>
              <a:rPr lang="cs-CZ" sz="2400" b="1" dirty="0" smtClean="0"/>
              <a:t>PhDr.</a:t>
            </a:r>
            <a:r>
              <a:rPr lang="cs-CZ" sz="2400" dirty="0" smtClean="0"/>
              <a:t>            </a:t>
            </a:r>
            <a:r>
              <a:rPr lang="cs-CZ" sz="2400" dirty="0" err="1" smtClean="0"/>
              <a:t>philosophiae</a:t>
            </a:r>
            <a:r>
              <a:rPr lang="cs-CZ" sz="2400" dirty="0" smtClean="0"/>
              <a:t> </a:t>
            </a:r>
            <a:r>
              <a:rPr lang="cs-CZ" sz="2400" dirty="0" err="1" smtClean="0"/>
              <a:t>doctor</a:t>
            </a:r>
            <a:r>
              <a:rPr lang="cs-CZ" sz="2400" dirty="0" smtClean="0"/>
              <a:t>                       </a:t>
            </a:r>
            <a:r>
              <a:rPr lang="cs-CZ" sz="2400" b="1" dirty="0" smtClean="0"/>
              <a:t>doktor filozofie</a:t>
            </a:r>
          </a:p>
          <a:p>
            <a:pPr fontAlgn="ctr">
              <a:buNone/>
            </a:pPr>
            <a:r>
              <a:rPr lang="cs-CZ" sz="2400" b="1" dirty="0" smtClean="0"/>
              <a:t>RNDr.</a:t>
            </a:r>
            <a:r>
              <a:rPr lang="cs-CZ" sz="2400" dirty="0" smtClean="0"/>
              <a:t>           </a:t>
            </a:r>
            <a:r>
              <a:rPr lang="cs-CZ" sz="2400" dirty="0" err="1" smtClean="0"/>
              <a:t>rerum</a:t>
            </a:r>
            <a:r>
              <a:rPr lang="cs-CZ" sz="2400" dirty="0" smtClean="0"/>
              <a:t> </a:t>
            </a:r>
            <a:r>
              <a:rPr lang="cs-CZ" sz="2400" dirty="0" err="1" smtClean="0"/>
              <a:t>naturalium</a:t>
            </a:r>
            <a:r>
              <a:rPr lang="cs-CZ" sz="2400" dirty="0" smtClean="0"/>
              <a:t> </a:t>
            </a:r>
            <a:r>
              <a:rPr lang="cs-CZ" sz="2400" dirty="0" err="1" smtClean="0"/>
              <a:t>doctor</a:t>
            </a:r>
            <a:r>
              <a:rPr lang="cs-CZ" sz="2400" dirty="0" smtClean="0"/>
              <a:t>               </a:t>
            </a:r>
            <a:r>
              <a:rPr lang="cs-CZ" sz="2400" b="1" dirty="0" smtClean="0"/>
              <a:t>doktor přírodních věd</a:t>
            </a:r>
          </a:p>
          <a:p>
            <a:pPr fontAlgn="ctr">
              <a:buNone/>
            </a:pPr>
            <a:r>
              <a:rPr lang="cs-CZ" sz="2400" b="1" dirty="0" smtClean="0"/>
              <a:t>RSDr.</a:t>
            </a:r>
            <a:r>
              <a:rPr lang="cs-CZ" sz="2400" dirty="0" smtClean="0"/>
              <a:t>            </a:t>
            </a:r>
            <a:r>
              <a:rPr lang="cs-CZ" sz="2400" dirty="0" err="1" smtClean="0"/>
              <a:t>rerum</a:t>
            </a:r>
            <a:r>
              <a:rPr lang="cs-CZ" sz="2400" dirty="0" smtClean="0"/>
              <a:t> </a:t>
            </a:r>
            <a:r>
              <a:rPr lang="cs-CZ" sz="2400" dirty="0" err="1" smtClean="0"/>
              <a:t>socialium</a:t>
            </a:r>
            <a:r>
              <a:rPr lang="cs-CZ" sz="2400" dirty="0" smtClean="0"/>
              <a:t> </a:t>
            </a:r>
            <a:r>
              <a:rPr lang="cs-CZ" sz="2400" dirty="0" err="1" smtClean="0"/>
              <a:t>doctor</a:t>
            </a:r>
            <a:r>
              <a:rPr lang="cs-CZ" sz="2400" dirty="0" smtClean="0"/>
              <a:t>                  </a:t>
            </a:r>
            <a:r>
              <a:rPr lang="cs-CZ" sz="2400" b="1" dirty="0" smtClean="0"/>
              <a:t>doktor sociálně-</a:t>
            </a:r>
          </a:p>
          <a:p>
            <a:pPr fontAlgn="ctr">
              <a:buNone/>
            </a:pPr>
            <a:r>
              <a:rPr lang="cs-CZ" sz="2400" b="1" dirty="0" smtClean="0"/>
              <a:t>                                                                                  politických věd</a:t>
            </a:r>
          </a:p>
          <a:p>
            <a:pPr fontAlgn="ctr">
              <a:buNone/>
            </a:pPr>
            <a:r>
              <a:rPr lang="cs-CZ" sz="2400" b="1" dirty="0" err="1" smtClean="0"/>
              <a:t>ThDr</a:t>
            </a:r>
            <a:r>
              <a:rPr lang="cs-CZ" sz="2400" b="1" dirty="0" smtClean="0"/>
              <a:t>.</a:t>
            </a:r>
            <a:r>
              <a:rPr lang="cs-CZ" sz="2400" dirty="0" smtClean="0"/>
              <a:t>            </a:t>
            </a:r>
            <a:r>
              <a:rPr lang="cs-CZ" sz="2400" dirty="0" err="1" smtClean="0"/>
              <a:t>theologiae</a:t>
            </a:r>
            <a:r>
              <a:rPr lang="cs-CZ" sz="2400" dirty="0" smtClean="0"/>
              <a:t> </a:t>
            </a:r>
            <a:r>
              <a:rPr lang="cs-CZ" sz="2400" dirty="0" err="1" smtClean="0"/>
              <a:t>doctor</a:t>
            </a:r>
            <a:r>
              <a:rPr lang="cs-CZ" sz="2400" dirty="0" smtClean="0"/>
              <a:t>                            </a:t>
            </a:r>
            <a:r>
              <a:rPr lang="cs-CZ" sz="2400" b="1" dirty="0" smtClean="0"/>
              <a:t>doktor teologie</a:t>
            </a:r>
          </a:p>
          <a:p>
            <a:pPr fontAlgn="ctr">
              <a:buNone/>
            </a:pPr>
            <a:r>
              <a:rPr lang="cs-CZ" sz="2400" b="1" dirty="0" err="1" smtClean="0"/>
              <a:t>ThMgr</a:t>
            </a:r>
            <a:r>
              <a:rPr lang="cs-CZ" sz="2400" b="1" dirty="0" smtClean="0"/>
              <a:t>.         </a:t>
            </a:r>
            <a:r>
              <a:rPr lang="cs-CZ" sz="2400" dirty="0" err="1" smtClean="0"/>
              <a:t>theologiae</a:t>
            </a:r>
            <a:r>
              <a:rPr lang="cs-CZ" sz="2400" dirty="0" smtClean="0"/>
              <a:t> magister                        </a:t>
            </a:r>
            <a:r>
              <a:rPr lang="cs-CZ" sz="2400" b="1" dirty="0" smtClean="0"/>
              <a:t>magistr teologie, </a:t>
            </a:r>
          </a:p>
          <a:p>
            <a:pPr fontAlgn="ctr">
              <a:buNone/>
            </a:pPr>
            <a:r>
              <a:rPr lang="cs-CZ" sz="2400" b="1" dirty="0" smtClean="0"/>
              <a:t>                                                                                  bohosloví</a:t>
            </a:r>
          </a:p>
          <a:p>
            <a:pPr fontAlgn="ctr">
              <a:buNone/>
            </a:pPr>
            <a:endParaRPr lang="cs-CZ" sz="2400" dirty="0"/>
          </a:p>
        </p:txBody>
      </p:sp>
      <p:pic>
        <p:nvPicPr>
          <p:cNvPr id="19" name="Picture 2" descr="C:\Documents and Settings\All Users\Dokumenty\Obrázky\Ukázky obrázků\Lekníny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5400000">
            <a:off x="-3320988" y="3320988"/>
            <a:ext cx="6858000" cy="216024"/>
          </a:xfrm>
          <a:prstGeom prst="rect">
            <a:avLst/>
          </a:prstGeom>
          <a:noFill/>
        </p:spPr>
      </p:pic>
      <p:pic>
        <p:nvPicPr>
          <p:cNvPr id="20" name="Picture 2" descr="C:\Documents and Settings\All Users\Dokumenty\Obrázky\Ukázky obrázků\Lekníny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5400000">
            <a:off x="5606988" y="3320988"/>
            <a:ext cx="6858000" cy="216024"/>
          </a:xfrm>
          <a:prstGeom prst="rect">
            <a:avLst/>
          </a:prstGeom>
          <a:noFill/>
        </p:spPr>
      </p:pic>
      <p:pic>
        <p:nvPicPr>
          <p:cNvPr id="21" name="Picture 2" descr="C:\Documents and Settings\All Users\Dokumenty\Obrázky\Ukázky obrázků\Lekníny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5400000">
            <a:off x="3325552" y="2398576"/>
            <a:ext cx="4941168" cy="144016"/>
          </a:xfrm>
          <a:prstGeom prst="rect">
            <a:avLst/>
          </a:prstGeom>
          <a:noFill/>
        </p:spPr>
      </p:pic>
      <p:pic>
        <p:nvPicPr>
          <p:cNvPr id="22" name="Picture 2" descr="C:\Documents and Settings\All Users\Dokumenty\Obrázky\Ukázky obrázků\Lekníny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5400000">
            <a:off x="-778904" y="2398575"/>
            <a:ext cx="4941168" cy="144017"/>
          </a:xfrm>
          <a:prstGeom prst="rect">
            <a:avLst/>
          </a:prstGeom>
          <a:noFill/>
        </p:spPr>
      </p:pic>
      <p:pic>
        <p:nvPicPr>
          <p:cNvPr id="23" name="Picture 2" descr="C:\Documents and Settings\All Users\Dokumenty\Obrázky\Ukázky obrázků\Lekníny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80519" cy="288032"/>
          </a:xfrm>
          <a:prstGeom prst="rect">
            <a:avLst/>
          </a:prstGeom>
          <a:noFill/>
        </p:spPr>
      </p:pic>
      <p:pic>
        <p:nvPicPr>
          <p:cNvPr id="24" name="Picture 2" descr="C:\Documents and Settings\All Users\Dokumenty\Obrázky\Ukázky obrázků\Lekníny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569968"/>
            <a:ext cx="9180519" cy="288032"/>
          </a:xfrm>
          <a:prstGeom prst="rect">
            <a:avLst/>
          </a:prstGeom>
          <a:noFill/>
        </p:spPr>
      </p:pic>
    </p:spTree>
  </p:cSld>
  <p:clrMapOvr>
    <a:masterClrMapping/>
  </p:clrMapOvr>
  <p:transition>
    <p:pull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" dur="1" fill="hold"/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1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3" dur="1" fill="hold"/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4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6" dur="1" fill="hold"/>
                                        <p:tgtEl>
                                          <p:spTgt spid="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7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9" dur="1" fill="hold"/>
                                        <p:tgtEl>
                                          <p:spTgt spid="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0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1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3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5" dur="1" fill="hold"/>
                                        <p:tgtEl>
                                          <p:spTgt spid="1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6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8" dur="1" fill="hold"/>
                                        <p:tgtEl>
                                          <p:spTgt spid="1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9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1" dur="1" fill="hold"/>
                                        <p:tgtEl>
                                          <p:spTgt spid="1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2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4" dur="1" fill="hold"/>
                                        <p:tgtEl>
                                          <p:spTgt spid="1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5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7" dur="1" fill="hold"/>
                                        <p:tgtEl>
                                          <p:spTgt spid="1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1" dur="1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C:\Documents and Settings\All Users\Dokumenty\Obrázky\Ukázky obrázků\Lekníny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851920" y="0"/>
            <a:ext cx="5292080" cy="6858000"/>
          </a:xfr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cs-CZ" sz="2700" b="1" dirty="0" smtClean="0">
                <a:solidFill>
                  <a:schemeClr val="accent6">
                    <a:lumMod val="50000"/>
                  </a:schemeClr>
                </a:solidFill>
              </a:rPr>
              <a:t>akademicko-vědecké tituly </a:t>
            </a:r>
          </a:p>
          <a:p>
            <a:pPr>
              <a:buNone/>
            </a:pPr>
            <a:r>
              <a:rPr lang="cs-CZ" sz="2700" dirty="0" smtClean="0"/>
              <a:t>    </a:t>
            </a:r>
            <a:r>
              <a:rPr lang="cs-CZ" sz="2700" b="1" dirty="0" smtClean="0">
                <a:solidFill>
                  <a:schemeClr val="accent4">
                    <a:lumMod val="50000"/>
                  </a:schemeClr>
                </a:solidFill>
              </a:rPr>
              <a:t>CSc.</a:t>
            </a:r>
            <a:r>
              <a:rPr lang="cs-CZ" sz="2700" dirty="0" smtClean="0"/>
              <a:t> (kandidát věd)</a:t>
            </a:r>
          </a:p>
          <a:p>
            <a:pPr>
              <a:buNone/>
            </a:pPr>
            <a:r>
              <a:rPr lang="cs-CZ" sz="2700" dirty="0" smtClean="0"/>
              <a:t>    </a:t>
            </a:r>
            <a:r>
              <a:rPr lang="cs-CZ" sz="2700" b="1" dirty="0" smtClean="0">
                <a:solidFill>
                  <a:schemeClr val="accent4">
                    <a:lumMod val="50000"/>
                  </a:schemeClr>
                </a:solidFill>
              </a:rPr>
              <a:t>Dr. </a:t>
            </a:r>
            <a:r>
              <a:rPr lang="cs-CZ" sz="2700" dirty="0" smtClean="0"/>
              <a:t>( doktor)</a:t>
            </a:r>
          </a:p>
          <a:p>
            <a:pPr>
              <a:buNone/>
            </a:pPr>
            <a:r>
              <a:rPr lang="cs-CZ" sz="2700" b="1" dirty="0" smtClean="0">
                <a:solidFill>
                  <a:schemeClr val="accent4">
                    <a:lumMod val="50000"/>
                  </a:schemeClr>
                </a:solidFill>
              </a:rPr>
              <a:t>    DrSc</a:t>
            </a:r>
            <a:r>
              <a:rPr lang="cs-CZ" sz="2700" dirty="0" smtClean="0">
                <a:solidFill>
                  <a:srgbClr val="002060"/>
                </a:solidFill>
              </a:rPr>
              <a:t>.</a:t>
            </a:r>
            <a:r>
              <a:rPr lang="cs-CZ" sz="2700" dirty="0" smtClean="0"/>
              <a:t>(doktor věd ) </a:t>
            </a:r>
          </a:p>
          <a:p>
            <a:pPr>
              <a:buNone/>
            </a:pPr>
            <a:r>
              <a:rPr lang="cs-CZ" sz="2700" dirty="0" smtClean="0"/>
              <a:t>    </a:t>
            </a:r>
            <a:r>
              <a:rPr lang="cs-CZ" sz="2700" b="1" dirty="0" err="1" smtClean="0">
                <a:solidFill>
                  <a:schemeClr val="accent4">
                    <a:lumMod val="50000"/>
                  </a:schemeClr>
                </a:solidFill>
              </a:rPr>
              <a:t>DSc</a:t>
            </a:r>
            <a:r>
              <a:rPr lang="cs-CZ" sz="2700" b="1" dirty="0" smtClean="0">
                <a:solidFill>
                  <a:schemeClr val="accent4">
                    <a:lumMod val="50000"/>
                  </a:schemeClr>
                </a:solidFill>
              </a:rPr>
              <a:t>. </a:t>
            </a:r>
          </a:p>
          <a:p>
            <a:pPr>
              <a:buNone/>
            </a:pPr>
            <a:r>
              <a:rPr lang="cs-CZ" sz="2700" dirty="0" smtClean="0"/>
              <a:t>    </a:t>
            </a:r>
            <a:r>
              <a:rPr lang="cs-CZ" sz="2700" b="1" dirty="0" err="1" smtClean="0">
                <a:solidFill>
                  <a:schemeClr val="accent4">
                    <a:lumMod val="50000"/>
                  </a:schemeClr>
                </a:solidFill>
              </a:rPr>
              <a:t>Ph.D</a:t>
            </a:r>
            <a:r>
              <a:rPr lang="cs-CZ" sz="2700" b="1" dirty="0" smtClean="0">
                <a:solidFill>
                  <a:schemeClr val="accent4">
                    <a:lumMod val="50000"/>
                  </a:schemeClr>
                </a:solidFill>
              </a:rPr>
              <a:t>. </a:t>
            </a:r>
            <a:r>
              <a:rPr lang="cs-CZ" sz="2700" dirty="0" smtClean="0"/>
              <a:t>(doktor teologie)</a:t>
            </a:r>
          </a:p>
          <a:p>
            <a:r>
              <a:rPr lang="cs-CZ" sz="2700" b="1" dirty="0" smtClean="0">
                <a:solidFill>
                  <a:schemeClr val="accent6">
                    <a:lumMod val="50000"/>
                  </a:schemeClr>
                </a:solidFill>
              </a:rPr>
              <a:t>vědecko-pedagogické tituly </a:t>
            </a:r>
          </a:p>
          <a:p>
            <a:pPr>
              <a:buNone/>
            </a:pPr>
            <a:r>
              <a:rPr lang="cs-CZ" sz="2700" dirty="0" smtClean="0"/>
              <a:t>    </a:t>
            </a:r>
            <a:r>
              <a:rPr lang="cs-CZ" sz="2700" b="1" dirty="0" smtClean="0">
                <a:solidFill>
                  <a:schemeClr val="accent4">
                    <a:lumMod val="50000"/>
                  </a:schemeClr>
                </a:solidFill>
              </a:rPr>
              <a:t>doc. </a:t>
            </a:r>
            <a:r>
              <a:rPr lang="cs-CZ" sz="2700" dirty="0" smtClean="0"/>
              <a:t>(docent)</a:t>
            </a:r>
          </a:p>
          <a:p>
            <a:pPr>
              <a:buNone/>
            </a:pPr>
            <a:r>
              <a:rPr lang="cs-CZ" sz="2700" b="1" dirty="0" smtClean="0">
                <a:solidFill>
                  <a:schemeClr val="accent4">
                    <a:lumMod val="50000"/>
                  </a:schemeClr>
                </a:solidFill>
              </a:rPr>
              <a:t>    prof. </a:t>
            </a:r>
            <a:r>
              <a:rPr lang="cs-CZ" sz="2700" dirty="0" smtClean="0"/>
              <a:t>(profesor)</a:t>
            </a:r>
          </a:p>
          <a:p>
            <a:r>
              <a:rPr lang="cs-CZ" sz="2700" b="1" dirty="0" smtClean="0">
                <a:solidFill>
                  <a:schemeClr val="accent6">
                    <a:lumMod val="50000"/>
                  </a:schemeClr>
                </a:solidFill>
              </a:rPr>
              <a:t>čestné tituly </a:t>
            </a:r>
            <a:r>
              <a:rPr lang="cs-CZ" sz="2700" dirty="0" smtClean="0"/>
              <a:t>(titul dosažený jmenováním, nikoliv studiem)</a:t>
            </a:r>
          </a:p>
          <a:p>
            <a:pPr>
              <a:buNone/>
            </a:pPr>
            <a:r>
              <a:rPr lang="cs-CZ" sz="2700" b="1" dirty="0" smtClean="0">
                <a:solidFill>
                  <a:schemeClr val="accent4">
                    <a:lumMod val="50000"/>
                  </a:schemeClr>
                </a:solidFill>
              </a:rPr>
              <a:t>    dr. </a:t>
            </a:r>
            <a:r>
              <a:rPr lang="cs-CZ" sz="2700" b="1" dirty="0" err="1" smtClean="0">
                <a:solidFill>
                  <a:schemeClr val="accent4">
                    <a:lumMod val="50000"/>
                  </a:schemeClr>
                </a:solidFill>
              </a:rPr>
              <a:t>h</a:t>
            </a:r>
            <a:r>
              <a:rPr lang="cs-CZ" sz="2700" b="1" dirty="0" smtClean="0">
                <a:solidFill>
                  <a:schemeClr val="accent4">
                    <a:lumMod val="50000"/>
                  </a:schemeClr>
                </a:solidFill>
              </a:rPr>
              <a:t>. </a:t>
            </a:r>
            <a:r>
              <a:rPr lang="cs-CZ" sz="2700" b="1" dirty="0" err="1" smtClean="0">
                <a:solidFill>
                  <a:schemeClr val="accent4">
                    <a:lumMod val="50000"/>
                  </a:schemeClr>
                </a:solidFill>
              </a:rPr>
              <a:t>c</a:t>
            </a:r>
            <a:r>
              <a:rPr lang="cs-CZ" sz="2700" dirty="0" smtClean="0">
                <a:solidFill>
                  <a:srgbClr val="002060"/>
                </a:solidFill>
              </a:rPr>
              <a:t>.</a:t>
            </a:r>
            <a:r>
              <a:rPr lang="cs-CZ" sz="2700" dirty="0" smtClean="0"/>
              <a:t> - </a:t>
            </a:r>
            <a:r>
              <a:rPr lang="cs-CZ" sz="2700" dirty="0" err="1" smtClean="0"/>
              <a:t>doctor</a:t>
            </a:r>
            <a:r>
              <a:rPr lang="cs-CZ" sz="2700" dirty="0" smtClean="0"/>
              <a:t> honoris causa (čestný  doktorát)</a:t>
            </a:r>
          </a:p>
        </p:txBody>
      </p:sp>
    </p:spTree>
  </p:cSld>
  <p:clrMapOvr>
    <a:masterClrMapping/>
  </p:clrMapOvr>
  <p:transition>
    <p:pull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40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512" y="-27384"/>
            <a:ext cx="8784976" cy="1143000"/>
          </a:xfrm>
          <a:solidFill>
            <a:schemeClr val="accent3">
              <a:lumMod val="50000"/>
            </a:schemeClr>
          </a:soli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norm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r>
              <a:rPr lang="cs-CZ" sz="5400" b="1" dirty="0" smtClean="0">
                <a:ln w="50800"/>
                <a:solidFill>
                  <a:srgbClr val="FC9AF0"/>
                </a:solidFill>
              </a:rPr>
              <a:t>Cvičení s řešením</a:t>
            </a:r>
            <a:endParaRPr lang="cs-CZ" sz="5400" b="1" dirty="0">
              <a:ln w="50800"/>
              <a:solidFill>
                <a:srgbClr val="FC9AF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179512" y="1124744"/>
            <a:ext cx="3744416" cy="5733256"/>
          </a:xfrm>
          <a:solidFill>
            <a:srgbClr val="92D050"/>
          </a:solidFill>
          <a:ln>
            <a:solidFill>
              <a:srgbClr val="002060"/>
            </a:solidFill>
          </a:ln>
        </p:spPr>
        <p:txBody>
          <a:bodyPr>
            <a:noAutofit/>
          </a:bodyPr>
          <a:lstStyle/>
          <a:p>
            <a:r>
              <a:rPr lang="cs-CZ" sz="2400" dirty="0" err="1" smtClean="0"/>
              <a:t>př.Kr</a:t>
            </a:r>
            <a:r>
              <a:rPr lang="cs-CZ" sz="2400" dirty="0" smtClean="0"/>
              <a:t>.</a:t>
            </a:r>
          </a:p>
          <a:p>
            <a:r>
              <a:rPr lang="cs-CZ" sz="2400" dirty="0" err="1" smtClean="0"/>
              <a:t>Ml</a:t>
            </a:r>
            <a:r>
              <a:rPr lang="cs-CZ" sz="2400" dirty="0" smtClean="0"/>
              <a:t>.Boleslav</a:t>
            </a:r>
          </a:p>
          <a:p>
            <a:r>
              <a:rPr lang="cs-CZ" sz="2400" dirty="0" err="1" smtClean="0"/>
              <a:t>Mor</a:t>
            </a:r>
            <a:r>
              <a:rPr lang="cs-CZ" sz="2400" dirty="0" smtClean="0"/>
              <a:t>.Krumlov</a:t>
            </a:r>
          </a:p>
          <a:p>
            <a:r>
              <a:rPr lang="cs-CZ" sz="2400" dirty="0" smtClean="0"/>
              <a:t>MUDr.</a:t>
            </a:r>
          </a:p>
          <a:p>
            <a:r>
              <a:rPr lang="cs-CZ" sz="2400" dirty="0" smtClean="0"/>
              <a:t>Ing.</a:t>
            </a:r>
          </a:p>
          <a:p>
            <a:r>
              <a:rPr lang="cs-CZ" sz="2400" dirty="0" smtClean="0"/>
              <a:t>Mgr.</a:t>
            </a:r>
          </a:p>
          <a:p>
            <a:r>
              <a:rPr lang="cs-CZ" sz="2400" dirty="0" err="1" smtClean="0"/>
              <a:t>Ph.Dr</a:t>
            </a:r>
            <a:r>
              <a:rPr lang="cs-CZ" sz="2400" dirty="0" smtClean="0"/>
              <a:t>.</a:t>
            </a:r>
          </a:p>
          <a:p>
            <a:r>
              <a:rPr lang="cs-CZ" sz="2400" dirty="0" smtClean="0"/>
              <a:t>JUDr.</a:t>
            </a:r>
          </a:p>
          <a:p>
            <a:r>
              <a:rPr lang="cs-CZ" sz="2400" dirty="0" smtClean="0"/>
              <a:t>ČR</a:t>
            </a:r>
          </a:p>
          <a:p>
            <a:r>
              <a:rPr lang="cs-CZ" sz="2400" dirty="0" smtClean="0"/>
              <a:t>ES</a:t>
            </a:r>
          </a:p>
          <a:p>
            <a:r>
              <a:rPr lang="cs-CZ" sz="2400" dirty="0" err="1" smtClean="0"/>
              <a:t>č.mn</a:t>
            </a:r>
            <a:r>
              <a:rPr lang="cs-CZ" sz="2400" dirty="0" smtClean="0"/>
              <a:t>.</a:t>
            </a:r>
          </a:p>
          <a:p>
            <a:r>
              <a:rPr lang="cs-CZ" sz="2400" dirty="0" smtClean="0"/>
              <a:t>fa</a:t>
            </a:r>
          </a:p>
          <a:p>
            <a:r>
              <a:rPr lang="cs-CZ" sz="2400" dirty="0" smtClean="0"/>
              <a:t>a.s</a:t>
            </a:r>
          </a:p>
          <a:p>
            <a:endParaRPr lang="cs-CZ" sz="2400" dirty="0" smtClean="0"/>
          </a:p>
          <a:p>
            <a:endParaRPr lang="cs-CZ" sz="2400" dirty="0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499992" y="1124744"/>
            <a:ext cx="4392488" cy="5733256"/>
          </a:xfrm>
          <a:solidFill>
            <a:srgbClr val="00B050"/>
          </a:solidFill>
          <a:ln>
            <a:solidFill>
              <a:srgbClr val="002060"/>
            </a:solidFill>
          </a:ln>
        </p:spPr>
        <p:txBody>
          <a:bodyPr>
            <a:noAutofit/>
          </a:bodyPr>
          <a:lstStyle/>
          <a:p>
            <a:r>
              <a:rPr lang="cs-CZ" sz="2400" dirty="0" smtClean="0"/>
              <a:t>před Kristem</a:t>
            </a:r>
          </a:p>
          <a:p>
            <a:r>
              <a:rPr lang="cs-CZ" sz="2400" dirty="0" smtClean="0"/>
              <a:t>Mladá Boleslav</a:t>
            </a:r>
          </a:p>
          <a:p>
            <a:r>
              <a:rPr lang="cs-CZ" sz="2400" dirty="0" smtClean="0"/>
              <a:t>Moravský Krumlov</a:t>
            </a:r>
          </a:p>
          <a:p>
            <a:r>
              <a:rPr lang="cs-CZ" sz="2400" dirty="0" smtClean="0"/>
              <a:t>doktor všeobecné medicíny</a:t>
            </a:r>
          </a:p>
          <a:p>
            <a:r>
              <a:rPr lang="cs-CZ" sz="2400" dirty="0" smtClean="0"/>
              <a:t>inženýr</a:t>
            </a:r>
          </a:p>
          <a:p>
            <a:r>
              <a:rPr lang="cs-CZ" sz="2400" dirty="0" smtClean="0"/>
              <a:t>magistr</a:t>
            </a:r>
          </a:p>
          <a:p>
            <a:r>
              <a:rPr lang="cs-CZ" sz="2400" dirty="0" smtClean="0"/>
              <a:t>doktor filozofie</a:t>
            </a:r>
          </a:p>
          <a:p>
            <a:r>
              <a:rPr lang="cs-CZ" sz="2400" dirty="0" smtClean="0"/>
              <a:t>doktor práv</a:t>
            </a:r>
          </a:p>
          <a:p>
            <a:r>
              <a:rPr lang="cs-CZ" sz="2400" dirty="0" smtClean="0"/>
              <a:t>Česká republika</a:t>
            </a:r>
          </a:p>
          <a:p>
            <a:r>
              <a:rPr lang="cs-CZ" sz="2400" dirty="0" smtClean="0"/>
              <a:t>Evropské společenství</a:t>
            </a:r>
          </a:p>
          <a:p>
            <a:r>
              <a:rPr lang="cs-CZ" sz="2400" dirty="0" smtClean="0"/>
              <a:t>číslo množné</a:t>
            </a:r>
          </a:p>
          <a:p>
            <a:r>
              <a:rPr lang="cs-CZ" sz="2400" dirty="0" smtClean="0"/>
              <a:t>firma</a:t>
            </a:r>
          </a:p>
          <a:p>
            <a:r>
              <a:rPr lang="cs-CZ" sz="2400" dirty="0" smtClean="0"/>
              <a:t>akciová společnost</a:t>
            </a:r>
          </a:p>
          <a:p>
            <a:endParaRPr lang="cs-CZ" sz="2400" dirty="0" smtClean="0"/>
          </a:p>
          <a:p>
            <a:endParaRPr lang="cs-CZ" sz="2400" dirty="0" smtClean="0"/>
          </a:p>
          <a:p>
            <a:endParaRPr lang="cs-CZ" sz="2400" dirty="0"/>
          </a:p>
        </p:txBody>
      </p:sp>
      <p:pic>
        <p:nvPicPr>
          <p:cNvPr id="8" name="Picture 2" descr="C:\Documents and Settings\All Users\Dokumenty\Obrázky\Ukázky obrázků\Lekníny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5400000">
            <a:off x="-3320988" y="3320988"/>
            <a:ext cx="6858000" cy="216024"/>
          </a:xfrm>
          <a:prstGeom prst="rect">
            <a:avLst/>
          </a:prstGeom>
          <a:noFill/>
        </p:spPr>
      </p:pic>
      <p:pic>
        <p:nvPicPr>
          <p:cNvPr id="9" name="Picture 2" descr="C:\Documents and Settings\All Users\Dokumenty\Obrázky\Ukázky obrázků\Lekníny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5400000">
            <a:off x="1309328" y="3667336"/>
            <a:ext cx="5733256" cy="648072"/>
          </a:xfrm>
          <a:prstGeom prst="rect">
            <a:avLst/>
          </a:prstGeom>
          <a:noFill/>
        </p:spPr>
      </p:pic>
      <p:pic>
        <p:nvPicPr>
          <p:cNvPr id="10" name="Picture 2" descr="C:\Documents and Settings\All Users\Dokumenty\Obrázky\Ukázky obrázků\Lekníny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5400000">
            <a:off x="5606988" y="3320988"/>
            <a:ext cx="6858000" cy="216024"/>
          </a:xfrm>
          <a:prstGeom prst="rect">
            <a:avLst/>
          </a:prstGeom>
          <a:noFill/>
        </p:spPr>
      </p:pic>
    </p:spTree>
  </p:cSld>
  <p:clrMapOvr>
    <a:masterClrMapping/>
  </p:clrMapOvr>
  <p:transition>
    <p:pull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0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40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43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46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49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54" dur="500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59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64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69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4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9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84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89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94" dur="5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99" dur="5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04" dur="500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09" dur="500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14" dur="500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19" dur="500"/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 animBg="1"/>
      <p:bldP spid="4" grpId="0" build="p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  <a:solidFill>
            <a:schemeClr val="accent3">
              <a:lumMod val="50000"/>
            </a:schemeClr>
          </a:soli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/>
          <a:lstStyle/>
          <a:p>
            <a:r>
              <a:rPr lang="cs-CZ" b="1" dirty="0" smtClean="0">
                <a:ln w="50800"/>
                <a:solidFill>
                  <a:srgbClr val="FC9AF0"/>
                </a:solidFill>
              </a:rPr>
              <a:t>Cvičení s řešením</a:t>
            </a:r>
            <a:endParaRPr lang="cs-CZ" dirty="0">
              <a:solidFill>
                <a:srgbClr val="FC9AF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179512" y="1124744"/>
            <a:ext cx="3744416" cy="5688632"/>
          </a:xfrm>
          <a:solidFill>
            <a:srgbClr val="92D050"/>
          </a:solidFill>
          <a:ln>
            <a:noFill/>
          </a:ln>
        </p:spPr>
        <p:txBody>
          <a:bodyPr>
            <a:noAutofit/>
          </a:bodyPr>
          <a:lstStyle/>
          <a:p>
            <a:r>
              <a:rPr lang="cs-CZ" sz="2400" dirty="0" err="1" smtClean="0"/>
              <a:t>K</a:t>
            </a:r>
            <a:r>
              <a:rPr lang="cs-CZ" sz="2400" dirty="0" smtClean="0"/>
              <a:t>.Vary</a:t>
            </a:r>
          </a:p>
          <a:p>
            <a:r>
              <a:rPr lang="cs-CZ" sz="2400" dirty="0" smtClean="0"/>
              <a:t>Týn n. Vltavou</a:t>
            </a:r>
          </a:p>
          <a:p>
            <a:r>
              <a:rPr lang="cs-CZ" sz="2400" dirty="0" err="1" smtClean="0"/>
              <a:t>NaCl</a:t>
            </a:r>
            <a:endParaRPr lang="cs-CZ" sz="2400" dirty="0" smtClean="0"/>
          </a:p>
          <a:p>
            <a:r>
              <a:rPr lang="cs-CZ" sz="2400" dirty="0" smtClean="0"/>
              <a:t>OKD</a:t>
            </a:r>
          </a:p>
          <a:p>
            <a:r>
              <a:rPr lang="cs-CZ" sz="2400" dirty="0" smtClean="0"/>
              <a:t>OSN</a:t>
            </a:r>
          </a:p>
          <a:p>
            <a:r>
              <a:rPr lang="cs-CZ" sz="2400" dirty="0" smtClean="0"/>
              <a:t>X</a:t>
            </a:r>
          </a:p>
          <a:p>
            <a:r>
              <a:rPr lang="cs-CZ" sz="2400" dirty="0" smtClean="0"/>
              <a:t>MMF</a:t>
            </a:r>
          </a:p>
          <a:p>
            <a:r>
              <a:rPr lang="cs-CZ" sz="2400" dirty="0" smtClean="0"/>
              <a:t>RNDr.</a:t>
            </a:r>
          </a:p>
          <a:p>
            <a:r>
              <a:rPr lang="cs-CZ" sz="2400" dirty="0" smtClean="0"/>
              <a:t>sv.</a:t>
            </a:r>
          </a:p>
          <a:p>
            <a:r>
              <a:rPr lang="cs-CZ" sz="2400" dirty="0" err="1" smtClean="0"/>
              <a:t>t.r</a:t>
            </a:r>
            <a:r>
              <a:rPr lang="cs-CZ" sz="2400" dirty="0" smtClean="0"/>
              <a:t>.</a:t>
            </a:r>
          </a:p>
          <a:p>
            <a:pPr lvl="0"/>
            <a:r>
              <a:rPr lang="cs-CZ" sz="2400" dirty="0" smtClean="0"/>
              <a:t>kpt.</a:t>
            </a:r>
          </a:p>
          <a:p>
            <a:r>
              <a:rPr lang="cs-CZ" sz="2400" dirty="0" smtClean="0"/>
              <a:t>kap.</a:t>
            </a:r>
          </a:p>
          <a:p>
            <a:r>
              <a:rPr lang="cs-CZ" sz="2400" dirty="0" smtClean="0"/>
              <a:t>Semafor</a:t>
            </a:r>
          </a:p>
          <a:p>
            <a:pPr lvl="0"/>
            <a:endParaRPr lang="cs-CZ" sz="2400" dirty="0" smtClean="0"/>
          </a:p>
          <a:p>
            <a:endParaRPr lang="cs-CZ" sz="2400" dirty="0" smtClean="0"/>
          </a:p>
          <a:p>
            <a:endParaRPr lang="cs-CZ" sz="2400" dirty="0" smtClean="0"/>
          </a:p>
          <a:p>
            <a:endParaRPr lang="cs-CZ" sz="2400" dirty="0" smtClean="0"/>
          </a:p>
          <a:p>
            <a:endParaRPr lang="cs-CZ" sz="2400" dirty="0" smtClean="0"/>
          </a:p>
          <a:p>
            <a:endParaRPr lang="cs-CZ" sz="2400" dirty="0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0" y="1169368"/>
            <a:ext cx="4392488" cy="5688632"/>
          </a:xfrm>
          <a:solidFill>
            <a:srgbClr val="00B050"/>
          </a:solidFill>
          <a:ln>
            <a:noFill/>
          </a:ln>
        </p:spPr>
        <p:txBody>
          <a:bodyPr>
            <a:noAutofit/>
          </a:bodyPr>
          <a:lstStyle/>
          <a:p>
            <a:r>
              <a:rPr lang="cs-CZ" sz="2400" dirty="0" smtClean="0"/>
              <a:t>Karlovy Vary</a:t>
            </a:r>
          </a:p>
          <a:p>
            <a:r>
              <a:rPr lang="cs-CZ" sz="2400" dirty="0" smtClean="0"/>
              <a:t>Týn nad Vltavou</a:t>
            </a:r>
          </a:p>
          <a:p>
            <a:r>
              <a:rPr lang="cs-CZ" sz="2400" dirty="0" smtClean="0"/>
              <a:t>chlorid sodný</a:t>
            </a:r>
          </a:p>
          <a:p>
            <a:r>
              <a:rPr lang="cs-CZ" sz="2400" dirty="0" smtClean="0"/>
              <a:t>Ostravsko – karvinské doly</a:t>
            </a:r>
          </a:p>
          <a:p>
            <a:r>
              <a:rPr lang="cs-CZ" sz="2400" dirty="0" smtClean="0"/>
              <a:t>Organizace spojených národů</a:t>
            </a:r>
          </a:p>
          <a:p>
            <a:r>
              <a:rPr lang="cs-CZ" sz="2400" dirty="0" smtClean="0"/>
              <a:t>deset</a:t>
            </a:r>
          </a:p>
          <a:p>
            <a:r>
              <a:rPr lang="cs-CZ" sz="2400" dirty="0" smtClean="0"/>
              <a:t>Mezinárodní měnový fond</a:t>
            </a:r>
          </a:p>
          <a:p>
            <a:r>
              <a:rPr lang="cs-CZ" sz="2400" dirty="0" smtClean="0"/>
              <a:t>doktor přírodních věd</a:t>
            </a:r>
          </a:p>
          <a:p>
            <a:r>
              <a:rPr lang="cs-CZ" sz="2400" dirty="0" smtClean="0"/>
              <a:t>svatý</a:t>
            </a:r>
          </a:p>
          <a:p>
            <a:r>
              <a:rPr lang="cs-CZ" sz="2400" dirty="0" smtClean="0"/>
              <a:t>toho roku</a:t>
            </a:r>
          </a:p>
          <a:p>
            <a:r>
              <a:rPr lang="cs-CZ" sz="2400" dirty="0" smtClean="0"/>
              <a:t>kapitán</a:t>
            </a:r>
          </a:p>
          <a:p>
            <a:r>
              <a:rPr lang="cs-CZ" sz="2400" dirty="0" smtClean="0"/>
              <a:t>Kapitola</a:t>
            </a:r>
          </a:p>
          <a:p>
            <a:r>
              <a:rPr lang="cs-CZ" sz="2400" dirty="0" smtClean="0"/>
              <a:t>Sedm malých forem</a:t>
            </a:r>
            <a:endParaRPr lang="cs-CZ" sz="2400" dirty="0"/>
          </a:p>
        </p:txBody>
      </p:sp>
      <p:pic>
        <p:nvPicPr>
          <p:cNvPr id="9" name="Picture 2" descr="C:\Documents and Settings\All Users\Dokumenty\Obrázky\Ukázky obrázků\Lekníny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5400000">
            <a:off x="-3320988" y="3320988"/>
            <a:ext cx="6858000" cy="216024"/>
          </a:xfrm>
          <a:prstGeom prst="rect">
            <a:avLst/>
          </a:prstGeom>
          <a:noFill/>
        </p:spPr>
      </p:pic>
      <p:pic>
        <p:nvPicPr>
          <p:cNvPr id="11" name="Picture 2" descr="C:\Documents and Settings\All Users\Dokumenty\Obrázky\Ukázky obrázků\Lekníny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5400000">
            <a:off x="5606988" y="3320988"/>
            <a:ext cx="6858000" cy="216024"/>
          </a:xfrm>
          <a:prstGeom prst="rect">
            <a:avLst/>
          </a:prstGeom>
          <a:noFill/>
        </p:spPr>
      </p:pic>
      <p:pic>
        <p:nvPicPr>
          <p:cNvPr id="12" name="Picture 2" descr="C:\Documents and Settings\All Users\Dokumenty\Obrázky\Ukázky obrázků\Lekníny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5400000">
            <a:off x="1395028" y="3681028"/>
            <a:ext cx="5705872" cy="648072"/>
          </a:xfrm>
          <a:prstGeom prst="rect">
            <a:avLst/>
          </a:prstGeom>
          <a:noFill/>
        </p:spPr>
      </p:pic>
    </p:spTree>
  </p:cSld>
  <p:clrMapOvr>
    <a:masterClrMapping/>
  </p:clrMapOvr>
  <p:transition>
    <p:pull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0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40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43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46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49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54" dur="500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59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64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69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4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9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84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89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94" dur="5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99" dur="5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04" dur="500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09" dur="500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14" dur="500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19" dur="500"/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 animBg="1"/>
      <p:bldP spid="4" grpId="0" build="p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275856" y="-27384"/>
            <a:ext cx="5410944" cy="1143000"/>
          </a:xfrm>
        </p:spPr>
        <p:txBody>
          <a:bodyPr>
            <a:norm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r>
              <a:rPr lang="cs-CZ" sz="5400" b="1" dirty="0" smtClean="0">
                <a:ln w="50800"/>
                <a:solidFill>
                  <a:srgbClr val="FC9AF0"/>
                </a:solidFill>
              </a:rPr>
              <a:t>Zkracování</a:t>
            </a:r>
            <a:endParaRPr lang="cs-CZ" sz="5400" b="1" dirty="0">
              <a:ln w="50800"/>
              <a:solidFill>
                <a:srgbClr val="FC9AF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203848" y="1584176"/>
            <a:ext cx="5940152" cy="4077072"/>
          </a:xfrm>
          <a:solidFill>
            <a:srgbClr val="92D050"/>
          </a:soli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pPr marL="514350" indent="-514350">
              <a:buNone/>
            </a:pPr>
            <a:r>
              <a:rPr lang="cs-CZ" sz="2800" dirty="0" smtClean="0">
                <a:solidFill>
                  <a:schemeClr val="tx1"/>
                </a:solidFill>
              </a:rPr>
              <a:t>Slovotvorný způsob, při němž vznikají</a:t>
            </a:r>
          </a:p>
          <a:p>
            <a:pPr marL="514350" indent="-514350">
              <a:buNone/>
            </a:pPr>
            <a:r>
              <a:rPr lang="cs-CZ" sz="2800" b="1" dirty="0" smtClean="0">
                <a:solidFill>
                  <a:schemeClr val="accent3">
                    <a:lumMod val="50000"/>
                  </a:schemeClr>
                </a:solidFill>
              </a:rPr>
              <a:t>zkratky, zkratková slova</a:t>
            </a:r>
          </a:p>
          <a:p>
            <a:pPr marL="514350" indent="-514350">
              <a:buNone/>
            </a:pPr>
            <a:r>
              <a:rPr lang="cs-CZ" sz="2800" dirty="0" smtClean="0">
                <a:solidFill>
                  <a:schemeClr val="tx1"/>
                </a:solidFill>
              </a:rPr>
              <a:t> = </a:t>
            </a:r>
            <a:r>
              <a:rPr lang="cs-CZ" sz="2800" b="1" dirty="0" smtClean="0">
                <a:solidFill>
                  <a:schemeClr val="tx1"/>
                </a:solidFill>
              </a:rPr>
              <a:t>spojení dvou i více zkrácených</a:t>
            </a:r>
          </a:p>
          <a:p>
            <a:pPr marL="514350" indent="-514350">
              <a:buNone/>
            </a:pPr>
            <a:r>
              <a:rPr lang="cs-CZ" sz="2800" b="1" dirty="0" smtClean="0">
                <a:solidFill>
                  <a:schemeClr val="tx1"/>
                </a:solidFill>
              </a:rPr>
              <a:t>    slovních základů</a:t>
            </a:r>
          </a:p>
          <a:p>
            <a:pPr marL="514350" indent="-514350">
              <a:buNone/>
            </a:pPr>
            <a:r>
              <a:rPr lang="cs-CZ" sz="2800" dirty="0" smtClean="0">
                <a:solidFill>
                  <a:schemeClr val="tx1"/>
                </a:solidFill>
              </a:rPr>
              <a:t>Několikaslovné názvy nahrazujeme</a:t>
            </a:r>
          </a:p>
          <a:p>
            <a:pPr marL="514350" indent="-514350">
              <a:buNone/>
            </a:pPr>
            <a:r>
              <a:rPr lang="cs-CZ" sz="2800" dirty="0" smtClean="0">
                <a:solidFill>
                  <a:schemeClr val="tx1"/>
                </a:solidFill>
              </a:rPr>
              <a:t>zkratkami z prvních písmen = </a:t>
            </a:r>
            <a:r>
              <a:rPr lang="cs-CZ" sz="2800" b="1" dirty="0" smtClean="0">
                <a:solidFill>
                  <a:schemeClr val="accent3">
                    <a:lumMod val="50000"/>
                  </a:schemeClr>
                </a:solidFill>
              </a:rPr>
              <a:t>zkratky </a:t>
            </a:r>
          </a:p>
          <a:p>
            <a:pPr marL="514350" indent="-514350">
              <a:buNone/>
            </a:pPr>
            <a:r>
              <a:rPr lang="cs-CZ" sz="2800" b="1" dirty="0" smtClean="0">
                <a:solidFill>
                  <a:schemeClr val="accent3">
                    <a:lumMod val="50000"/>
                  </a:schemeClr>
                </a:solidFill>
              </a:rPr>
              <a:t>iniciálové</a:t>
            </a:r>
          </a:p>
          <a:p>
            <a:pPr marL="514350" indent="-514350">
              <a:buNone/>
            </a:pPr>
            <a:endParaRPr lang="cs-CZ" sz="2800" b="1" dirty="0">
              <a:solidFill>
                <a:schemeClr val="tx1"/>
              </a:solidFill>
            </a:endParaRPr>
          </a:p>
        </p:txBody>
      </p:sp>
      <p:pic>
        <p:nvPicPr>
          <p:cNvPr id="6" name="Picture 2" descr="C:\Documents and Settings\All Users\Dokumenty\Obrázky\Ukázky obrázků\Lekníny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3227850" cy="2420888"/>
          </a:xfrm>
          <a:prstGeom prst="rect">
            <a:avLst/>
          </a:prstGeom>
          <a:noFill/>
        </p:spPr>
      </p:pic>
      <p:pic>
        <p:nvPicPr>
          <p:cNvPr id="7" name="Picture 2" descr="C:\Documents and Settings\All Users\Dokumenty\Obrázky\Ukázky obrázků\Lekníny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2132856"/>
            <a:ext cx="3227850" cy="2420888"/>
          </a:xfrm>
          <a:prstGeom prst="rect">
            <a:avLst/>
          </a:prstGeom>
          <a:noFill/>
        </p:spPr>
      </p:pic>
      <p:pic>
        <p:nvPicPr>
          <p:cNvPr id="8" name="Picture 2" descr="C:\Documents and Settings\All Users\Dokumenty\Obrázky\Ukázky obrázků\Lekníny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4437112"/>
            <a:ext cx="3227850" cy="2420888"/>
          </a:xfrm>
          <a:prstGeom prst="rect">
            <a:avLst/>
          </a:prstGeom>
          <a:noFill/>
        </p:spPr>
      </p:pic>
      <p:pic>
        <p:nvPicPr>
          <p:cNvPr id="9" name="Picture 2" descr="C:\Documents and Settings\All Users\Dokumenty\Obrázky\Ukázky obrázků\Lekníny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03848" y="980728"/>
            <a:ext cx="5940152" cy="360040"/>
          </a:xfrm>
          <a:prstGeom prst="rect">
            <a:avLst/>
          </a:prstGeom>
          <a:noFill/>
        </p:spPr>
      </p:pic>
      <p:pic>
        <p:nvPicPr>
          <p:cNvPr id="10" name="Picture 2" descr="C:\Documents and Settings\All Users\Dokumenty\Obrázky\Ukázky obrázků\Lekníny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03848" y="5661248"/>
            <a:ext cx="5940152" cy="360040"/>
          </a:xfrm>
          <a:prstGeom prst="rect">
            <a:avLst/>
          </a:prstGeom>
          <a:noFill/>
        </p:spPr>
      </p:pic>
    </p:spTree>
  </p:cSld>
  <p:clrMapOvr>
    <a:masterClrMapping/>
  </p:clrMapOvr>
  <p:transition>
    <p:pull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6" presetClass="entr" presetSubtype="2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1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"/>
                            </p:stCondLst>
                            <p:childTnLst>
                              <p:par>
                                <p:cTn id="13" presetID="16" presetClass="entr" presetSubtype="2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16" presetClass="entr" presetSubtype="2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500"/>
                            </p:stCondLst>
                            <p:childTnLst>
                              <p:par>
                                <p:cTn id="21" presetID="16" presetClass="entr" presetSubtype="2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16" presetClass="entr" presetSubtype="2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500"/>
                            </p:stCondLst>
                            <p:childTnLst>
                              <p:par>
                                <p:cTn id="29" presetID="16" presetClass="entr" presetSubtype="2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000"/>
                            </p:stCondLst>
                            <p:childTnLst>
                              <p:par>
                                <p:cTn id="33" presetID="16" presetClass="entr" presetSubtype="2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3500"/>
                            </p:stCondLst>
                            <p:childTnLst>
                              <p:par>
                                <p:cTn id="37" presetID="16" presetClass="entr" presetSubtype="2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9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solidFill>
            <a:schemeClr val="accent3">
              <a:lumMod val="50000"/>
            </a:schemeClr>
          </a:soli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r>
              <a:rPr lang="cs-CZ" b="1" dirty="0" smtClean="0">
                <a:ln w="50800"/>
                <a:solidFill>
                  <a:srgbClr val="FC9AF0"/>
                </a:solidFill>
              </a:rPr>
              <a:t>Použité zdroje:</a:t>
            </a:r>
            <a:endParaRPr lang="cs-CZ" b="1" dirty="0">
              <a:ln w="50800"/>
              <a:solidFill>
                <a:srgbClr val="FC9AF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400" dirty="0" err="1" smtClean="0"/>
              <a:t>Sochrová</a:t>
            </a:r>
            <a:r>
              <a:rPr lang="cs-CZ" sz="2400" dirty="0" smtClean="0"/>
              <a:t>, Marie: Český jazyk v kostce pro střední školy, Fragment, 1999</a:t>
            </a:r>
          </a:p>
          <a:p>
            <a:r>
              <a:rPr lang="cs-CZ" sz="2400" dirty="0" smtClean="0"/>
              <a:t>Krausová, Zdeňka, </a:t>
            </a:r>
            <a:r>
              <a:rPr lang="cs-CZ" sz="2400" dirty="0" err="1" smtClean="0"/>
              <a:t>Teršová</a:t>
            </a:r>
            <a:r>
              <a:rPr lang="cs-CZ" sz="2400" dirty="0" smtClean="0"/>
              <a:t>, Renáta: Český jazyk 7 – učebnice pro základní a víceletá gymnázia,nakladatelství </a:t>
            </a:r>
            <a:r>
              <a:rPr lang="cs-CZ" sz="2400" dirty="0" err="1" smtClean="0"/>
              <a:t>Fraus</a:t>
            </a:r>
            <a:r>
              <a:rPr lang="cs-CZ" sz="2400" dirty="0" smtClean="0"/>
              <a:t> 2004</a:t>
            </a:r>
          </a:p>
          <a:p>
            <a:r>
              <a:rPr lang="cs-CZ" sz="2400" dirty="0" smtClean="0"/>
              <a:t>Pravidla českého pravopisu, Nakladatelství </a:t>
            </a:r>
            <a:r>
              <a:rPr lang="cs-CZ" sz="2400" dirty="0" err="1" smtClean="0"/>
              <a:t>Pansofia</a:t>
            </a:r>
            <a:r>
              <a:rPr lang="cs-CZ" sz="2400" dirty="0" smtClean="0"/>
              <a:t>,1993</a:t>
            </a:r>
          </a:p>
          <a:p>
            <a:endParaRPr lang="cs-CZ" sz="2400" dirty="0"/>
          </a:p>
        </p:txBody>
      </p:sp>
      <p:sp>
        <p:nvSpPr>
          <p:cNvPr id="4" name="TextovéPole 3"/>
          <p:cNvSpPr txBox="1"/>
          <p:nvPr/>
        </p:nvSpPr>
        <p:spPr>
          <a:xfrm>
            <a:off x="3851920" y="5877272"/>
            <a:ext cx="483337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3200" b="1" dirty="0" smtClean="0">
                <a:latin typeface="Monotype Corsiva" pitchFamily="66" charset="0"/>
              </a:rPr>
              <a:t>Mgr. Kateřina </a:t>
            </a:r>
            <a:r>
              <a:rPr lang="cs-CZ" sz="3200" b="1" dirty="0" err="1" smtClean="0">
                <a:latin typeface="Monotype Corsiva" pitchFamily="66" charset="0"/>
              </a:rPr>
              <a:t>Karbulová</a:t>
            </a:r>
            <a:r>
              <a:rPr lang="cs-CZ" sz="3200" b="1" dirty="0" smtClean="0">
                <a:latin typeface="Monotype Corsiva" pitchFamily="66" charset="0"/>
              </a:rPr>
              <a:t>, 2012</a:t>
            </a:r>
            <a:endParaRPr lang="cs-CZ" sz="3200" b="1" dirty="0">
              <a:latin typeface="Monotype Corsiva" pitchFamily="66" charset="0"/>
            </a:endParaRPr>
          </a:p>
        </p:txBody>
      </p:sp>
    </p:spTree>
  </p:cSld>
  <p:clrMapOvr>
    <a:masterClrMapping/>
  </p:clrMapOvr>
  <p:transition>
    <p:pull dir="l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C:\Documents and Settings\All Users\Dokumenty\Obrázky\Ukázky obrázků\Lekníny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6" name="Zástupný symbol pro obsah 5"/>
          <p:cNvSpPr>
            <a:spLocks noGrp="1"/>
          </p:cNvSpPr>
          <p:nvPr>
            <p:ph sz="half" idx="1"/>
          </p:nvPr>
        </p:nvSpPr>
        <p:spPr>
          <a:xfrm>
            <a:off x="467544" y="404664"/>
            <a:ext cx="4032448" cy="2736304"/>
          </a:xfr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pPr marL="514350" lvl="0" indent="-514350">
              <a:buAutoNum type="alphaLcParenR"/>
              <a:defRPr/>
            </a:pPr>
            <a:r>
              <a:rPr lang="cs-CZ" b="1" dirty="0" smtClean="0">
                <a:solidFill>
                  <a:schemeClr val="accent6">
                    <a:lumMod val="50000"/>
                  </a:schemeClr>
                </a:solidFill>
              </a:rPr>
              <a:t>iniciálové zkratky</a:t>
            </a:r>
          </a:p>
          <a:p>
            <a:pPr marL="514350" lvl="0" indent="-514350">
              <a:buAutoNum type="alphaLcParenR"/>
              <a:defRPr/>
            </a:pPr>
            <a:r>
              <a:rPr lang="cs-CZ" b="1" dirty="0" smtClean="0">
                <a:solidFill>
                  <a:schemeClr val="accent6">
                    <a:lumMod val="50000"/>
                  </a:schemeClr>
                </a:solidFill>
              </a:rPr>
              <a:t>zkratková slova</a:t>
            </a:r>
          </a:p>
          <a:p>
            <a:pPr marL="514350" lvl="0" indent="-514350">
              <a:buAutoNum type="alphaLcParenR"/>
              <a:defRPr/>
            </a:pPr>
            <a:r>
              <a:rPr lang="cs-CZ" b="1" dirty="0" smtClean="0">
                <a:solidFill>
                  <a:schemeClr val="accent6">
                    <a:lumMod val="50000"/>
                  </a:schemeClr>
                </a:solidFill>
              </a:rPr>
              <a:t>ustálené zkratky</a:t>
            </a:r>
          </a:p>
          <a:p>
            <a:pPr lvl="0">
              <a:buNone/>
              <a:defRPr/>
            </a:pPr>
            <a:r>
              <a:rPr lang="cs-CZ" b="1" dirty="0" smtClean="0">
                <a:solidFill>
                  <a:schemeClr val="accent6">
                    <a:lumMod val="50000"/>
                  </a:schemeClr>
                </a:solidFill>
              </a:rPr>
              <a:t>       akademické tituly</a:t>
            </a:r>
          </a:p>
          <a:p>
            <a:pPr lvl="0">
              <a:buNone/>
              <a:defRPr/>
            </a:pPr>
            <a:r>
              <a:rPr lang="cs-CZ" b="1" dirty="0" smtClean="0">
                <a:solidFill>
                  <a:schemeClr val="accent6">
                    <a:lumMod val="50000"/>
                  </a:schemeClr>
                </a:solidFill>
              </a:rPr>
              <a:t>       vlastní jména</a:t>
            </a:r>
          </a:p>
          <a:p>
            <a:pPr>
              <a:buNone/>
            </a:pPr>
            <a:endParaRPr lang="cs-CZ" dirty="0" smtClean="0"/>
          </a:p>
          <a:p>
            <a:endParaRPr lang="cs-CZ" dirty="0"/>
          </a:p>
        </p:txBody>
      </p:sp>
      <p:sp>
        <p:nvSpPr>
          <p:cNvPr id="7" name="Zástupný symbol pro obsah 6"/>
          <p:cNvSpPr>
            <a:spLocks noGrp="1"/>
          </p:cNvSpPr>
          <p:nvPr>
            <p:ph sz="half" idx="2"/>
          </p:nvPr>
        </p:nvSpPr>
        <p:spPr>
          <a:xfrm>
            <a:off x="4572000" y="404664"/>
            <a:ext cx="4032448" cy="2736304"/>
          </a:xfrm>
          <a:solidFill>
            <a:schemeClr val="accent3">
              <a:lumMod val="50000"/>
            </a:schemeClr>
          </a:soli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cs-CZ" dirty="0" smtClean="0"/>
              <a:t>ČR, OSN, ODS aj.</a:t>
            </a:r>
          </a:p>
          <a:p>
            <a:r>
              <a:rPr lang="cs-CZ" dirty="0" smtClean="0"/>
              <a:t>ČEDOK, ARO aj.</a:t>
            </a:r>
          </a:p>
          <a:p>
            <a:r>
              <a:rPr lang="cs-CZ" dirty="0" smtClean="0"/>
              <a:t>atd., apod., atd.</a:t>
            </a:r>
          </a:p>
          <a:p>
            <a:r>
              <a:rPr lang="cs-CZ" dirty="0" smtClean="0"/>
              <a:t>Mgr., JUDr., atd.</a:t>
            </a:r>
          </a:p>
          <a:p>
            <a:r>
              <a:rPr lang="cs-CZ" dirty="0" smtClean="0"/>
              <a:t>K. ( Karel, Kateřina) aj.</a:t>
            </a:r>
          </a:p>
          <a:p>
            <a:endParaRPr lang="cs-CZ" dirty="0"/>
          </a:p>
        </p:txBody>
      </p:sp>
    </p:spTree>
  </p:cSld>
  <p:clrMapOvr>
    <a:masterClrMapping/>
  </p:clrMapOvr>
  <p:transition>
    <p:pull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" dur="1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5" dur="1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0" dur="1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1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3" dur="1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4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6" dur="1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0" dur="1" fill="hold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4" dur="1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8" dur="1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2" dur="1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6" dur="1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50" dur="1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 animBg="1"/>
      <p:bldP spid="7" grpId="0" build="p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Documents and Settings\All Users\Dokumenty\Obrázky\Ukázky obrázků\Lekníny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95536" y="404665"/>
            <a:ext cx="8208912" cy="3024336"/>
          </a:xfr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normAutofit lnSpcReduction="10000"/>
          </a:bodyPr>
          <a:lstStyle/>
          <a:p>
            <a:pPr marL="514350" indent="-514350">
              <a:buNone/>
            </a:pPr>
            <a:r>
              <a:rPr lang="cs-CZ" b="1" dirty="0" smtClean="0">
                <a:solidFill>
                  <a:schemeClr val="accent6">
                    <a:lumMod val="50000"/>
                  </a:schemeClr>
                </a:solidFill>
              </a:rPr>
              <a:t>a) iniciálové zkratky </a:t>
            </a:r>
            <a:r>
              <a:rPr lang="cs-CZ" dirty="0" smtClean="0">
                <a:solidFill>
                  <a:schemeClr val="accent6">
                    <a:lumMod val="50000"/>
                  </a:schemeClr>
                </a:solidFill>
              </a:rPr>
              <a:t>:</a:t>
            </a:r>
          </a:p>
          <a:p>
            <a:pPr marL="514350" indent="-514350">
              <a:buNone/>
            </a:pPr>
            <a:r>
              <a:rPr lang="cs-CZ" dirty="0" smtClean="0"/>
              <a:t>    - </a:t>
            </a:r>
            <a:r>
              <a:rPr lang="cs-CZ" b="1" dirty="0" smtClean="0"/>
              <a:t>z počátečních písmen víceslovných slov</a:t>
            </a:r>
          </a:p>
          <a:p>
            <a:pPr marL="514350" indent="-514350">
              <a:buNone/>
            </a:pPr>
            <a:r>
              <a:rPr lang="cs-CZ" dirty="0" smtClean="0"/>
              <a:t>    - při čtení hláskujeme = </a:t>
            </a:r>
            <a:r>
              <a:rPr lang="cs-CZ" b="1" dirty="0" smtClean="0"/>
              <a:t>vyslovují se po písmenech,  výjimečně jako slova                                              ( nesklonné)</a:t>
            </a:r>
          </a:p>
          <a:p>
            <a:pPr marL="514350" indent="-514350">
              <a:buNone/>
            </a:pPr>
            <a:r>
              <a:rPr lang="cs-CZ" dirty="0" smtClean="0"/>
              <a:t>   - </a:t>
            </a:r>
            <a:r>
              <a:rPr lang="cs-CZ" b="1" dirty="0" smtClean="0">
                <a:solidFill>
                  <a:schemeClr val="accent3">
                    <a:lumMod val="50000"/>
                  </a:schemeClr>
                </a:solidFill>
              </a:rPr>
              <a:t>píšeme velkým písmenem</a:t>
            </a:r>
          </a:p>
          <a:p>
            <a:pPr marL="514350" indent="-514350">
              <a:buNone/>
            </a:pPr>
            <a:endParaRPr lang="cs-CZ" b="1" dirty="0" smtClean="0">
              <a:solidFill>
                <a:schemeClr val="accent3">
                  <a:lumMod val="50000"/>
                </a:schemeClr>
              </a:solidFill>
            </a:endParaRPr>
          </a:p>
        </p:txBody>
      </p:sp>
    </p:spTree>
  </p:cSld>
  <p:clrMapOvr>
    <a:masterClrMapping/>
  </p:clrMapOvr>
  <p:transition>
    <p:pull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" dur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1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3" dur="1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4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6" dur="1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7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9" dur="1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C:\Documents and Settings\All Users\Dokumenty\Obrázky\Ukázky obrázků\Lekníny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275856" y="44624"/>
            <a:ext cx="5688632" cy="1143000"/>
          </a:xfrm>
        </p:spPr>
        <p:txBody>
          <a:bodyPr>
            <a:no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r>
              <a:rPr lang="cs-CZ" sz="5400" b="1" dirty="0" smtClean="0">
                <a:ln w="50800"/>
                <a:solidFill>
                  <a:srgbClr val="FC9AF0"/>
                </a:solidFill>
              </a:rPr>
              <a:t>Iniciálové zkratky</a:t>
            </a:r>
            <a:endParaRPr lang="cs-CZ" sz="5400" b="1" dirty="0">
              <a:ln w="50800"/>
              <a:solidFill>
                <a:srgbClr val="FC9AF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419872" y="1268760"/>
            <a:ext cx="5724128" cy="4248472"/>
          </a:xfrm>
          <a:solidFill>
            <a:srgbClr val="92D050"/>
          </a:soli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pPr marL="514350" indent="-514350">
              <a:buNone/>
            </a:pPr>
            <a:r>
              <a:rPr lang="cs-CZ" sz="2800" b="1" dirty="0" smtClean="0">
                <a:solidFill>
                  <a:schemeClr val="tx1"/>
                </a:solidFill>
              </a:rPr>
              <a:t>ČR </a:t>
            </a:r>
            <a:r>
              <a:rPr lang="cs-CZ" sz="2800" dirty="0" smtClean="0">
                <a:solidFill>
                  <a:schemeClr val="tx1"/>
                </a:solidFill>
              </a:rPr>
              <a:t>-</a:t>
            </a:r>
            <a:r>
              <a:rPr lang="cs-CZ" sz="2800" b="1" dirty="0" smtClean="0">
                <a:solidFill>
                  <a:schemeClr val="tx1"/>
                </a:solidFill>
              </a:rPr>
              <a:t> </a:t>
            </a:r>
            <a:r>
              <a:rPr lang="cs-CZ" sz="2800" dirty="0" smtClean="0">
                <a:solidFill>
                  <a:schemeClr val="tx1"/>
                </a:solidFill>
              </a:rPr>
              <a:t> Česká republika</a:t>
            </a:r>
          </a:p>
          <a:p>
            <a:pPr marL="514350" indent="-514350">
              <a:buNone/>
            </a:pPr>
            <a:r>
              <a:rPr lang="cs-CZ" sz="2800" b="1" dirty="0" smtClean="0">
                <a:solidFill>
                  <a:schemeClr val="tx1"/>
                </a:solidFill>
              </a:rPr>
              <a:t>ODS </a:t>
            </a:r>
            <a:r>
              <a:rPr lang="cs-CZ" sz="2800" dirty="0" smtClean="0">
                <a:solidFill>
                  <a:schemeClr val="tx1"/>
                </a:solidFill>
              </a:rPr>
              <a:t>- Občanská demokratická strana</a:t>
            </a:r>
          </a:p>
          <a:p>
            <a:pPr marL="514350" indent="-514350">
              <a:buNone/>
            </a:pPr>
            <a:r>
              <a:rPr lang="cs-CZ" sz="2800" b="1" dirty="0" smtClean="0">
                <a:solidFill>
                  <a:schemeClr val="tx1"/>
                </a:solidFill>
              </a:rPr>
              <a:t>OSN</a:t>
            </a:r>
            <a:r>
              <a:rPr lang="cs-CZ" sz="2800" dirty="0" smtClean="0">
                <a:solidFill>
                  <a:schemeClr val="tx1"/>
                </a:solidFill>
              </a:rPr>
              <a:t> - Organizace spojených národů</a:t>
            </a:r>
          </a:p>
          <a:p>
            <a:pPr marL="514350" indent="-514350">
              <a:buNone/>
            </a:pPr>
            <a:r>
              <a:rPr lang="cs-CZ" sz="2800" b="1" dirty="0" smtClean="0">
                <a:solidFill>
                  <a:schemeClr val="tx1"/>
                </a:solidFill>
              </a:rPr>
              <a:t>MFF </a:t>
            </a:r>
            <a:r>
              <a:rPr lang="cs-CZ" sz="2800" dirty="0" smtClean="0">
                <a:solidFill>
                  <a:schemeClr val="tx1"/>
                </a:solidFill>
              </a:rPr>
              <a:t>-  Mezinárodní filmový festival</a:t>
            </a:r>
          </a:p>
          <a:p>
            <a:pPr marL="514350" indent="-514350">
              <a:buNone/>
            </a:pPr>
            <a:r>
              <a:rPr lang="cs-CZ" sz="2800" b="1" dirty="0" smtClean="0">
                <a:solidFill>
                  <a:schemeClr val="tx1"/>
                </a:solidFill>
              </a:rPr>
              <a:t>MDŽ </a:t>
            </a:r>
            <a:r>
              <a:rPr lang="cs-CZ" sz="2800" dirty="0" smtClean="0">
                <a:solidFill>
                  <a:schemeClr val="tx1"/>
                </a:solidFill>
              </a:rPr>
              <a:t>- Mezinárodní den žen</a:t>
            </a:r>
          </a:p>
          <a:p>
            <a:pPr marL="514350" indent="-514350">
              <a:buNone/>
            </a:pPr>
            <a:r>
              <a:rPr lang="cs-CZ" sz="2800" b="1" dirty="0" smtClean="0">
                <a:solidFill>
                  <a:schemeClr val="tx1"/>
                </a:solidFill>
              </a:rPr>
              <a:t>AMU</a:t>
            </a:r>
            <a:r>
              <a:rPr lang="cs-CZ" sz="2800" dirty="0" smtClean="0">
                <a:solidFill>
                  <a:schemeClr val="tx1"/>
                </a:solidFill>
              </a:rPr>
              <a:t> - ( </a:t>
            </a:r>
            <a:r>
              <a:rPr lang="cs-CZ" sz="2800" dirty="0" err="1" smtClean="0">
                <a:solidFill>
                  <a:schemeClr val="tx1"/>
                </a:solidFill>
              </a:rPr>
              <a:t>amu</a:t>
            </a:r>
            <a:r>
              <a:rPr lang="cs-CZ" sz="2800" dirty="0" smtClean="0">
                <a:solidFill>
                  <a:schemeClr val="tx1"/>
                </a:solidFill>
              </a:rPr>
              <a:t>) Akademie </a:t>
            </a:r>
            <a:r>
              <a:rPr lang="cs-CZ" sz="2800" dirty="0" err="1" smtClean="0">
                <a:solidFill>
                  <a:schemeClr val="tx1"/>
                </a:solidFill>
              </a:rPr>
              <a:t>muzických</a:t>
            </a:r>
            <a:r>
              <a:rPr lang="cs-CZ" sz="2800" dirty="0" smtClean="0">
                <a:solidFill>
                  <a:schemeClr val="tx1"/>
                </a:solidFill>
              </a:rPr>
              <a:t> umění</a:t>
            </a:r>
          </a:p>
          <a:p>
            <a:pPr marL="514350" indent="-514350">
              <a:buNone/>
            </a:pPr>
            <a:r>
              <a:rPr lang="cs-CZ" sz="2800" b="1" dirty="0" smtClean="0">
                <a:solidFill>
                  <a:schemeClr val="tx1"/>
                </a:solidFill>
              </a:rPr>
              <a:t>FAV</a:t>
            </a:r>
            <a:r>
              <a:rPr lang="cs-CZ" sz="2800" dirty="0" smtClean="0">
                <a:solidFill>
                  <a:schemeClr val="tx1"/>
                </a:solidFill>
              </a:rPr>
              <a:t> – ( </a:t>
            </a:r>
            <a:r>
              <a:rPr lang="cs-CZ" sz="2800" dirty="0" err="1" smtClean="0">
                <a:solidFill>
                  <a:schemeClr val="tx1"/>
                </a:solidFill>
              </a:rPr>
              <a:t>fav</a:t>
            </a:r>
            <a:r>
              <a:rPr lang="cs-CZ" sz="2800" dirty="0" smtClean="0">
                <a:solidFill>
                  <a:schemeClr val="tx1"/>
                </a:solidFill>
              </a:rPr>
              <a:t>)Fakulta aplikovaných vět</a:t>
            </a:r>
          </a:p>
          <a:p>
            <a:pPr>
              <a:buNone/>
            </a:pPr>
            <a:endParaRPr lang="cs-CZ" sz="2800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>
    <p:pull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6" presetClass="entr" presetSubtype="2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1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"/>
                            </p:stCondLst>
                            <p:childTnLst>
                              <p:par>
                                <p:cTn id="13" presetID="16" presetClass="entr" presetSubtype="2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16" presetClass="entr" presetSubtype="2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500"/>
                            </p:stCondLst>
                            <p:childTnLst>
                              <p:par>
                                <p:cTn id="21" presetID="16" presetClass="entr" presetSubtype="2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16" presetClass="entr" presetSubtype="2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500"/>
                            </p:stCondLst>
                            <p:childTnLst>
                              <p:par>
                                <p:cTn id="29" presetID="16" presetClass="entr" presetSubtype="2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41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203848" y="332656"/>
            <a:ext cx="5724128" cy="6120680"/>
          </a:xfr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pPr>
              <a:buNone/>
            </a:pPr>
            <a:r>
              <a:rPr lang="cs-CZ" sz="2800" b="1" dirty="0" smtClean="0">
                <a:solidFill>
                  <a:schemeClr val="accent6">
                    <a:lumMod val="50000"/>
                  </a:schemeClr>
                </a:solidFill>
              </a:rPr>
              <a:t>b) zkratková slova </a:t>
            </a:r>
            <a:endParaRPr lang="cs-CZ" sz="2800" dirty="0" smtClean="0">
              <a:solidFill>
                <a:schemeClr val="accent6">
                  <a:lumMod val="50000"/>
                </a:schemeClr>
              </a:solidFill>
            </a:endParaRPr>
          </a:p>
          <a:p>
            <a:pPr>
              <a:buNone/>
            </a:pPr>
            <a:r>
              <a:rPr lang="cs-CZ" sz="2800" b="1" dirty="0" smtClean="0">
                <a:solidFill>
                  <a:schemeClr val="tx1"/>
                </a:solidFill>
              </a:rPr>
              <a:t>     tzv. akronym -  </a:t>
            </a:r>
            <a:r>
              <a:rPr lang="cs-CZ" sz="2800" dirty="0" smtClean="0">
                <a:solidFill>
                  <a:schemeClr val="tx1"/>
                </a:solidFill>
              </a:rPr>
              <a:t>druh zkratky</a:t>
            </a:r>
            <a:endParaRPr lang="cs-CZ" sz="2800" b="1" dirty="0" smtClean="0">
              <a:solidFill>
                <a:schemeClr val="tx1"/>
              </a:solidFill>
            </a:endParaRPr>
          </a:p>
          <a:p>
            <a:pPr>
              <a:buNone/>
            </a:pPr>
            <a:r>
              <a:rPr lang="cs-CZ" sz="2800" dirty="0" smtClean="0">
                <a:solidFill>
                  <a:schemeClr val="tx1"/>
                </a:solidFill>
              </a:rPr>
              <a:t>    - vznikají z počátečních slabik nebo  hlásek jednotlivých slov</a:t>
            </a:r>
          </a:p>
          <a:p>
            <a:pPr>
              <a:buNone/>
            </a:pPr>
            <a:r>
              <a:rPr lang="cs-CZ" sz="2800" dirty="0">
                <a:solidFill>
                  <a:schemeClr val="tx1"/>
                </a:solidFill>
              </a:rPr>
              <a:t> </a:t>
            </a:r>
            <a:r>
              <a:rPr lang="cs-CZ" sz="2800" dirty="0" smtClean="0">
                <a:solidFill>
                  <a:schemeClr val="tx1"/>
                </a:solidFill>
              </a:rPr>
              <a:t>   - </a:t>
            </a:r>
            <a:r>
              <a:rPr lang="cs-CZ" sz="2800" b="1" dirty="0" smtClean="0">
                <a:solidFill>
                  <a:schemeClr val="tx1"/>
                </a:solidFill>
              </a:rPr>
              <a:t>vyslovují se jako slova</a:t>
            </a:r>
            <a:r>
              <a:rPr lang="cs-CZ" sz="2800" dirty="0" smtClean="0">
                <a:solidFill>
                  <a:schemeClr val="tx1"/>
                </a:solidFill>
              </a:rPr>
              <a:t>, </a:t>
            </a:r>
            <a:r>
              <a:rPr lang="cs-CZ" sz="2800" b="1" dirty="0" smtClean="0">
                <a:solidFill>
                  <a:schemeClr val="tx1"/>
                </a:solidFill>
              </a:rPr>
              <a:t>skloňují se podle běžných vzorů</a:t>
            </a:r>
          </a:p>
          <a:p>
            <a:pPr>
              <a:buNone/>
            </a:pPr>
            <a:r>
              <a:rPr lang="cs-CZ" sz="2800" dirty="0">
                <a:solidFill>
                  <a:srgbClr val="002060"/>
                </a:solidFill>
              </a:rPr>
              <a:t> </a:t>
            </a:r>
            <a:r>
              <a:rPr lang="cs-CZ" sz="2800" dirty="0" smtClean="0">
                <a:solidFill>
                  <a:srgbClr val="002060"/>
                </a:solidFill>
              </a:rPr>
              <a:t>   </a:t>
            </a:r>
            <a:r>
              <a:rPr lang="cs-CZ" sz="2800" b="1" dirty="0" smtClean="0">
                <a:solidFill>
                  <a:srgbClr val="002060"/>
                </a:solidFill>
              </a:rPr>
              <a:t>ČEDOK</a:t>
            </a:r>
            <a:r>
              <a:rPr lang="cs-CZ" sz="2800" dirty="0" smtClean="0">
                <a:solidFill>
                  <a:srgbClr val="002060"/>
                </a:solidFill>
              </a:rPr>
              <a:t> </a:t>
            </a:r>
            <a:r>
              <a:rPr lang="cs-CZ" sz="2800" dirty="0" smtClean="0">
                <a:solidFill>
                  <a:schemeClr val="tx1"/>
                </a:solidFill>
              </a:rPr>
              <a:t>- Česká dopravní kancelář</a:t>
            </a:r>
          </a:p>
          <a:p>
            <a:pPr>
              <a:buNone/>
            </a:pPr>
            <a:r>
              <a:rPr lang="cs-CZ" sz="2800" b="1" dirty="0" smtClean="0">
                <a:solidFill>
                  <a:schemeClr val="accent3">
                    <a:lumMod val="50000"/>
                  </a:schemeClr>
                </a:solidFill>
              </a:rPr>
              <a:t>   </a:t>
            </a:r>
            <a:r>
              <a:rPr lang="cs-CZ" sz="2800" b="1" dirty="0" smtClean="0">
                <a:solidFill>
                  <a:srgbClr val="002060"/>
                </a:solidFill>
              </a:rPr>
              <a:t> AMU </a:t>
            </a:r>
            <a:r>
              <a:rPr lang="cs-CZ" sz="2800" b="1" dirty="0" smtClean="0">
                <a:solidFill>
                  <a:schemeClr val="tx1"/>
                </a:solidFill>
              </a:rPr>
              <a:t>- </a:t>
            </a:r>
            <a:r>
              <a:rPr lang="cs-CZ" sz="2800" dirty="0" smtClean="0">
                <a:solidFill>
                  <a:schemeClr val="tx1"/>
                </a:solidFill>
              </a:rPr>
              <a:t>Akademie múzických umění</a:t>
            </a:r>
          </a:p>
          <a:p>
            <a:pPr>
              <a:buNone/>
            </a:pPr>
            <a:r>
              <a:rPr lang="cs-CZ" sz="2800" dirty="0" smtClean="0">
                <a:solidFill>
                  <a:schemeClr val="tx1"/>
                </a:solidFill>
              </a:rPr>
              <a:t>   </a:t>
            </a:r>
            <a:r>
              <a:rPr lang="cs-CZ" sz="2800" dirty="0" smtClean="0">
                <a:solidFill>
                  <a:srgbClr val="002060"/>
                </a:solidFill>
              </a:rPr>
              <a:t> </a:t>
            </a:r>
            <a:r>
              <a:rPr lang="cs-CZ" sz="2800" b="1" dirty="0" smtClean="0">
                <a:solidFill>
                  <a:srgbClr val="002060"/>
                </a:solidFill>
              </a:rPr>
              <a:t>ARO</a:t>
            </a:r>
            <a:r>
              <a:rPr lang="cs-CZ" sz="2800" dirty="0" smtClean="0">
                <a:solidFill>
                  <a:srgbClr val="002060"/>
                </a:solidFill>
              </a:rPr>
              <a:t> </a:t>
            </a:r>
            <a:r>
              <a:rPr lang="cs-CZ" sz="2800" dirty="0" smtClean="0">
                <a:solidFill>
                  <a:schemeClr val="tx1"/>
                </a:solidFill>
              </a:rPr>
              <a:t>- anesteziologicko-resuscitační  </a:t>
            </a:r>
          </a:p>
          <a:p>
            <a:pPr>
              <a:buNone/>
            </a:pPr>
            <a:r>
              <a:rPr lang="cs-CZ" sz="2800" dirty="0" smtClean="0">
                <a:solidFill>
                  <a:schemeClr val="tx1"/>
                </a:solidFill>
              </a:rPr>
              <a:t>               oddělení</a:t>
            </a:r>
          </a:p>
          <a:p>
            <a:pPr>
              <a:buNone/>
            </a:pPr>
            <a:r>
              <a:rPr lang="cs-CZ" sz="2800" b="1" dirty="0" smtClean="0">
                <a:solidFill>
                  <a:srgbClr val="002060"/>
                </a:solidFill>
              </a:rPr>
              <a:t>    URNA </a:t>
            </a:r>
            <a:r>
              <a:rPr lang="cs-CZ" sz="2800" dirty="0" smtClean="0">
                <a:solidFill>
                  <a:schemeClr val="tx1"/>
                </a:solidFill>
              </a:rPr>
              <a:t>- Útvar rychlého nasazení</a:t>
            </a:r>
          </a:p>
          <a:p>
            <a:pPr>
              <a:buNone/>
            </a:pPr>
            <a:r>
              <a:rPr lang="cs-CZ" sz="2800" b="1" dirty="0" smtClean="0">
                <a:solidFill>
                  <a:srgbClr val="002060"/>
                </a:solidFill>
              </a:rPr>
              <a:t>    Semafor </a:t>
            </a:r>
            <a:r>
              <a:rPr lang="cs-CZ" sz="2800" b="1" dirty="0" smtClean="0">
                <a:solidFill>
                  <a:schemeClr val="tx1"/>
                </a:solidFill>
              </a:rPr>
              <a:t>- </a:t>
            </a:r>
            <a:r>
              <a:rPr lang="cs-CZ" sz="2800" dirty="0" smtClean="0">
                <a:solidFill>
                  <a:schemeClr val="tx1"/>
                </a:solidFill>
              </a:rPr>
              <a:t>Sedm malých forem</a:t>
            </a:r>
          </a:p>
          <a:p>
            <a:pPr>
              <a:buNone/>
            </a:pPr>
            <a:endParaRPr lang="cs-CZ" sz="2800" dirty="0">
              <a:solidFill>
                <a:schemeClr val="tx1"/>
              </a:solidFill>
            </a:endParaRPr>
          </a:p>
        </p:txBody>
      </p:sp>
      <p:pic>
        <p:nvPicPr>
          <p:cNvPr id="6" name="Picture 2" descr="C:\Documents and Settings\All Users\Dokumenty\Obrázky\Ukázky obrázků\Lekníny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" y="0"/>
            <a:ext cx="3035829" cy="2276872"/>
          </a:xfrm>
          <a:prstGeom prst="rect">
            <a:avLst/>
          </a:prstGeom>
          <a:noFill/>
        </p:spPr>
      </p:pic>
      <p:pic>
        <p:nvPicPr>
          <p:cNvPr id="10" name="Picture 2" descr="C:\Documents and Settings\All Users\Dokumenty\Obrázky\Ukázky obrázků\Lekníny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4536504"/>
            <a:ext cx="3035829" cy="2276872"/>
          </a:xfrm>
          <a:prstGeom prst="rect">
            <a:avLst/>
          </a:prstGeom>
          <a:noFill/>
        </p:spPr>
      </p:pic>
      <p:pic>
        <p:nvPicPr>
          <p:cNvPr id="11" name="Picture 2" descr="C:\Documents and Settings\All Users\Dokumenty\Obrázky\Ukázky obrázků\Lekníny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2276872"/>
            <a:ext cx="3035829" cy="2276872"/>
          </a:xfrm>
          <a:prstGeom prst="rect">
            <a:avLst/>
          </a:prstGeom>
          <a:noFill/>
        </p:spPr>
      </p:pic>
    </p:spTree>
  </p:cSld>
  <p:clrMapOvr>
    <a:masterClrMapping/>
  </p:clrMapOvr>
  <p:transition>
    <p:pull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6" presetClass="entr" presetSubtype="2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6" presetClass="entr" presetSubtype="2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6" presetClass="entr" presetSubtype="2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6" presetClass="entr" presetSubtype="2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16" presetClass="entr" presetSubtype="2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16" presetClass="entr" presetSubtype="2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500"/>
                            </p:stCondLst>
                            <p:childTnLst>
                              <p:par>
                                <p:cTn id="33" presetID="16" presetClass="entr" presetSubtype="2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4000"/>
                            </p:stCondLst>
                            <p:childTnLst>
                              <p:par>
                                <p:cTn id="37" presetID="16" presetClass="entr" presetSubtype="2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9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4500"/>
                            </p:stCondLst>
                            <p:childTnLst>
                              <p:par>
                                <p:cTn id="41" presetID="16" presetClass="entr" presetSubtype="2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43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0"/>
                            </p:stCondLst>
                            <p:childTnLst>
                              <p:par>
                                <p:cTn id="45" presetID="16" presetClass="entr" presetSubtype="2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ástupný symbol pro obsah 5"/>
          <p:cNvSpPr>
            <a:spLocks noGrp="1"/>
          </p:cNvSpPr>
          <p:nvPr>
            <p:ph idx="1"/>
          </p:nvPr>
        </p:nvSpPr>
        <p:spPr>
          <a:xfrm>
            <a:off x="3131840" y="404664"/>
            <a:ext cx="5868144" cy="6264696"/>
          </a:xfr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pPr>
              <a:buNone/>
            </a:pPr>
            <a:r>
              <a:rPr lang="cs-CZ" sz="2800" b="1" dirty="0" smtClean="0">
                <a:solidFill>
                  <a:schemeClr val="accent6">
                    <a:lumMod val="50000"/>
                  </a:schemeClr>
                </a:solidFill>
              </a:rPr>
              <a:t>c) ustálené zkratky a značky frekventovaných slov</a:t>
            </a:r>
          </a:p>
          <a:p>
            <a:pPr>
              <a:buNone/>
            </a:pPr>
            <a:r>
              <a:rPr lang="cs-CZ" sz="2800" b="1" dirty="0" smtClean="0">
                <a:solidFill>
                  <a:schemeClr val="tx1"/>
                </a:solidFill>
              </a:rPr>
              <a:t>    </a:t>
            </a:r>
            <a:r>
              <a:rPr lang="cs-CZ" sz="2800" dirty="0" smtClean="0">
                <a:solidFill>
                  <a:schemeClr val="tx1"/>
                </a:solidFill>
              </a:rPr>
              <a:t>- vznikají z prvního písmena slova   nebo charakteristické počáteční skupiny písmen, někdy slabika nebo    i více slabik</a:t>
            </a:r>
          </a:p>
          <a:p>
            <a:r>
              <a:rPr lang="cs-CZ" sz="2800" b="1" dirty="0">
                <a:solidFill>
                  <a:schemeClr val="tx1"/>
                </a:solidFill>
              </a:rPr>
              <a:t>z</a:t>
            </a:r>
            <a:r>
              <a:rPr lang="cs-CZ" sz="2800" b="1" dirty="0" smtClean="0">
                <a:solidFill>
                  <a:schemeClr val="tx1"/>
                </a:solidFill>
              </a:rPr>
              <a:t>kratka by měla končit souhláskou</a:t>
            </a:r>
          </a:p>
          <a:p>
            <a:r>
              <a:rPr lang="cs-CZ" sz="2800" b="1" dirty="0">
                <a:solidFill>
                  <a:schemeClr val="tx1"/>
                </a:solidFill>
              </a:rPr>
              <a:t>z</a:t>
            </a:r>
            <a:r>
              <a:rPr lang="cs-CZ" sz="2800" b="1" dirty="0" smtClean="0">
                <a:solidFill>
                  <a:schemeClr val="tx1"/>
                </a:solidFill>
              </a:rPr>
              <a:t>a zkráceným slovem většinou píšeme tečkou ( končí-li věta zkratkou, píšeme jen jednu tečku!)</a:t>
            </a:r>
          </a:p>
          <a:p>
            <a:r>
              <a:rPr lang="cs-CZ" sz="2800" dirty="0">
                <a:solidFill>
                  <a:schemeClr val="tx1"/>
                </a:solidFill>
              </a:rPr>
              <a:t>z</a:t>
            </a:r>
            <a:r>
              <a:rPr lang="cs-CZ" sz="2800" dirty="0" smtClean="0">
                <a:solidFill>
                  <a:schemeClr val="tx1"/>
                </a:solidFill>
              </a:rPr>
              <a:t>kratky zpravidla slouží pro všechny tvary zkracovaných výrazů v různém pádě i čísle</a:t>
            </a:r>
            <a:endParaRPr lang="cs-CZ" sz="2800" dirty="0">
              <a:solidFill>
                <a:schemeClr val="tx1"/>
              </a:solidFill>
            </a:endParaRPr>
          </a:p>
        </p:txBody>
      </p:sp>
      <p:pic>
        <p:nvPicPr>
          <p:cNvPr id="5" name="Picture 2" descr="C:\Documents and Settings\All Users\Dokumenty\Obrázky\Ukázky obrázků\Lekníny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" y="1"/>
            <a:ext cx="3131840" cy="2348880"/>
          </a:xfrm>
          <a:prstGeom prst="rect">
            <a:avLst/>
          </a:prstGeom>
          <a:noFill/>
        </p:spPr>
      </p:pic>
      <p:pic>
        <p:nvPicPr>
          <p:cNvPr id="10" name="Picture 2" descr="C:\Documents and Settings\All Users\Dokumenty\Obrázky\Ukázky obrázků\Lekníny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2276872"/>
            <a:ext cx="3131840" cy="2348880"/>
          </a:xfrm>
          <a:prstGeom prst="rect">
            <a:avLst/>
          </a:prstGeom>
          <a:noFill/>
        </p:spPr>
      </p:pic>
      <p:pic>
        <p:nvPicPr>
          <p:cNvPr id="11" name="Picture 2" descr="C:\Documents and Settings\All Users\Dokumenty\Obrázky\Ukázky obrázků\Lekníny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4509120"/>
            <a:ext cx="3131840" cy="2348880"/>
          </a:xfrm>
          <a:prstGeom prst="rect">
            <a:avLst/>
          </a:prstGeom>
          <a:noFill/>
        </p:spPr>
      </p:pic>
    </p:spTree>
  </p:cSld>
  <p:clrMapOvr>
    <a:masterClrMapping/>
  </p:clrMapOvr>
  <p:transition>
    <p:pull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0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3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6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9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2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2" descr="C:\Documents and Settings\All Users\Dokumenty\Obrázky\Ukázky obrázků\Lekníny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836712"/>
            <a:ext cx="9180512" cy="288032"/>
          </a:xfrm>
          <a:prstGeom prst="rect">
            <a:avLst/>
          </a:prstGeom>
          <a:noFill/>
        </p:spPr>
      </p:pic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457200" y="-99392"/>
            <a:ext cx="8229600" cy="1143000"/>
          </a:xfrm>
        </p:spPr>
        <p:txBody>
          <a:bodyPr>
            <a:normAutofit fontScale="90000"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r>
              <a:rPr lang="cs-CZ" sz="5400" b="1" dirty="0" smtClean="0">
                <a:ln w="50800"/>
                <a:solidFill>
                  <a:srgbClr val="FC9AF0"/>
                </a:solidFill>
              </a:rPr>
              <a:t>Ustálené typy značek a zkratek</a:t>
            </a:r>
            <a:endParaRPr lang="cs-CZ" sz="5400" b="1" dirty="0">
              <a:ln w="50800"/>
              <a:solidFill>
                <a:srgbClr val="FC9AF0"/>
              </a:solidFill>
            </a:endParaRPr>
          </a:p>
        </p:txBody>
      </p:sp>
      <p:sp>
        <p:nvSpPr>
          <p:cNvPr id="5" name="Zástupný symbol pro obsah 4"/>
          <p:cNvSpPr>
            <a:spLocks noGrp="1"/>
          </p:cNvSpPr>
          <p:nvPr>
            <p:ph sz="half" idx="1"/>
          </p:nvPr>
        </p:nvSpPr>
        <p:spPr>
          <a:xfrm>
            <a:off x="395536" y="1124744"/>
            <a:ext cx="3312368" cy="5733256"/>
          </a:xfrm>
          <a:solidFill>
            <a:srgbClr val="92D050"/>
          </a:soli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pPr lvl="0">
              <a:defRPr/>
            </a:pPr>
            <a:r>
              <a:rPr lang="cs-CZ" b="1" dirty="0" smtClean="0">
                <a:solidFill>
                  <a:schemeClr val="accent6">
                    <a:lumMod val="50000"/>
                  </a:schemeClr>
                </a:solidFill>
              </a:rPr>
              <a:t>značky měr</a:t>
            </a:r>
          </a:p>
          <a:p>
            <a:pPr lvl="0">
              <a:defRPr/>
            </a:pPr>
            <a:r>
              <a:rPr lang="cs-CZ" dirty="0" smtClean="0">
                <a:solidFill>
                  <a:schemeClr val="tx1"/>
                </a:solidFill>
              </a:rPr>
              <a:t>fyzikální veličiny</a:t>
            </a:r>
          </a:p>
          <a:p>
            <a:pPr lvl="0">
              <a:defRPr/>
            </a:pPr>
            <a:r>
              <a:rPr lang="cs-CZ" dirty="0" smtClean="0">
                <a:solidFill>
                  <a:schemeClr val="tx1"/>
                </a:solidFill>
              </a:rPr>
              <a:t>matematické pojmy</a:t>
            </a:r>
          </a:p>
          <a:p>
            <a:pPr lvl="0">
              <a:defRPr/>
            </a:pPr>
            <a:r>
              <a:rPr lang="cs-CZ" dirty="0" smtClean="0">
                <a:solidFill>
                  <a:schemeClr val="tx1"/>
                </a:solidFill>
              </a:rPr>
              <a:t>hudební pojmy</a:t>
            </a:r>
          </a:p>
          <a:p>
            <a:pPr lvl="0">
              <a:defRPr/>
            </a:pPr>
            <a:r>
              <a:rPr lang="cs-CZ" dirty="0" smtClean="0">
                <a:solidFill>
                  <a:schemeClr val="tx1"/>
                </a:solidFill>
              </a:rPr>
              <a:t>chemické prvky</a:t>
            </a:r>
          </a:p>
          <a:p>
            <a:pPr lvl="0">
              <a:defRPr/>
            </a:pPr>
            <a:r>
              <a:rPr lang="cs-CZ" dirty="0" smtClean="0">
                <a:solidFill>
                  <a:schemeClr val="tx1"/>
                </a:solidFill>
              </a:rPr>
              <a:t>arabské číslice</a:t>
            </a:r>
          </a:p>
          <a:p>
            <a:pPr lvl="0">
              <a:defRPr/>
            </a:pPr>
            <a:r>
              <a:rPr lang="cs-CZ" dirty="0" smtClean="0">
                <a:solidFill>
                  <a:schemeClr val="tx1"/>
                </a:solidFill>
              </a:rPr>
              <a:t>římské číslice</a:t>
            </a:r>
          </a:p>
          <a:p>
            <a:pPr lvl="0">
              <a:defRPr/>
            </a:pPr>
            <a:r>
              <a:rPr lang="cs-CZ" dirty="0" smtClean="0">
                <a:solidFill>
                  <a:schemeClr val="tx1"/>
                </a:solidFill>
              </a:rPr>
              <a:t>řadové číslovky s tečkou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half" idx="2"/>
          </p:nvPr>
        </p:nvSpPr>
        <p:spPr>
          <a:xfrm>
            <a:off x="4139952" y="1124744"/>
            <a:ext cx="5004048" cy="5733256"/>
          </a:xfrm>
          <a:solidFill>
            <a:schemeClr val="accent3">
              <a:lumMod val="50000"/>
            </a:schemeClr>
          </a:soli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cs-CZ" dirty="0" smtClean="0"/>
              <a:t>m, cm, l, </a:t>
            </a:r>
            <a:r>
              <a:rPr lang="cs-CZ" dirty="0" err="1" smtClean="0"/>
              <a:t>hl</a:t>
            </a:r>
            <a:r>
              <a:rPr lang="cs-CZ" dirty="0" smtClean="0"/>
              <a:t>, kg, g, dkg, Kč</a:t>
            </a:r>
          </a:p>
          <a:p>
            <a:r>
              <a:rPr lang="cs-CZ" dirty="0" smtClean="0"/>
              <a:t>t ( čas), s ( sekunda), V (volt) </a:t>
            </a:r>
          </a:p>
          <a:p>
            <a:r>
              <a:rPr lang="cs-CZ" dirty="0" smtClean="0"/>
              <a:t>sin ( sinus), log ( logaritmus)  a</a:t>
            </a:r>
          </a:p>
          <a:p>
            <a:pPr>
              <a:buNone/>
            </a:pPr>
            <a:endParaRPr lang="cs-CZ" dirty="0" smtClean="0"/>
          </a:p>
          <a:p>
            <a:r>
              <a:rPr lang="cs-CZ" dirty="0" smtClean="0"/>
              <a:t>p ( piano), </a:t>
            </a:r>
            <a:r>
              <a:rPr lang="cs-CZ" dirty="0" err="1" smtClean="0"/>
              <a:t>ff</a:t>
            </a:r>
            <a:r>
              <a:rPr lang="cs-CZ" dirty="0" smtClean="0"/>
              <a:t> (fortissimo) </a:t>
            </a:r>
          </a:p>
          <a:p>
            <a:r>
              <a:rPr lang="cs-CZ" dirty="0" smtClean="0"/>
              <a:t>C ( uhlík), </a:t>
            </a:r>
            <a:r>
              <a:rPr lang="cs-CZ" dirty="0" err="1" smtClean="0"/>
              <a:t>Sn</a:t>
            </a:r>
            <a:r>
              <a:rPr lang="cs-CZ" dirty="0" smtClean="0"/>
              <a:t> ( cín) aj.</a:t>
            </a:r>
          </a:p>
          <a:p>
            <a:r>
              <a:rPr lang="cs-CZ" dirty="0" smtClean="0"/>
              <a:t>0, 1, 2, 3 …….</a:t>
            </a:r>
          </a:p>
          <a:p>
            <a:r>
              <a:rPr lang="cs-CZ" dirty="0" smtClean="0"/>
              <a:t>I., V, X, L, C, D …..</a:t>
            </a:r>
          </a:p>
          <a:p>
            <a:r>
              <a:rPr lang="cs-CZ" dirty="0" smtClean="0"/>
              <a:t>28.října, 3.svazek, Karel IV.</a:t>
            </a:r>
          </a:p>
          <a:p>
            <a:endParaRPr lang="cs-CZ" dirty="0" smtClean="0"/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endParaRPr lang="cs-CZ" dirty="0" smtClean="0"/>
          </a:p>
          <a:p>
            <a:endParaRPr lang="cs-CZ" dirty="0"/>
          </a:p>
        </p:txBody>
      </p:sp>
      <p:pic>
        <p:nvPicPr>
          <p:cNvPr id="10" name="Picture 2" descr="C:\Documents and Settings\All Users\Dokumenty\Obrázky\Ukázky obrázků\Lekníny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5400000">
            <a:off x="-3231232" y="3231232"/>
            <a:ext cx="6858000" cy="395536"/>
          </a:xfrm>
          <a:prstGeom prst="rect">
            <a:avLst/>
          </a:prstGeom>
          <a:noFill/>
        </p:spPr>
      </p:pic>
      <p:pic>
        <p:nvPicPr>
          <p:cNvPr id="11" name="Picture 2" descr="C:\Documents and Settings\All Users\Dokumenty\Obrázky\Ukázky obrázků\Lekníny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5400000">
            <a:off x="5553744" y="3231232"/>
            <a:ext cx="6858000" cy="395536"/>
          </a:xfrm>
          <a:prstGeom prst="rect">
            <a:avLst/>
          </a:prstGeom>
          <a:noFill/>
        </p:spPr>
      </p:pic>
      <p:pic>
        <p:nvPicPr>
          <p:cNvPr id="8" name="Picture 2" descr="C:\Documents and Settings\All Users\Dokumenty\Obrázky\Ukázky obrázků\Lekníny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5400000">
            <a:off x="1111052" y="3793604"/>
            <a:ext cx="5733256" cy="395536"/>
          </a:xfrm>
          <a:prstGeom prst="rect">
            <a:avLst/>
          </a:prstGeom>
          <a:noFill/>
        </p:spPr>
      </p:pic>
    </p:spTree>
  </p:cSld>
  <p:clrMapOvr>
    <a:masterClrMapping/>
  </p:clrMapOvr>
  <p:transition>
    <p:pull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2" dur="500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2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7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42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47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52" dur="5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57" dur="500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62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67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2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7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82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87" dur="5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92" dur="500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97" dur="500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build="p" animBg="1"/>
      <p:bldP spid="6" grpId="0" build="p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0" y="-27384"/>
            <a:ext cx="9144000" cy="1143000"/>
          </a:xfrm>
          <a:solidFill>
            <a:schemeClr val="accent3">
              <a:lumMod val="50000"/>
            </a:schemeClr>
          </a:soli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norm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r>
              <a:rPr lang="cs-CZ" sz="5400" b="1" dirty="0" smtClean="0">
                <a:ln w="50800"/>
                <a:solidFill>
                  <a:srgbClr val="FC9AF0"/>
                </a:solidFill>
              </a:rPr>
              <a:t>Římské číslice</a:t>
            </a:r>
            <a:endParaRPr lang="cs-CZ" sz="5400" b="1" dirty="0">
              <a:ln w="50800"/>
              <a:solidFill>
                <a:srgbClr val="FC9AF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51520" y="1412776"/>
            <a:ext cx="8712968" cy="5445224"/>
          </a:xfrm>
        </p:spPr>
        <p:txBody>
          <a:bodyPr>
            <a:noAutofit/>
          </a:bodyPr>
          <a:lstStyle/>
          <a:p>
            <a:r>
              <a:rPr lang="cs-CZ" sz="2700" dirty="0" smtClean="0"/>
              <a:t>způsob zápisu čísel pomocí písmen abecedy</a:t>
            </a:r>
          </a:p>
          <a:p>
            <a:r>
              <a:rPr lang="cs-CZ" sz="2700" dirty="0" smtClean="0"/>
              <a:t>mnemotechnické pomůcky např. </a:t>
            </a:r>
          </a:p>
          <a:p>
            <a:pPr>
              <a:buNone/>
            </a:pPr>
            <a:r>
              <a:rPr lang="cs-CZ" sz="2700" dirty="0" smtClean="0"/>
              <a:t>    - </a:t>
            </a:r>
            <a:r>
              <a:rPr lang="cs-CZ" sz="2700" b="1" dirty="0" smtClean="0"/>
              <a:t>I</a:t>
            </a:r>
            <a:r>
              <a:rPr lang="cs-CZ" sz="2700" dirty="0" smtClean="0"/>
              <a:t>van </a:t>
            </a:r>
            <a:r>
              <a:rPr lang="cs-CZ" sz="2700" b="1" dirty="0" smtClean="0"/>
              <a:t>V</a:t>
            </a:r>
            <a:r>
              <a:rPr lang="cs-CZ" sz="2700" dirty="0" smtClean="0"/>
              <a:t>edl </a:t>
            </a:r>
            <a:r>
              <a:rPr lang="cs-CZ" sz="2700" b="1" dirty="0" err="1" smtClean="0"/>
              <a:t>X</a:t>
            </a:r>
            <a:r>
              <a:rPr lang="cs-CZ" sz="2700" dirty="0" err="1" smtClean="0"/>
              <a:t>énii</a:t>
            </a:r>
            <a:r>
              <a:rPr lang="cs-CZ" sz="2700" dirty="0" smtClean="0"/>
              <a:t> </a:t>
            </a:r>
            <a:r>
              <a:rPr lang="cs-CZ" sz="2700" b="1" dirty="0" smtClean="0"/>
              <a:t>L</a:t>
            </a:r>
            <a:r>
              <a:rPr lang="cs-CZ" sz="2700" dirty="0" smtClean="0"/>
              <a:t>esní </a:t>
            </a:r>
            <a:r>
              <a:rPr lang="cs-CZ" sz="2700" b="1" dirty="0" smtClean="0"/>
              <a:t>C</a:t>
            </a:r>
            <a:r>
              <a:rPr lang="cs-CZ" sz="2700" dirty="0" smtClean="0"/>
              <a:t>estou </a:t>
            </a:r>
            <a:r>
              <a:rPr lang="cs-CZ" sz="2700" b="1" dirty="0" smtClean="0"/>
              <a:t>D</a:t>
            </a:r>
            <a:r>
              <a:rPr lang="cs-CZ" sz="2700" dirty="0" smtClean="0"/>
              <a:t>o </a:t>
            </a:r>
            <a:r>
              <a:rPr lang="cs-CZ" sz="2700" b="1" dirty="0" smtClean="0"/>
              <a:t>M</a:t>
            </a:r>
            <a:r>
              <a:rPr lang="cs-CZ" sz="2700" dirty="0" smtClean="0"/>
              <a:t>ěsta </a:t>
            </a:r>
          </a:p>
          <a:p>
            <a:pPr>
              <a:buNone/>
            </a:pPr>
            <a:r>
              <a:rPr lang="cs-CZ" sz="2700" dirty="0" smtClean="0"/>
              <a:t>    - první písmena určují jak jdou římské číslice po sobě</a:t>
            </a:r>
          </a:p>
          <a:p>
            <a:r>
              <a:rPr lang="cs-CZ" sz="2700" b="1" dirty="0" smtClean="0"/>
              <a:t>I</a:t>
            </a:r>
            <a:r>
              <a:rPr lang="cs-CZ" sz="2700" dirty="0" smtClean="0"/>
              <a:t> = 1 </a:t>
            </a:r>
          </a:p>
          <a:p>
            <a:r>
              <a:rPr lang="cs-CZ" sz="2700" b="1" dirty="0" smtClean="0"/>
              <a:t>V</a:t>
            </a:r>
            <a:r>
              <a:rPr lang="cs-CZ" sz="2700" dirty="0" smtClean="0"/>
              <a:t> = 5 </a:t>
            </a:r>
          </a:p>
          <a:p>
            <a:r>
              <a:rPr lang="cs-CZ" sz="2700" b="1" dirty="0" smtClean="0"/>
              <a:t>X</a:t>
            </a:r>
            <a:r>
              <a:rPr lang="cs-CZ" sz="2700" dirty="0" smtClean="0"/>
              <a:t> = 10</a:t>
            </a:r>
          </a:p>
          <a:p>
            <a:r>
              <a:rPr lang="cs-CZ" sz="2700" b="1" dirty="0" smtClean="0"/>
              <a:t> L </a:t>
            </a:r>
            <a:r>
              <a:rPr lang="cs-CZ" sz="2700" dirty="0" smtClean="0"/>
              <a:t>= 50</a:t>
            </a:r>
          </a:p>
          <a:p>
            <a:r>
              <a:rPr lang="cs-CZ" sz="2700" b="1" dirty="0" smtClean="0"/>
              <a:t> C </a:t>
            </a:r>
            <a:r>
              <a:rPr lang="cs-CZ" sz="2700" dirty="0" smtClean="0"/>
              <a:t>= 100</a:t>
            </a:r>
          </a:p>
          <a:p>
            <a:r>
              <a:rPr lang="cs-CZ" sz="2700" dirty="0" smtClean="0"/>
              <a:t> </a:t>
            </a:r>
            <a:r>
              <a:rPr lang="cs-CZ" sz="2700" b="1" dirty="0" smtClean="0"/>
              <a:t>D</a:t>
            </a:r>
            <a:r>
              <a:rPr lang="cs-CZ" sz="2700" dirty="0" smtClean="0"/>
              <a:t> = 500</a:t>
            </a:r>
          </a:p>
          <a:p>
            <a:r>
              <a:rPr lang="cs-CZ" sz="2700" dirty="0" smtClean="0"/>
              <a:t> </a:t>
            </a:r>
            <a:r>
              <a:rPr lang="cs-CZ" sz="2700" b="1" dirty="0" smtClean="0"/>
              <a:t>M</a:t>
            </a:r>
            <a:r>
              <a:rPr lang="cs-CZ" sz="2700" dirty="0" smtClean="0"/>
              <a:t> = 1000</a:t>
            </a:r>
          </a:p>
          <a:p>
            <a:endParaRPr lang="cs-CZ" sz="2700" dirty="0" smtClean="0"/>
          </a:p>
          <a:p>
            <a:endParaRPr lang="cs-CZ" sz="2700" dirty="0"/>
          </a:p>
        </p:txBody>
      </p:sp>
      <p:pic>
        <p:nvPicPr>
          <p:cNvPr id="12" name="Picture 2" descr="C:\Documents and Settings\All Users\Dokumenty\Obrázky\Ukázky obrázků\Lekníny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36512" y="1124744"/>
            <a:ext cx="9180512" cy="288032"/>
          </a:xfrm>
          <a:prstGeom prst="rect">
            <a:avLst/>
          </a:prstGeom>
          <a:noFill/>
        </p:spPr>
      </p:pic>
      <p:pic>
        <p:nvPicPr>
          <p:cNvPr id="13" name="Picture 2" descr="C:\Documents and Settings\All Users\Dokumenty\Obrázky\Ukázky obrázků\Lekníny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11960" y="3573016"/>
            <a:ext cx="4499992" cy="3016064"/>
          </a:xfrm>
          <a:prstGeom prst="rect">
            <a:avLst/>
          </a:prstGeom>
          <a:noFill/>
        </p:spPr>
      </p:pic>
    </p:spTree>
  </p:cSld>
  <p:clrMapOvr>
    <a:masterClrMapping/>
  </p:clrMapOvr>
  <p:transition>
    <p:pull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57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62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/>
    </p:bldLst>
  </p:timing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518</TotalTime>
  <Words>1115</Words>
  <Application>Microsoft Office PowerPoint</Application>
  <PresentationFormat>Předvádění na obrazovce (4:3)</PresentationFormat>
  <Paragraphs>279</Paragraphs>
  <Slides>20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20</vt:i4>
      </vt:variant>
    </vt:vector>
  </HeadingPairs>
  <TitlesOfParts>
    <vt:vector size="21" baseType="lpstr">
      <vt:lpstr>Motiv sady Office</vt:lpstr>
      <vt:lpstr>Zkratky, značky, tituly, zkratková slova</vt:lpstr>
      <vt:lpstr>Zkracování</vt:lpstr>
      <vt:lpstr>Prezentace aplikace PowerPoint</vt:lpstr>
      <vt:lpstr>Prezentace aplikace PowerPoint</vt:lpstr>
      <vt:lpstr>Iniciálové zkratky</vt:lpstr>
      <vt:lpstr>Prezentace aplikace PowerPoint</vt:lpstr>
      <vt:lpstr>Prezentace aplikace PowerPoint</vt:lpstr>
      <vt:lpstr>Ustálené typy značek a zkratek</vt:lpstr>
      <vt:lpstr>Římské číslice</vt:lpstr>
      <vt:lpstr>Římské číslice  - pravidla pro tvoření větších čísel</vt:lpstr>
      <vt:lpstr>Prezentace aplikace PowerPoint</vt:lpstr>
      <vt:lpstr>Prezentace aplikace PowerPoint</vt:lpstr>
      <vt:lpstr>Prezentace aplikace PowerPoint</vt:lpstr>
      <vt:lpstr>Akademické tituly</vt:lpstr>
      <vt:lpstr>Prezentace aplikace PowerPoint</vt:lpstr>
      <vt:lpstr>Prezentace aplikace PowerPoint</vt:lpstr>
      <vt:lpstr>Prezentace aplikace PowerPoint</vt:lpstr>
      <vt:lpstr>Cvičení s řešením</vt:lpstr>
      <vt:lpstr>Cvičení s řešením</vt:lpstr>
      <vt:lpstr>Použité zdroje:</vt:lpstr>
    </vt:vector>
  </TitlesOfParts>
  <Company>Sportovní gymnázium Dany a Emila Zátopkových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Zkratky, značky, tituly</dc:title>
  <dc:creator>katka</dc:creator>
  <cp:lastModifiedBy>Kateřina Karbulová</cp:lastModifiedBy>
  <cp:revision>62</cp:revision>
  <dcterms:created xsi:type="dcterms:W3CDTF">2012-01-22T13:38:15Z</dcterms:created>
  <dcterms:modified xsi:type="dcterms:W3CDTF">2012-12-04T09:14:13Z</dcterms:modified>
</cp:coreProperties>
</file>