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6"/>
  </p:notesMasterIdLst>
  <p:sldIdLst>
    <p:sldId id="256" r:id="rId2"/>
    <p:sldId id="259" r:id="rId3"/>
    <p:sldId id="257" r:id="rId4"/>
    <p:sldId id="271" r:id="rId5"/>
    <p:sldId id="274" r:id="rId6"/>
    <p:sldId id="275" r:id="rId7"/>
    <p:sldId id="276" r:id="rId8"/>
    <p:sldId id="278" r:id="rId9"/>
    <p:sldId id="279" r:id="rId10"/>
    <p:sldId id="280" r:id="rId11"/>
    <p:sldId id="296" r:id="rId12"/>
    <p:sldId id="297" r:id="rId13"/>
    <p:sldId id="298" r:id="rId14"/>
    <p:sldId id="299" r:id="rId15"/>
    <p:sldId id="300" r:id="rId16"/>
    <p:sldId id="302" r:id="rId17"/>
    <p:sldId id="281" r:id="rId18"/>
    <p:sldId id="306" r:id="rId19"/>
    <p:sldId id="284" r:id="rId20"/>
    <p:sldId id="285" r:id="rId21"/>
    <p:sldId id="286" r:id="rId22"/>
    <p:sldId id="287" r:id="rId23"/>
    <p:sldId id="288" r:id="rId24"/>
    <p:sldId id="292" r:id="rId25"/>
    <p:sldId id="293" r:id="rId26"/>
    <p:sldId id="307" r:id="rId27"/>
    <p:sldId id="295" r:id="rId28"/>
    <p:sldId id="291" r:id="rId29"/>
    <p:sldId id="272" r:id="rId30"/>
    <p:sldId id="261" r:id="rId31"/>
    <p:sldId id="273" r:id="rId32"/>
    <p:sldId id="303" r:id="rId33"/>
    <p:sldId id="305" r:id="rId34"/>
    <p:sldId id="308" r:id="rId3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32F784-9D42-4E20-A2CE-DC1EF3C277E3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7D912E-66AD-4308-9BBD-31C6C13AE8C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5697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48B55-0D3A-4B57-91E0-B77E396AB2E1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8B62E1-2B71-46F6-B623-52ABD7AD37B0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7F63C0-B91F-46EA-8453-6E769F9A037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B62E1-2B71-46F6-B623-52ABD7AD37B0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F63C0-B91F-46EA-8453-6E769F9A037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B62E1-2B71-46F6-B623-52ABD7AD37B0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F63C0-B91F-46EA-8453-6E769F9A037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B62E1-2B71-46F6-B623-52ABD7AD37B0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F63C0-B91F-46EA-8453-6E769F9A037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B62E1-2B71-46F6-B623-52ABD7AD37B0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F63C0-B91F-46EA-8453-6E769F9A037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B62E1-2B71-46F6-B623-52ABD7AD37B0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F63C0-B91F-46EA-8453-6E769F9A037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B62E1-2B71-46F6-B623-52ABD7AD37B0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F63C0-B91F-46EA-8453-6E769F9A037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B62E1-2B71-46F6-B623-52ABD7AD37B0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F63C0-B91F-46EA-8453-6E769F9A037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8B62E1-2B71-46F6-B623-52ABD7AD37B0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F63C0-B91F-46EA-8453-6E769F9A037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68B62E1-2B71-46F6-B623-52ABD7AD37B0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7F63C0-B91F-46EA-8453-6E769F9A037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8B62E1-2B71-46F6-B623-52ABD7AD37B0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7F63C0-B91F-46EA-8453-6E769F9A037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68B62E1-2B71-46F6-B623-52ABD7AD37B0}" type="datetimeFigureOut">
              <a:rPr lang="cs-CZ" smtClean="0"/>
              <a:pPr/>
              <a:t>4.12.2012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E7F63C0-B91F-46EA-8453-6E769F9A037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zoom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1752601"/>
            <a:ext cx="7772400" cy="1829761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cs-CZ" sz="80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Větné členy</a:t>
            </a:r>
            <a:endParaRPr lang="cs-CZ" sz="8000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1520" y="3611607"/>
            <a:ext cx="7772400" cy="1199704"/>
          </a:xfrm>
        </p:spPr>
        <p:txBody>
          <a:bodyPr>
            <a:normAutofit/>
          </a:bodyPr>
          <a:lstStyle/>
          <a:p>
            <a:r>
              <a:rPr lang="cs-CZ" sz="3600" b="1" dirty="0" smtClean="0">
                <a:solidFill>
                  <a:schemeClr val="tx1"/>
                </a:solidFill>
              </a:rPr>
              <a:t>7.třída ( sekunda)</a:t>
            </a:r>
            <a:endParaRPr lang="cs-CZ" sz="3600" b="1" dirty="0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429907" y="5797713"/>
            <a:ext cx="846257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Tvorba </a:t>
            </a:r>
            <a:r>
              <a:rPr lang="cs-CZ" sz="2800" dirty="0" smtClean="0"/>
              <a:t>VY_32_INOVACE_KARBULOVA.CEJJAZ.01</a:t>
            </a:r>
            <a:endParaRPr lang="cs-CZ" sz="2800" dirty="0"/>
          </a:p>
          <a:p>
            <a:endParaRPr lang="cs-CZ" sz="3200" b="1" dirty="0">
              <a:latin typeface="Monotype Corsiva" pitchFamily="66" charset="0"/>
            </a:endParaRPr>
          </a:p>
        </p:txBody>
      </p:sp>
      <p:sp>
        <p:nvSpPr>
          <p:cNvPr id="5" name="Pravoúhlý trojúhelník 4"/>
          <p:cNvSpPr/>
          <p:nvPr/>
        </p:nvSpPr>
        <p:spPr>
          <a:xfrm rot="5400000">
            <a:off x="4114800" y="-4114800"/>
            <a:ext cx="914400" cy="9144000"/>
          </a:xfrm>
          <a:prstGeom prst="rt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Pravoúhlý trojúhelník 5"/>
          <p:cNvSpPr/>
          <p:nvPr/>
        </p:nvSpPr>
        <p:spPr>
          <a:xfrm rot="16200000">
            <a:off x="4114800" y="-4114800"/>
            <a:ext cx="914400" cy="9144000"/>
          </a:xfrm>
          <a:prstGeom prst="rtTriangl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6436261">
            <a:off x="4101482" y="311773"/>
            <a:ext cx="1011796" cy="9166917"/>
          </a:xfrm>
          <a:prstGeom prst="rt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631229"/>
            <a:ext cx="850112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600" b="1" dirty="0" smtClean="0">
                <a:latin typeface="Calibri" pitchFamily="34" charset="0"/>
              </a:rPr>
              <a:t>4. </a:t>
            </a:r>
            <a:r>
              <a:rPr lang="cs-CZ" sz="2600" b="1" u="sng" dirty="0" smtClean="0">
                <a:latin typeface="Calibri" pitchFamily="34" charset="0"/>
              </a:rPr>
              <a:t>Několikanásobný podmět</a:t>
            </a:r>
            <a:r>
              <a:rPr lang="cs-CZ" sz="2600" u="sng" dirty="0" smtClean="0">
                <a:latin typeface="Calibri" pitchFamily="34" charset="0"/>
              </a:rPr>
              <a:t> </a:t>
            </a:r>
            <a:r>
              <a:rPr lang="cs-CZ" sz="2600" dirty="0" smtClean="0">
                <a:latin typeface="Calibri" pitchFamily="34" charset="0"/>
              </a:rPr>
              <a:t>= skládá se z několika členů stejné platnosti, z členů na sobě nezávislých, mohou být navzájem spojeny různými způsoby </a:t>
            </a:r>
          </a:p>
          <a:p>
            <a:pPr>
              <a:buNone/>
            </a:pPr>
            <a:r>
              <a:rPr lang="cs-CZ" sz="2600" dirty="0" smtClean="0">
                <a:latin typeface="Calibri" pitchFamily="34" charset="0"/>
              </a:rPr>
              <a:t>   ( čárka, spojky podřadné, souřadné )</a:t>
            </a:r>
          </a:p>
          <a:p>
            <a:pPr>
              <a:buNone/>
            </a:pPr>
            <a:endParaRPr lang="cs-CZ" sz="2600" dirty="0">
              <a:latin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683568" y="2686268"/>
            <a:ext cx="7992888" cy="304698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400" b="1" i="1" u="sng" dirty="0" smtClean="0">
                <a:latin typeface="Calibri" pitchFamily="34" charset="0"/>
              </a:rPr>
              <a:t>Tomáš</a:t>
            </a:r>
            <a:r>
              <a:rPr lang="cs-CZ" sz="2400" b="1" i="1" dirty="0" smtClean="0">
                <a:latin typeface="Calibri" pitchFamily="34" charset="0"/>
              </a:rPr>
              <a:t>, </a:t>
            </a:r>
            <a:r>
              <a:rPr lang="cs-CZ" sz="2400" b="1" i="1" u="sng" dirty="0" smtClean="0">
                <a:latin typeface="Calibri" pitchFamily="34" charset="0"/>
              </a:rPr>
              <a:t>Honza</a:t>
            </a:r>
            <a:r>
              <a:rPr lang="cs-CZ" sz="2400" b="1" i="1" dirty="0" smtClean="0">
                <a:latin typeface="Calibri" pitchFamily="34" charset="0"/>
              </a:rPr>
              <a:t> a </a:t>
            </a:r>
            <a:r>
              <a:rPr lang="cs-CZ" sz="2400" b="1" i="1" u="sng" dirty="0" smtClean="0">
                <a:latin typeface="Calibri" pitchFamily="34" charset="0"/>
              </a:rPr>
              <a:t>Tonda</a:t>
            </a:r>
            <a:r>
              <a:rPr lang="cs-CZ" sz="2400" b="1" i="1" dirty="0" smtClean="0">
                <a:latin typeface="Calibri" pitchFamily="34" charset="0"/>
              </a:rPr>
              <a:t> </a:t>
            </a:r>
            <a:r>
              <a:rPr lang="cs-CZ" sz="2400" i="1" dirty="0" smtClean="0">
                <a:latin typeface="Calibri" pitchFamily="34" charset="0"/>
              </a:rPr>
              <a:t>jsou pěkní </a:t>
            </a:r>
            <a:r>
              <a:rPr lang="cs-CZ" sz="2400" i="1" dirty="0" err="1" smtClean="0">
                <a:latin typeface="Calibri" pitchFamily="34" charset="0"/>
              </a:rPr>
              <a:t>zlobivci</a:t>
            </a:r>
            <a:r>
              <a:rPr lang="cs-CZ" sz="2400" i="1" dirty="0" smtClean="0">
                <a:latin typeface="Calibri" pitchFamily="34" charset="0"/>
              </a:rPr>
              <a:t>.</a:t>
            </a:r>
          </a:p>
          <a:p>
            <a:r>
              <a:rPr lang="cs-CZ" sz="2400" i="1" dirty="0" smtClean="0">
                <a:latin typeface="Calibri" pitchFamily="34" charset="0"/>
              </a:rPr>
              <a:t>To okno rozbil </a:t>
            </a:r>
            <a:r>
              <a:rPr lang="cs-CZ" sz="2400" b="1" i="1" dirty="0" smtClean="0">
                <a:latin typeface="Calibri" pitchFamily="34" charset="0"/>
              </a:rPr>
              <a:t>buď </a:t>
            </a:r>
            <a:r>
              <a:rPr lang="cs-CZ" sz="2400" b="1" i="1" u="sng" dirty="0" smtClean="0">
                <a:latin typeface="Calibri" pitchFamily="34" charset="0"/>
              </a:rPr>
              <a:t>Petr</a:t>
            </a:r>
            <a:r>
              <a:rPr lang="cs-CZ" sz="2400" b="1" i="1" dirty="0" smtClean="0">
                <a:latin typeface="Calibri" pitchFamily="34" charset="0"/>
              </a:rPr>
              <a:t>, nebo </a:t>
            </a:r>
            <a:r>
              <a:rPr lang="cs-CZ" sz="2400" b="1" i="1" u="sng" dirty="0" smtClean="0">
                <a:latin typeface="Calibri" pitchFamily="34" charset="0"/>
              </a:rPr>
              <a:t>Anička</a:t>
            </a:r>
            <a:r>
              <a:rPr lang="cs-CZ" sz="2400" i="1" dirty="0" smtClean="0">
                <a:latin typeface="Calibri" pitchFamily="34" charset="0"/>
              </a:rPr>
              <a:t>. </a:t>
            </a:r>
          </a:p>
          <a:p>
            <a:r>
              <a:rPr lang="cs-CZ" sz="2400" b="1" i="1" u="sng" dirty="0" smtClean="0">
                <a:latin typeface="Calibri" pitchFamily="34" charset="0"/>
              </a:rPr>
              <a:t>Tatínek</a:t>
            </a:r>
            <a:r>
              <a:rPr lang="cs-CZ" sz="2400" b="1" i="1" dirty="0" smtClean="0">
                <a:latin typeface="Calibri" pitchFamily="34" charset="0"/>
              </a:rPr>
              <a:t> a </a:t>
            </a:r>
            <a:r>
              <a:rPr lang="cs-CZ" sz="2400" b="1" i="1" u="sng" dirty="0" smtClean="0">
                <a:latin typeface="Calibri" pitchFamily="34" charset="0"/>
              </a:rPr>
              <a:t>maminka</a:t>
            </a:r>
            <a:r>
              <a:rPr lang="cs-CZ" sz="2400" i="1" dirty="0" smtClean="0">
                <a:latin typeface="Calibri" pitchFamily="34" charset="0"/>
              </a:rPr>
              <a:t> mi koupili pěkné dárky.</a:t>
            </a:r>
          </a:p>
          <a:p>
            <a:r>
              <a:rPr lang="cs-CZ" sz="2400" b="1" u="sng" dirty="0" smtClean="0">
                <a:latin typeface="Calibri" pitchFamily="34" charset="0"/>
              </a:rPr>
              <a:t>Pavel</a:t>
            </a:r>
            <a:r>
              <a:rPr lang="cs-CZ" sz="2400" i="1" dirty="0" smtClean="0">
                <a:latin typeface="Calibri" pitchFamily="34" charset="0"/>
              </a:rPr>
              <a:t> a </a:t>
            </a:r>
            <a:r>
              <a:rPr lang="cs-CZ" sz="2400" b="1" i="1" u="sng" dirty="0" smtClean="0">
                <a:latin typeface="Calibri" pitchFamily="34" charset="0"/>
              </a:rPr>
              <a:t>J</a:t>
            </a:r>
            <a:r>
              <a:rPr lang="cs-CZ" sz="2400" b="1" u="sng" dirty="0" smtClean="0">
                <a:latin typeface="Calibri" pitchFamily="34" charset="0"/>
              </a:rPr>
              <a:t>irka </a:t>
            </a:r>
            <a:r>
              <a:rPr lang="cs-CZ" sz="2400" i="1" dirty="0" smtClean="0">
                <a:latin typeface="Calibri" pitchFamily="34" charset="0"/>
              </a:rPr>
              <a:t>šli hrát kopanou</a:t>
            </a:r>
          </a:p>
          <a:p>
            <a:r>
              <a:rPr lang="cs-CZ" sz="2400" i="1" dirty="0" smtClean="0">
                <a:latin typeface="Calibri" pitchFamily="34" charset="0"/>
              </a:rPr>
              <a:t>( nebo také : Pavel s Jirkou šli hrát kopanou.) </a:t>
            </a:r>
          </a:p>
          <a:p>
            <a:endParaRPr lang="cs-CZ" sz="2400" i="1" dirty="0" smtClean="0">
              <a:latin typeface="Calibri" pitchFamily="34" charset="0"/>
            </a:endParaRPr>
          </a:p>
          <a:p>
            <a:r>
              <a:rPr lang="cs-CZ" sz="2400" i="1" dirty="0" smtClean="0">
                <a:latin typeface="Calibri" pitchFamily="34" charset="0"/>
              </a:rPr>
              <a:t>!!! Ne – </a:t>
            </a:r>
            <a:r>
              <a:rPr lang="cs-CZ" sz="2400" b="1" i="1" u="sng" dirty="0" smtClean="0">
                <a:latin typeface="Calibri" pitchFamily="34" charset="0"/>
              </a:rPr>
              <a:t>Pavel</a:t>
            </a:r>
            <a:r>
              <a:rPr lang="cs-CZ" sz="2400" i="1" dirty="0" smtClean="0">
                <a:latin typeface="Calibri" pitchFamily="34" charset="0"/>
              </a:rPr>
              <a:t> šel s Jirkou hrát kopanou = s Jirkou předmět, závisí na slovese.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503437"/>
            <a:ext cx="8229600" cy="4525963"/>
          </a:xfrm>
        </p:spPr>
        <p:txBody>
          <a:bodyPr>
            <a:normAutofit/>
          </a:bodyPr>
          <a:lstStyle/>
          <a:p>
            <a:r>
              <a:rPr lang="cs-CZ" sz="2600" b="1" dirty="0" smtClean="0">
                <a:latin typeface="Calibri" pitchFamily="34" charset="0"/>
              </a:rPr>
              <a:t>tvoří s podmětem základní skladební dvojici </a:t>
            </a:r>
            <a:r>
              <a:rPr lang="cs-CZ" sz="2600" dirty="0" smtClean="0">
                <a:latin typeface="Calibri" pitchFamily="34" charset="0"/>
              </a:rPr>
              <a:t>a mluvnicky na něm závisí, shoduje se s ním</a:t>
            </a:r>
          </a:p>
          <a:p>
            <a:r>
              <a:rPr lang="cs-CZ" sz="2600" b="1" dirty="0" smtClean="0">
                <a:latin typeface="Calibri" pitchFamily="34" charset="0"/>
              </a:rPr>
              <a:t>druhy přísudku</a:t>
            </a:r>
            <a:r>
              <a:rPr lang="cs-CZ" sz="2600" dirty="0" smtClean="0">
                <a:latin typeface="Calibri" pitchFamily="34" charset="0"/>
              </a:rPr>
              <a:t>:</a:t>
            </a:r>
          </a:p>
          <a:p>
            <a:r>
              <a:rPr lang="cs-CZ" sz="2600" dirty="0" smtClean="0">
                <a:latin typeface="Calibri" pitchFamily="34" charset="0"/>
              </a:rPr>
              <a:t>A) </a:t>
            </a:r>
            <a:r>
              <a:rPr lang="cs-CZ" sz="26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přísudek slovesný (</a:t>
            </a:r>
            <a:r>
              <a:rPr lang="cs-CZ" sz="2600" b="1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Přs</a:t>
            </a:r>
            <a:r>
              <a:rPr lang="cs-CZ" sz="26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)</a:t>
            </a:r>
          </a:p>
          <a:p>
            <a:r>
              <a:rPr lang="cs-CZ" sz="2600" dirty="0" smtClean="0">
                <a:latin typeface="Calibri" pitchFamily="34" charset="0"/>
              </a:rPr>
              <a:t>B) </a:t>
            </a:r>
            <a:r>
              <a:rPr lang="cs-CZ" sz="26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přísudek jmenný se sponou (</a:t>
            </a:r>
            <a:r>
              <a:rPr lang="cs-CZ" sz="2600" b="1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Přsj</a:t>
            </a:r>
            <a:r>
              <a:rPr lang="cs-CZ" sz="26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)</a:t>
            </a:r>
          </a:p>
          <a:p>
            <a:r>
              <a:rPr lang="cs-CZ" sz="2600" dirty="0" smtClean="0">
                <a:latin typeface="Calibri" pitchFamily="34" charset="0"/>
              </a:rPr>
              <a:t>C) </a:t>
            </a:r>
            <a:r>
              <a:rPr lang="cs-CZ" sz="26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přísudek jmenný  (</a:t>
            </a:r>
            <a:r>
              <a:rPr lang="cs-CZ" sz="2600" b="1" dirty="0" err="1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Přj</a:t>
            </a:r>
            <a:r>
              <a:rPr lang="cs-CZ" sz="2600" b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)</a:t>
            </a:r>
            <a:endParaRPr lang="cs-CZ" sz="2600" b="1" dirty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1187624" y="188640"/>
            <a:ext cx="6696744" cy="18002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cs-CZ" sz="3600" b="1" dirty="0" smtClean="0">
                <a:ln w="50800"/>
                <a:solidFill>
                  <a:schemeClr val="tx1"/>
                </a:solidFill>
                <a:latin typeface="Calibri" pitchFamily="34" charset="0"/>
              </a:rPr>
              <a:t>Přísudek</a:t>
            </a:r>
          </a:p>
          <a:p>
            <a:pPr algn="ctr"/>
            <a:r>
              <a:rPr lang="cs-CZ" sz="3600" b="1" dirty="0" smtClean="0">
                <a:ln w="50800"/>
                <a:solidFill>
                  <a:schemeClr val="tx1"/>
                </a:solidFill>
                <a:latin typeface="Calibri" pitchFamily="34" charset="0"/>
              </a:rPr>
              <a:t>(predikát)</a:t>
            </a:r>
          </a:p>
          <a:p>
            <a:pPr algn="ctr"/>
            <a:r>
              <a:rPr lang="cs-CZ" sz="3600" b="1" dirty="0" err="1" smtClean="0">
                <a:ln w="50800"/>
                <a:solidFill>
                  <a:schemeClr val="tx1"/>
                </a:solidFill>
                <a:latin typeface="Calibri" pitchFamily="34" charset="0"/>
              </a:rPr>
              <a:t>Přs</a:t>
            </a:r>
            <a:r>
              <a:rPr lang="cs-CZ" sz="3600" b="1" dirty="0" smtClean="0">
                <a:ln w="50800"/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cs-CZ" sz="3600" b="1" dirty="0" err="1" smtClean="0">
                <a:ln w="50800"/>
                <a:solidFill>
                  <a:schemeClr val="tx1"/>
                </a:solidFill>
                <a:latin typeface="Calibri" pitchFamily="34" charset="0"/>
              </a:rPr>
              <a:t>Přsj</a:t>
            </a:r>
            <a:r>
              <a:rPr lang="cs-CZ" sz="3600" b="1" dirty="0" smtClean="0">
                <a:ln w="50800"/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cs-CZ" sz="3600" b="1" dirty="0" err="1" smtClean="0">
                <a:ln w="50800"/>
                <a:solidFill>
                  <a:schemeClr val="tx1"/>
                </a:solidFill>
                <a:latin typeface="Calibri" pitchFamily="34" charset="0"/>
              </a:rPr>
              <a:t>Přj</a:t>
            </a:r>
            <a:endParaRPr lang="cs-CZ" sz="3600" b="1" dirty="0">
              <a:ln w="50800"/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95325"/>
            <a:ext cx="8229600" cy="4525963"/>
          </a:xfrm>
        </p:spPr>
        <p:txBody>
          <a:bodyPr>
            <a:normAutofit/>
          </a:bodyPr>
          <a:lstStyle/>
          <a:p>
            <a:r>
              <a:rPr lang="cs-CZ" sz="2600" b="1" dirty="0" smtClean="0">
                <a:latin typeface="Calibri" pitchFamily="34" charset="0"/>
              </a:rPr>
              <a:t>vyjádřen slovesem v určitém tvaru</a:t>
            </a:r>
          </a:p>
          <a:p>
            <a:r>
              <a:rPr lang="cs-CZ" sz="2600" dirty="0" smtClean="0">
                <a:latin typeface="Calibri" pitchFamily="34" charset="0"/>
              </a:rPr>
              <a:t>shoduje se s podmětem v osobě a čísle</a:t>
            </a:r>
          </a:p>
          <a:p>
            <a:r>
              <a:rPr lang="cs-CZ" sz="2600" dirty="0" smtClean="0">
                <a:latin typeface="Calibri" pitchFamily="34" charset="0"/>
              </a:rPr>
              <a:t>je-li vyjádřen složeným slovesným tvarem s příčestím činným nebo trpným, shoduje se také v rodě a u mužského rodu v mn.č. i v životnosti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269776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dirty="0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cs-CZ" dirty="0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</a:br>
            <a:r>
              <a:rPr lang="cs-CZ" dirty="0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  <a:t>A) přísudek slovesný (</a:t>
            </a:r>
            <a:r>
              <a:rPr lang="cs-CZ" dirty="0" err="1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  <a:t>Přs</a:t>
            </a:r>
            <a:r>
              <a:rPr lang="cs-CZ" dirty="0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  <a:t>)</a:t>
            </a:r>
            <a:br>
              <a:rPr lang="cs-CZ" dirty="0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</a:br>
            <a:endParaRPr lang="cs-CZ" dirty="0">
              <a:ln w="50800"/>
              <a:solidFill>
                <a:schemeClr val="bg2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403648" y="4100879"/>
            <a:ext cx="6192688" cy="120032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400" dirty="0" smtClean="0">
                <a:latin typeface="Calibri" pitchFamily="34" charset="0"/>
              </a:rPr>
              <a:t>Maminka </a:t>
            </a:r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vařila</a:t>
            </a:r>
            <a:r>
              <a:rPr lang="cs-CZ" sz="2400" dirty="0" smtClean="0">
                <a:latin typeface="Calibri" pitchFamily="34" charset="0"/>
              </a:rPr>
              <a:t> oběd.</a:t>
            </a:r>
          </a:p>
          <a:p>
            <a:r>
              <a:rPr lang="cs-CZ" sz="2400" dirty="0" smtClean="0">
                <a:latin typeface="Calibri" pitchFamily="34" charset="0"/>
              </a:rPr>
              <a:t>Studenti </a:t>
            </a:r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byli </a:t>
            </a:r>
            <a:r>
              <a:rPr lang="cs-CZ" sz="2400" dirty="0" smtClean="0">
                <a:latin typeface="Calibri" pitchFamily="34" charset="0"/>
              </a:rPr>
              <a:t>dobře </a:t>
            </a:r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připraveni</a:t>
            </a: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cs-CZ" sz="2400" dirty="0" smtClean="0">
                <a:latin typeface="Calibri" pitchFamily="34" charset="0"/>
              </a:rPr>
              <a:t>na vyučování.</a:t>
            </a:r>
          </a:p>
          <a:p>
            <a:r>
              <a:rPr lang="cs-CZ" sz="2400" dirty="0" smtClean="0">
                <a:latin typeface="Calibri" pitchFamily="34" charset="0"/>
              </a:rPr>
              <a:t>Na strmém vrchu </a:t>
            </a:r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se tyčil </a:t>
            </a:r>
            <a:r>
              <a:rPr lang="cs-CZ" sz="2400" dirty="0" smtClean="0">
                <a:latin typeface="Calibri" pitchFamily="34" charset="0"/>
              </a:rPr>
              <a:t>hrad.</a:t>
            </a:r>
            <a:endParaRPr lang="cs-CZ" sz="2400" dirty="0"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dirty="0" smtClean="0">
                <a:latin typeface="Calibri" pitchFamily="34" charset="0"/>
              </a:rPr>
              <a:t>je vyjádřen jménem – podstatným nebo přídavným + určitý tvar sponového slovesa</a:t>
            </a:r>
          </a:p>
          <a:p>
            <a:r>
              <a:rPr lang="cs-CZ" sz="2600" dirty="0" smtClean="0">
                <a:latin typeface="Calibri" pitchFamily="34" charset="0"/>
              </a:rPr>
              <a:t>sponová slovesa –být, bývat,stát se, stávat se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dirty="0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cs-CZ" dirty="0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</a:br>
            <a:r>
              <a:rPr lang="cs-CZ" dirty="0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  <a:t>B) přísudek jmenný se sponou (</a:t>
            </a:r>
            <a:r>
              <a:rPr lang="cs-CZ" dirty="0" err="1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  <a:t>Přsj</a:t>
            </a:r>
            <a:r>
              <a:rPr lang="cs-CZ" dirty="0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  <a:t>)</a:t>
            </a:r>
            <a:br>
              <a:rPr lang="cs-CZ" dirty="0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</a:br>
            <a:endParaRPr lang="cs-CZ" dirty="0">
              <a:ln w="50800"/>
              <a:solidFill>
                <a:schemeClr val="bg2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907704" y="3429000"/>
            <a:ext cx="4572000" cy="156966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cs-CZ" sz="2400" dirty="0" smtClean="0">
                <a:latin typeface="Calibri" pitchFamily="34" charset="0"/>
              </a:rPr>
              <a:t>Otec </a:t>
            </a:r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je nemocný</a:t>
            </a: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</a:p>
          <a:p>
            <a:r>
              <a:rPr lang="cs-CZ" sz="2400" dirty="0" smtClean="0">
                <a:latin typeface="Calibri" pitchFamily="34" charset="0"/>
              </a:rPr>
              <a:t>U boudy </a:t>
            </a:r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byl uvázaný </a:t>
            </a:r>
            <a:r>
              <a:rPr lang="cs-CZ" sz="2400" dirty="0" smtClean="0">
                <a:latin typeface="Calibri" pitchFamily="34" charset="0"/>
              </a:rPr>
              <a:t>pes.</a:t>
            </a:r>
          </a:p>
          <a:p>
            <a:r>
              <a:rPr lang="cs-CZ" sz="2400" dirty="0" smtClean="0">
                <a:latin typeface="Calibri" pitchFamily="34" charset="0"/>
              </a:rPr>
              <a:t>Můj sen </a:t>
            </a:r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se stal skutečností</a:t>
            </a:r>
            <a:r>
              <a:rPr lang="cs-CZ" sz="2400" b="1" dirty="0" smtClean="0">
                <a:latin typeface="Calibri" pitchFamily="34" charset="0"/>
              </a:rPr>
              <a:t>.</a:t>
            </a:r>
          </a:p>
          <a:p>
            <a:r>
              <a:rPr lang="cs-CZ" sz="2400" dirty="0" smtClean="0">
                <a:latin typeface="Calibri" pitchFamily="34" charset="0"/>
              </a:rPr>
              <a:t>To</a:t>
            </a:r>
            <a:r>
              <a:rPr lang="cs-CZ" sz="2400" b="1" dirty="0" smtClean="0">
                <a:latin typeface="Calibri" pitchFamily="34" charset="0"/>
              </a:rPr>
              <a:t> </a:t>
            </a:r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je pravda</a:t>
            </a:r>
            <a:r>
              <a:rPr lang="cs-CZ" sz="2400" b="1" dirty="0" smtClean="0">
                <a:latin typeface="Calibri" pitchFamily="34" charset="0"/>
              </a:rPr>
              <a:t>.</a:t>
            </a:r>
            <a:endParaRPr lang="cs-CZ" sz="2400" b="1" dirty="0"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dirty="0" smtClean="0">
                <a:latin typeface="Calibri" pitchFamily="34" charset="0"/>
              </a:rPr>
              <a:t>spojení jména v přísudku s podmětem beze spony</a:t>
            </a:r>
          </a:p>
          <a:p>
            <a:r>
              <a:rPr lang="cs-CZ" sz="2600" dirty="0" smtClean="0">
                <a:latin typeface="Calibri" pitchFamily="34" charset="0"/>
              </a:rPr>
              <a:t>shoduje se s podmětem v čísle, často i v rodě                             ( životnosti) a i v pádě</a:t>
            </a: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dirty="0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  <a:t/>
            </a:r>
            <a:br>
              <a:rPr lang="cs-CZ" dirty="0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</a:br>
            <a:r>
              <a:rPr lang="cs-CZ" dirty="0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  <a:t>C) přísudek jmenný  (</a:t>
            </a:r>
            <a:r>
              <a:rPr lang="cs-CZ" dirty="0" err="1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  <a:t>Přj</a:t>
            </a:r>
            <a:r>
              <a:rPr lang="cs-CZ" dirty="0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  <a:t>)</a:t>
            </a:r>
            <a:br>
              <a:rPr lang="cs-CZ" dirty="0" smtClean="0">
                <a:ln w="50800"/>
                <a:solidFill>
                  <a:schemeClr val="bg2">
                    <a:lumMod val="50000"/>
                  </a:schemeClr>
                </a:solidFill>
                <a:effectLst/>
                <a:latin typeface="Calibri" pitchFamily="34" charset="0"/>
              </a:rPr>
            </a:br>
            <a:endParaRPr lang="cs-CZ" dirty="0">
              <a:ln w="50800"/>
              <a:solidFill>
                <a:schemeClr val="bg2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123728" y="3501008"/>
            <a:ext cx="4572000" cy="120032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r>
              <a:rPr lang="cs-CZ" sz="2400" dirty="0" smtClean="0">
                <a:latin typeface="Calibri" pitchFamily="34" charset="0"/>
              </a:rPr>
              <a:t>Mladost </a:t>
            </a:r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radost</a:t>
            </a: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  <a:r>
              <a:rPr lang="cs-CZ" sz="2400" dirty="0" smtClean="0">
                <a:latin typeface="Calibri" pitchFamily="34" charset="0"/>
              </a:rPr>
              <a:t> ( je)</a:t>
            </a:r>
          </a:p>
          <a:p>
            <a:r>
              <a:rPr lang="cs-CZ" sz="2400" dirty="0" smtClean="0">
                <a:latin typeface="Calibri" pitchFamily="34" charset="0"/>
              </a:rPr>
              <a:t>Kniha </a:t>
            </a:r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přítel</a:t>
            </a:r>
            <a:r>
              <a:rPr lang="cs-CZ" sz="2400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cs-CZ" sz="2400" dirty="0" smtClean="0">
                <a:latin typeface="Calibri" pitchFamily="34" charset="0"/>
              </a:rPr>
              <a:t>člověka. ( je)</a:t>
            </a:r>
          </a:p>
          <a:p>
            <a:r>
              <a:rPr lang="cs-CZ" sz="2400" dirty="0" smtClean="0">
                <a:latin typeface="Calibri" pitchFamily="34" charset="0"/>
              </a:rPr>
              <a:t>Bratři </a:t>
            </a:r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v triku</a:t>
            </a:r>
            <a:r>
              <a:rPr lang="cs-CZ" sz="2400" dirty="0" smtClean="0">
                <a:latin typeface="Calibri" pitchFamily="34" charset="0"/>
              </a:rPr>
              <a:t>. ( jsou)</a:t>
            </a:r>
            <a:endParaRPr lang="cs-CZ" sz="2400" dirty="0"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143397"/>
            <a:ext cx="8229600" cy="4525963"/>
          </a:xfrm>
        </p:spPr>
        <p:txBody>
          <a:bodyPr>
            <a:normAutofit/>
          </a:bodyPr>
          <a:lstStyle/>
          <a:p>
            <a:r>
              <a:rPr lang="cs-CZ" sz="2600" b="1" dirty="0" smtClean="0">
                <a:ln/>
                <a:latin typeface="Calibri" pitchFamily="34" charset="0"/>
              </a:rPr>
              <a:t>předmět</a:t>
            </a:r>
            <a:r>
              <a:rPr lang="cs-CZ" sz="2600" dirty="0" smtClean="0">
                <a:ln/>
                <a:latin typeface="Calibri" pitchFamily="34" charset="0"/>
              </a:rPr>
              <a:t> ( </a:t>
            </a:r>
            <a:r>
              <a:rPr lang="cs-CZ" sz="2600" dirty="0" err="1" smtClean="0">
                <a:ln/>
                <a:latin typeface="Calibri" pitchFamily="34" charset="0"/>
              </a:rPr>
              <a:t>Pt</a:t>
            </a:r>
            <a:r>
              <a:rPr lang="cs-CZ" sz="2600" dirty="0" smtClean="0">
                <a:ln/>
                <a:latin typeface="Calibri" pitchFamily="34" charset="0"/>
              </a:rPr>
              <a:t>)</a:t>
            </a:r>
          </a:p>
          <a:p>
            <a:r>
              <a:rPr lang="cs-CZ" sz="2600" b="1" dirty="0" smtClean="0">
                <a:ln/>
                <a:latin typeface="Calibri" pitchFamily="34" charset="0"/>
              </a:rPr>
              <a:t>přívlastek</a:t>
            </a:r>
            <a:r>
              <a:rPr lang="cs-CZ" sz="2600" dirty="0" smtClean="0">
                <a:ln/>
                <a:latin typeface="Calibri" pitchFamily="34" charset="0"/>
              </a:rPr>
              <a:t> ( </a:t>
            </a:r>
            <a:r>
              <a:rPr lang="cs-CZ" sz="2600" dirty="0" err="1" smtClean="0">
                <a:ln/>
                <a:latin typeface="Calibri" pitchFamily="34" charset="0"/>
              </a:rPr>
              <a:t>Pks</a:t>
            </a:r>
            <a:r>
              <a:rPr lang="cs-CZ" sz="2600" dirty="0" smtClean="0">
                <a:ln/>
                <a:latin typeface="Calibri" pitchFamily="34" charset="0"/>
              </a:rPr>
              <a:t>, </a:t>
            </a:r>
            <a:r>
              <a:rPr lang="cs-CZ" sz="2600" dirty="0" err="1" smtClean="0">
                <a:ln/>
                <a:latin typeface="Calibri" pitchFamily="34" charset="0"/>
              </a:rPr>
              <a:t>Pkn</a:t>
            </a:r>
            <a:r>
              <a:rPr lang="cs-CZ" sz="2600" dirty="0" smtClean="0">
                <a:ln/>
                <a:latin typeface="Calibri" pitchFamily="34" charset="0"/>
              </a:rPr>
              <a:t>)</a:t>
            </a:r>
          </a:p>
          <a:p>
            <a:r>
              <a:rPr lang="cs-CZ" sz="2600" b="1" dirty="0" smtClean="0">
                <a:ln/>
                <a:latin typeface="Calibri" pitchFamily="34" charset="0"/>
              </a:rPr>
              <a:t>doplněk</a:t>
            </a:r>
            <a:r>
              <a:rPr lang="cs-CZ" sz="2600" dirty="0" smtClean="0">
                <a:ln/>
                <a:latin typeface="Calibri" pitchFamily="34" charset="0"/>
              </a:rPr>
              <a:t> ( D)</a:t>
            </a:r>
          </a:p>
          <a:p>
            <a:r>
              <a:rPr lang="cs-CZ" sz="2600" dirty="0" smtClean="0">
                <a:ln/>
                <a:latin typeface="Calibri" pitchFamily="34" charset="0"/>
              </a:rPr>
              <a:t>příslovečné určení ( </a:t>
            </a:r>
            <a:r>
              <a:rPr lang="cs-CZ" sz="2600" dirty="0" err="1" smtClean="0">
                <a:ln/>
                <a:latin typeface="Calibri" pitchFamily="34" charset="0"/>
              </a:rPr>
              <a:t>Pu</a:t>
            </a:r>
            <a:r>
              <a:rPr lang="cs-CZ" sz="2600" dirty="0" smtClean="0">
                <a:ln/>
                <a:latin typeface="Calibri" pitchFamily="34" charset="0"/>
              </a:rPr>
              <a:t>)</a:t>
            </a:r>
          </a:p>
          <a:p>
            <a:r>
              <a:rPr lang="cs-CZ" sz="2600" dirty="0" smtClean="0">
                <a:ln/>
                <a:latin typeface="Calibri" pitchFamily="34" charset="0"/>
              </a:rPr>
              <a:t>mezi řídícím výrazem a rozvíjejícím větným členem je vztah určování, tvoří spolu skladebnou dvojici</a:t>
            </a:r>
          </a:p>
          <a:p>
            <a:r>
              <a:rPr lang="cs-CZ" sz="2600" dirty="0" smtClean="0">
                <a:ln/>
                <a:latin typeface="Calibri" pitchFamily="34" charset="0"/>
              </a:rPr>
              <a:t>druh rozvíjejícího větného členu je určován slovním druhem řídícího slova</a:t>
            </a:r>
          </a:p>
          <a:p>
            <a:endParaRPr lang="cs-CZ" sz="2600" dirty="0">
              <a:latin typeface="Calibri" pitchFamily="34" charset="0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1187624" y="188640"/>
            <a:ext cx="6696744" cy="18002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cs-CZ" sz="3600" b="1" dirty="0" smtClean="0">
                <a:ln w="50800"/>
                <a:solidFill>
                  <a:schemeClr val="tx1"/>
                </a:solidFill>
                <a:latin typeface="Calibri" pitchFamily="34" charset="0"/>
              </a:rPr>
              <a:t>Rozvíjející větné členy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Šipka doprava 14"/>
          <p:cNvSpPr/>
          <p:nvPr/>
        </p:nvSpPr>
        <p:spPr>
          <a:xfrm rot="1799564">
            <a:off x="5859445" y="3341193"/>
            <a:ext cx="936104" cy="50405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 doprava 11"/>
          <p:cNvSpPr/>
          <p:nvPr/>
        </p:nvSpPr>
        <p:spPr>
          <a:xfrm rot="19931035">
            <a:off x="5859657" y="2754191"/>
            <a:ext cx="936104" cy="50405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260648"/>
            <a:ext cx="8291264" cy="5865515"/>
          </a:xfrm>
        </p:spPr>
        <p:txBody>
          <a:bodyPr>
            <a:normAutofit/>
          </a:bodyPr>
          <a:lstStyle/>
          <a:p>
            <a:r>
              <a:rPr lang="cs-CZ" sz="2600" dirty="0" smtClean="0">
                <a:ln/>
                <a:latin typeface="Calibri" pitchFamily="34" charset="0"/>
              </a:rPr>
              <a:t>druh rozvíjejícího větného členu je určován slovním druhem řídícího slova</a:t>
            </a:r>
          </a:p>
          <a:p>
            <a:endParaRPr lang="cs-CZ" sz="2600" dirty="0">
              <a:latin typeface="Calibri" pitchFamily="34" charset="0"/>
            </a:endParaRPr>
          </a:p>
        </p:txBody>
      </p:sp>
      <p:sp>
        <p:nvSpPr>
          <p:cNvPr id="4" name="Elipsa 3"/>
          <p:cNvSpPr/>
          <p:nvPr/>
        </p:nvSpPr>
        <p:spPr>
          <a:xfrm>
            <a:off x="323528" y="1628800"/>
            <a:ext cx="1800200" cy="72008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</a:rPr>
              <a:t>podstatné jméno</a:t>
            </a:r>
            <a:endParaRPr lang="cs-CZ" sz="2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Šipka doprava 4"/>
          <p:cNvSpPr/>
          <p:nvPr/>
        </p:nvSpPr>
        <p:spPr>
          <a:xfrm>
            <a:off x="2267744" y="1772816"/>
            <a:ext cx="1728192" cy="50405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6" name="Elipsa 5"/>
          <p:cNvSpPr/>
          <p:nvPr/>
        </p:nvSpPr>
        <p:spPr>
          <a:xfrm>
            <a:off x="4139952" y="1700808"/>
            <a:ext cx="1800200" cy="72008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tx1"/>
                </a:solidFill>
                <a:latin typeface="Calibri" pitchFamily="34" charset="0"/>
              </a:rPr>
              <a:t>přívlastek</a:t>
            </a:r>
            <a:endParaRPr lang="cs-CZ" sz="2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" name="Elipsa 6"/>
          <p:cNvSpPr/>
          <p:nvPr/>
        </p:nvSpPr>
        <p:spPr>
          <a:xfrm>
            <a:off x="323528" y="2852936"/>
            <a:ext cx="1512168" cy="72008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</a:rPr>
              <a:t>sloveso</a:t>
            </a:r>
            <a:endParaRPr lang="cs-CZ" sz="2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Kříž 7"/>
          <p:cNvSpPr/>
          <p:nvPr/>
        </p:nvSpPr>
        <p:spPr>
          <a:xfrm>
            <a:off x="1907704" y="3068960"/>
            <a:ext cx="279648" cy="279648"/>
          </a:xfrm>
          <a:prstGeom prst="pl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Kříž 8"/>
          <p:cNvSpPr/>
          <p:nvPr/>
        </p:nvSpPr>
        <p:spPr>
          <a:xfrm>
            <a:off x="4067944" y="3068960"/>
            <a:ext cx="279648" cy="279648"/>
          </a:xfrm>
          <a:prstGeom prst="pl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Elipsa 9"/>
          <p:cNvSpPr/>
          <p:nvPr/>
        </p:nvSpPr>
        <p:spPr>
          <a:xfrm>
            <a:off x="2339752" y="2852936"/>
            <a:ext cx="1584176" cy="7920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</a:rPr>
              <a:t>přídavné jméno</a:t>
            </a:r>
            <a:endParaRPr lang="cs-CZ" sz="2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1" name="Elipsa 10"/>
          <p:cNvSpPr/>
          <p:nvPr/>
        </p:nvSpPr>
        <p:spPr>
          <a:xfrm>
            <a:off x="4499992" y="2852936"/>
            <a:ext cx="1656184" cy="7920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</a:rPr>
              <a:t>příslovce</a:t>
            </a:r>
            <a:endParaRPr lang="cs-CZ" sz="2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6804248" y="2276872"/>
            <a:ext cx="1800200" cy="72008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tx1"/>
                </a:solidFill>
                <a:latin typeface="Calibri" pitchFamily="34" charset="0"/>
              </a:rPr>
              <a:t>předmět</a:t>
            </a:r>
            <a:endParaRPr lang="cs-CZ" sz="2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6732240" y="3645024"/>
            <a:ext cx="1979712" cy="72008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err="1" smtClean="0">
                <a:solidFill>
                  <a:schemeClr val="tx1"/>
                </a:solidFill>
                <a:latin typeface="Calibri" pitchFamily="34" charset="0"/>
              </a:rPr>
              <a:t>příslovečnéurčení</a:t>
            </a:r>
            <a:endParaRPr lang="cs-CZ" sz="2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" name="Elipsa 15"/>
          <p:cNvSpPr/>
          <p:nvPr/>
        </p:nvSpPr>
        <p:spPr>
          <a:xfrm>
            <a:off x="323528" y="4653136"/>
            <a:ext cx="1800200" cy="72008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</a:rPr>
              <a:t> jméno</a:t>
            </a:r>
            <a:endParaRPr lang="cs-CZ" sz="2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7" name="Elipsa 16"/>
          <p:cNvSpPr/>
          <p:nvPr/>
        </p:nvSpPr>
        <p:spPr>
          <a:xfrm>
            <a:off x="2627784" y="4653136"/>
            <a:ext cx="1800200" cy="72008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bg1"/>
                </a:solidFill>
                <a:latin typeface="Calibri" pitchFamily="34" charset="0"/>
              </a:rPr>
              <a:t> sloveso</a:t>
            </a:r>
            <a:endParaRPr lang="cs-CZ" sz="20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8" name="Kříž 17"/>
          <p:cNvSpPr/>
          <p:nvPr/>
        </p:nvSpPr>
        <p:spPr>
          <a:xfrm>
            <a:off x="2195736" y="4877544"/>
            <a:ext cx="279648" cy="279648"/>
          </a:xfrm>
          <a:prstGeom prst="pl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Šipka doprava 18"/>
          <p:cNvSpPr/>
          <p:nvPr/>
        </p:nvSpPr>
        <p:spPr>
          <a:xfrm>
            <a:off x="4644008" y="4797152"/>
            <a:ext cx="1728192" cy="50405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Elipsa 19"/>
          <p:cNvSpPr/>
          <p:nvPr/>
        </p:nvSpPr>
        <p:spPr>
          <a:xfrm>
            <a:off x="6588224" y="4725144"/>
            <a:ext cx="1979712" cy="72008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smtClean="0">
                <a:solidFill>
                  <a:schemeClr val="tx1"/>
                </a:solidFill>
                <a:latin typeface="Calibri" pitchFamily="34" charset="0"/>
              </a:rPr>
              <a:t>doplněk</a:t>
            </a:r>
            <a:endParaRPr lang="cs-CZ" sz="2000" b="1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2" grpId="0" animBg="1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23528" y="1495325"/>
            <a:ext cx="8820472" cy="4525963"/>
          </a:xfrm>
        </p:spPr>
        <p:txBody>
          <a:bodyPr>
            <a:noAutofit/>
          </a:bodyPr>
          <a:lstStyle/>
          <a:p>
            <a:pPr>
              <a:buNone/>
            </a:pPr>
            <a:endParaRPr lang="cs-CZ" sz="2600" dirty="0" smtClean="0">
              <a:latin typeface="Calibri" pitchFamily="34" charset="0"/>
            </a:endParaRPr>
          </a:p>
          <a:p>
            <a:r>
              <a:rPr lang="cs-CZ" sz="2600" b="1" dirty="0" smtClean="0">
                <a:latin typeface="Calibri" pitchFamily="34" charset="0"/>
              </a:rPr>
              <a:t>závisí na slovese </a:t>
            </a:r>
            <a:r>
              <a:rPr lang="cs-CZ" sz="2600" dirty="0" smtClean="0">
                <a:latin typeface="Calibri" pitchFamily="34" charset="0"/>
              </a:rPr>
              <a:t>( psát knihu)  = rozvíjí ho nebo na </a:t>
            </a:r>
            <a:r>
              <a:rPr lang="cs-CZ" sz="2600" b="1" dirty="0" smtClean="0">
                <a:latin typeface="Calibri" pitchFamily="34" charset="0"/>
              </a:rPr>
              <a:t>přídavném jménu</a:t>
            </a:r>
            <a:r>
              <a:rPr lang="cs-CZ" sz="2600" dirty="0" smtClean="0">
                <a:latin typeface="Calibri" pitchFamily="34" charset="0"/>
              </a:rPr>
              <a:t> ( zvědavý na výsledek)</a:t>
            </a:r>
          </a:p>
          <a:p>
            <a:r>
              <a:rPr lang="cs-CZ" sz="2600" b="1" dirty="0" smtClean="0">
                <a:latin typeface="Calibri" pitchFamily="34" charset="0"/>
              </a:rPr>
              <a:t>ptáme se na něj všemi pádovými otázkami kromě </a:t>
            </a:r>
          </a:p>
          <a:p>
            <a:pPr>
              <a:buNone/>
            </a:pPr>
            <a:r>
              <a:rPr lang="cs-CZ" sz="2600" b="1" dirty="0" smtClean="0">
                <a:latin typeface="Calibri" pitchFamily="34" charset="0"/>
              </a:rPr>
              <a:t>    1. a 5.pádu</a:t>
            </a:r>
          </a:p>
          <a:p>
            <a:r>
              <a:rPr lang="cs-CZ" sz="2600" dirty="0" smtClean="0">
                <a:latin typeface="Calibri" pitchFamily="34" charset="0"/>
              </a:rPr>
              <a:t>nejčastěji bývá ve 4.pádě</a:t>
            </a:r>
          </a:p>
          <a:p>
            <a:r>
              <a:rPr lang="cs-CZ" sz="2600" dirty="0" smtClean="0">
                <a:latin typeface="Calibri" pitchFamily="34" charset="0"/>
              </a:rPr>
              <a:t>vyjadřuje osobu, zvíře nebo věc, kterých se  slovesný děj  týká</a:t>
            </a:r>
          </a:p>
          <a:p>
            <a:r>
              <a:rPr lang="cs-CZ" sz="2600" dirty="0" smtClean="0">
                <a:latin typeface="Calibri" pitchFamily="34" charset="0"/>
              </a:rPr>
              <a:t>závislost členů je vyjádřena řízeností = pád předmětu je určován, řízen slovesem nebo přídavným jménem</a:t>
            </a:r>
          </a:p>
          <a:p>
            <a:r>
              <a:rPr lang="cs-CZ" sz="2600" dirty="0" smtClean="0">
                <a:latin typeface="Calibri" pitchFamily="34" charset="0"/>
              </a:rPr>
              <a:t>slovesa, jejichž děj se takto doplňuje předmětem jsou slovesa předmětová (spustil počítač)</a:t>
            </a:r>
          </a:p>
          <a:p>
            <a:endParaRPr lang="cs-CZ" sz="2600" dirty="0">
              <a:latin typeface="Calibri" pitchFamily="34" charset="0"/>
            </a:endParaRPr>
          </a:p>
        </p:txBody>
      </p:sp>
      <p:sp>
        <p:nvSpPr>
          <p:cNvPr id="7" name="Elipsa 6"/>
          <p:cNvSpPr/>
          <p:nvPr/>
        </p:nvSpPr>
        <p:spPr>
          <a:xfrm>
            <a:off x="1043608" y="188640"/>
            <a:ext cx="6696744" cy="18002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cs-CZ" sz="3600" b="1" dirty="0" smtClean="0">
                <a:ln w="50800"/>
                <a:solidFill>
                  <a:schemeClr val="tx1"/>
                </a:solidFill>
                <a:latin typeface="Calibri" pitchFamily="34" charset="0"/>
              </a:rPr>
              <a:t>Předmět</a:t>
            </a:r>
          </a:p>
          <a:p>
            <a:pPr algn="ctr"/>
            <a:r>
              <a:rPr lang="cs-CZ" sz="3600" b="1" dirty="0" smtClean="0">
                <a:ln w="50800"/>
                <a:solidFill>
                  <a:schemeClr val="tx1"/>
                </a:solidFill>
                <a:latin typeface="Calibri" pitchFamily="34" charset="0"/>
              </a:rPr>
              <a:t>(objekt)</a:t>
            </a:r>
            <a:r>
              <a:rPr lang="cs-CZ" sz="3600" b="1" dirty="0">
                <a:ln w="50800"/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cs-CZ" sz="3600" b="1" dirty="0" err="1" smtClean="0">
                <a:ln w="50800"/>
                <a:solidFill>
                  <a:schemeClr val="tx1"/>
                </a:solidFill>
                <a:latin typeface="Calibri" pitchFamily="34" charset="0"/>
              </a:rPr>
              <a:t>Pt</a:t>
            </a:r>
            <a:endParaRPr lang="cs-CZ" sz="3600" b="1" dirty="0" smtClean="0">
              <a:ln w="50800"/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3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000"/>
                            </p:stCondLst>
                            <p:childTnLst>
                              <p:par>
                                <p:cTn id="3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5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1423317"/>
            <a:ext cx="8435280" cy="4525963"/>
          </a:xfrm>
        </p:spPr>
        <p:txBody>
          <a:bodyPr/>
          <a:lstStyle/>
          <a:p>
            <a:r>
              <a:rPr lang="cs-CZ" dirty="0" smtClean="0">
                <a:latin typeface="Calibri" pitchFamily="34" charset="0"/>
              </a:rPr>
              <a:t>nejčastěji </a:t>
            </a:r>
            <a:r>
              <a:rPr lang="cs-CZ" b="1" dirty="0" smtClean="0">
                <a:solidFill>
                  <a:srgbClr val="002060"/>
                </a:solidFill>
                <a:latin typeface="Calibri" pitchFamily="34" charset="0"/>
              </a:rPr>
              <a:t>podstatné jméno </a:t>
            </a:r>
            <a:r>
              <a:rPr lang="cs-CZ" dirty="0" smtClean="0">
                <a:latin typeface="Calibri" pitchFamily="34" charset="0"/>
              </a:rPr>
              <a:t>v pádě prostém 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( Hodil </a:t>
            </a:r>
            <a:r>
              <a:rPr lang="cs-CZ" b="1" i="1" dirty="0" smtClean="0">
                <a:latin typeface="Calibri" pitchFamily="34" charset="0"/>
              </a:rPr>
              <a:t>míčem</a:t>
            </a:r>
            <a:r>
              <a:rPr lang="cs-CZ" dirty="0" smtClean="0">
                <a:latin typeface="Calibri" pitchFamily="34" charset="0"/>
              </a:rPr>
              <a:t>.), nebo předložkovém ( Těšil se </a:t>
            </a:r>
            <a:r>
              <a:rPr lang="cs-CZ" b="1" i="1" dirty="0" smtClean="0">
                <a:latin typeface="Calibri" pitchFamily="34" charset="0"/>
              </a:rPr>
              <a:t>na večeři</a:t>
            </a:r>
            <a:r>
              <a:rPr lang="cs-CZ" dirty="0" smtClean="0">
                <a:latin typeface="Calibri" pitchFamily="34" charset="0"/>
              </a:rPr>
              <a:t>.)</a:t>
            </a:r>
          </a:p>
          <a:p>
            <a:r>
              <a:rPr lang="cs-CZ" b="1" dirty="0" smtClean="0">
                <a:solidFill>
                  <a:srgbClr val="002060"/>
                </a:solidFill>
                <a:latin typeface="Calibri" pitchFamily="34" charset="0"/>
              </a:rPr>
              <a:t>zájmeno </a:t>
            </a:r>
            <a:r>
              <a:rPr lang="cs-CZ" dirty="0" smtClean="0">
                <a:latin typeface="Calibri" pitchFamily="34" charset="0"/>
              </a:rPr>
              <a:t>( Uslyšel </a:t>
            </a:r>
            <a:r>
              <a:rPr lang="cs-CZ" b="1" i="1" dirty="0" smtClean="0">
                <a:latin typeface="Calibri" pitchFamily="34" charset="0"/>
              </a:rPr>
              <a:t>ji</a:t>
            </a:r>
            <a:r>
              <a:rPr lang="cs-CZ" dirty="0" smtClean="0">
                <a:latin typeface="Calibri" pitchFamily="34" charset="0"/>
              </a:rPr>
              <a:t>.)</a:t>
            </a:r>
          </a:p>
          <a:p>
            <a:r>
              <a:rPr lang="cs-CZ" b="1" dirty="0" smtClean="0">
                <a:solidFill>
                  <a:srgbClr val="002060"/>
                </a:solidFill>
                <a:latin typeface="Calibri" pitchFamily="34" charset="0"/>
              </a:rPr>
              <a:t>tvar přídavného jména ve významu podstatného jména </a:t>
            </a:r>
            <a:r>
              <a:rPr lang="cs-CZ" dirty="0" smtClean="0">
                <a:latin typeface="Calibri" pitchFamily="34" charset="0"/>
              </a:rPr>
              <a:t>(</a:t>
            </a:r>
            <a:r>
              <a:rPr lang="cs-CZ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</a:rPr>
              <a:t>zpodstatnělé přídavné jméno) (Poskytl </a:t>
            </a:r>
            <a:r>
              <a:rPr lang="cs-CZ" b="1" i="1" dirty="0" smtClean="0">
                <a:latin typeface="Calibri" pitchFamily="34" charset="0"/>
              </a:rPr>
              <a:t>raněnému</a:t>
            </a:r>
            <a:r>
              <a:rPr lang="cs-CZ" dirty="0" smtClean="0">
                <a:latin typeface="Calibri" pitchFamily="34" charset="0"/>
              </a:rPr>
              <a:t> první pomoc.)</a:t>
            </a:r>
          </a:p>
          <a:p>
            <a:r>
              <a:rPr lang="cs-CZ" b="1" dirty="0" smtClean="0">
                <a:solidFill>
                  <a:srgbClr val="002060"/>
                </a:solidFill>
                <a:latin typeface="Calibri" pitchFamily="34" charset="0"/>
              </a:rPr>
              <a:t>číslovka</a:t>
            </a:r>
            <a:r>
              <a:rPr lang="cs-CZ" b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</a:rPr>
              <a:t>(</a:t>
            </a:r>
            <a:r>
              <a:rPr lang="cs-CZ" b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</a:rPr>
              <a:t>Pozval jsem </a:t>
            </a:r>
            <a:r>
              <a:rPr lang="cs-CZ" b="1" i="1" dirty="0" smtClean="0">
                <a:latin typeface="Calibri" pitchFamily="34" charset="0"/>
              </a:rPr>
              <a:t>obě</a:t>
            </a:r>
            <a:r>
              <a:rPr lang="cs-CZ" i="1" dirty="0" smtClean="0">
                <a:latin typeface="Calibri" pitchFamily="34" charset="0"/>
              </a:rPr>
              <a:t>.</a:t>
            </a:r>
            <a:r>
              <a:rPr lang="cs-CZ" dirty="0" smtClean="0">
                <a:latin typeface="Calibri" pitchFamily="34" charset="0"/>
              </a:rPr>
              <a:t>)</a:t>
            </a:r>
          </a:p>
          <a:p>
            <a:r>
              <a:rPr lang="cs-CZ" b="1" dirty="0" smtClean="0">
                <a:solidFill>
                  <a:srgbClr val="002060"/>
                </a:solidFill>
                <a:latin typeface="Calibri" pitchFamily="34" charset="0"/>
              </a:rPr>
              <a:t>infinitiv slovesa </a:t>
            </a:r>
            <a:r>
              <a:rPr lang="cs-CZ" dirty="0" smtClean="0">
                <a:latin typeface="Calibri" pitchFamily="34" charset="0"/>
              </a:rPr>
              <a:t>( Odmítl </a:t>
            </a:r>
            <a:r>
              <a:rPr lang="cs-CZ" b="1" i="1" dirty="0" smtClean="0">
                <a:latin typeface="Calibri" pitchFamily="34" charset="0"/>
              </a:rPr>
              <a:t>přijít</a:t>
            </a:r>
            <a:r>
              <a:rPr lang="cs-CZ" i="1" dirty="0" smtClean="0">
                <a:latin typeface="Calibri" pitchFamily="34" charset="0"/>
              </a:rPr>
              <a:t>.</a:t>
            </a:r>
            <a:r>
              <a:rPr lang="cs-CZ" dirty="0" smtClean="0">
                <a:latin typeface="Calibri" pitchFamily="34" charset="0"/>
              </a:rPr>
              <a:t> Naučil </a:t>
            </a:r>
            <a:r>
              <a:rPr lang="cs-CZ" b="1" i="1" dirty="0" smtClean="0">
                <a:latin typeface="Calibri" pitchFamily="34" charset="0"/>
              </a:rPr>
              <a:t>se mluvit</a:t>
            </a:r>
            <a:r>
              <a:rPr lang="cs-CZ" i="1" dirty="0" smtClean="0">
                <a:latin typeface="Calibri" pitchFamily="34" charset="0"/>
              </a:rPr>
              <a:t>. </a:t>
            </a:r>
            <a:r>
              <a:rPr lang="cs-CZ" dirty="0" smtClean="0">
                <a:latin typeface="Calibri" pitchFamily="34" charset="0"/>
              </a:rPr>
              <a:t>Dovedou</a:t>
            </a:r>
            <a:r>
              <a:rPr lang="cs-CZ" b="1" dirty="0" smtClean="0">
                <a:latin typeface="Calibri" pitchFamily="34" charset="0"/>
              </a:rPr>
              <a:t> </a:t>
            </a:r>
            <a:r>
              <a:rPr lang="cs-CZ" b="1" i="1" dirty="0" smtClean="0">
                <a:latin typeface="Calibri" pitchFamily="34" charset="0"/>
              </a:rPr>
              <a:t>psát</a:t>
            </a:r>
            <a:r>
              <a:rPr lang="cs-CZ" dirty="0" smtClean="0">
                <a:latin typeface="Calibri" pitchFamily="34" charset="0"/>
              </a:rPr>
              <a:t>.)</a:t>
            </a:r>
          </a:p>
          <a:p>
            <a:endParaRPr lang="cs-CZ" dirty="0">
              <a:latin typeface="Calibri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Vyjádření předmětu jiným slovním druhem</a:t>
            </a:r>
            <a:endParaRPr lang="cs-CZ" dirty="0"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odorovný svitek 3"/>
          <p:cNvSpPr/>
          <p:nvPr/>
        </p:nvSpPr>
        <p:spPr>
          <a:xfrm>
            <a:off x="1403648" y="2204864"/>
            <a:ext cx="6480720" cy="3312368"/>
          </a:xfrm>
          <a:prstGeom prst="horizontalScroll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47664" y="2780928"/>
            <a:ext cx="7056784" cy="27363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800" dirty="0" smtClean="0">
                <a:latin typeface="Calibri" pitchFamily="34" charset="0"/>
              </a:rPr>
              <a:t>    </a:t>
            </a:r>
            <a:r>
              <a:rPr lang="cs-CZ" sz="2800" b="1" dirty="0" smtClean="0">
                <a:latin typeface="Calibri" pitchFamily="34" charset="0"/>
              </a:rPr>
              <a:t>Sedím na židli.</a:t>
            </a:r>
          </a:p>
          <a:p>
            <a:pPr>
              <a:buNone/>
            </a:pPr>
            <a:r>
              <a:rPr lang="cs-CZ" sz="2800" dirty="0" smtClean="0">
                <a:latin typeface="Calibri" pitchFamily="34" charset="0"/>
              </a:rPr>
              <a:t>    Správně: Kde sedím?</a:t>
            </a:r>
          </a:p>
          <a:p>
            <a:pPr>
              <a:buNone/>
            </a:pPr>
            <a:r>
              <a:rPr lang="cs-CZ" sz="2800" dirty="0" smtClean="0">
                <a:latin typeface="Calibri" pitchFamily="34" charset="0"/>
              </a:rPr>
              <a:t>   = </a:t>
            </a:r>
            <a:r>
              <a:rPr lang="cs-CZ" sz="2800" b="1" dirty="0" smtClean="0">
                <a:solidFill>
                  <a:srgbClr val="002060"/>
                </a:solidFill>
                <a:latin typeface="Calibri" pitchFamily="34" charset="0"/>
              </a:rPr>
              <a:t>příslovečné určení místa.</a:t>
            </a:r>
          </a:p>
          <a:p>
            <a:pPr>
              <a:buNone/>
            </a:pPr>
            <a:r>
              <a:rPr lang="cs-CZ" sz="2800" dirty="0" smtClean="0">
                <a:latin typeface="Calibri" pitchFamily="34" charset="0"/>
              </a:rPr>
              <a:t>   </a:t>
            </a:r>
            <a:r>
              <a:rPr lang="cs-CZ" sz="2800" b="1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 Špatně</a:t>
            </a:r>
            <a:r>
              <a:rPr lang="cs-CZ" sz="2800" dirty="0" smtClean="0">
                <a:latin typeface="Calibri" pitchFamily="34" charset="0"/>
              </a:rPr>
              <a:t>: Na čem sedím? = předmět.</a:t>
            </a:r>
          </a:p>
          <a:p>
            <a:endParaRPr lang="cs-CZ" sz="2800" dirty="0" smtClean="0">
              <a:latin typeface="Calibri" pitchFamily="34" charset="0"/>
            </a:endParaRPr>
          </a:p>
          <a:p>
            <a:pPr>
              <a:buNone/>
            </a:pPr>
            <a:endParaRPr lang="cs-CZ" sz="2800" dirty="0" smtClean="0">
              <a:latin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547664" y="1052736"/>
            <a:ext cx="6192688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cs-CZ" sz="3600" b="1" dirty="0" smtClean="0">
                <a:ln w="50800"/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Pozor na záměnu                          s příslovečným určením !</a:t>
            </a:r>
            <a:endParaRPr lang="cs-CZ" sz="3600" b="1" dirty="0">
              <a:ln w="50800"/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Pravoúhlý trojúhelník 6"/>
          <p:cNvSpPr/>
          <p:nvPr/>
        </p:nvSpPr>
        <p:spPr>
          <a:xfrm rot="5400000">
            <a:off x="4114800" y="-4114800"/>
            <a:ext cx="914400" cy="9144000"/>
          </a:xfrm>
          <a:prstGeom prst="rtTriangl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95536" y="404664"/>
            <a:ext cx="3639918" cy="5214950"/>
          </a:xfrm>
          <a:solidFill>
            <a:schemeClr val="accent1">
              <a:lumMod val="50000"/>
            </a:schemeClr>
          </a:solidFill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>
              <a:buNone/>
            </a:pPr>
            <a:r>
              <a:rPr lang="cs-CZ" sz="3200" b="1" dirty="0" smtClean="0">
                <a:ln/>
                <a:solidFill>
                  <a:srgbClr val="00B0F0"/>
                </a:solidFill>
                <a:latin typeface="Calibri" pitchFamily="34" charset="0"/>
              </a:rPr>
              <a:t>Základní větné</a:t>
            </a:r>
          </a:p>
          <a:p>
            <a:pPr>
              <a:buNone/>
            </a:pPr>
            <a:r>
              <a:rPr lang="cs-CZ" sz="3200" b="1" dirty="0" smtClean="0">
                <a:ln/>
                <a:solidFill>
                  <a:srgbClr val="00B0F0"/>
                </a:solidFill>
                <a:latin typeface="Calibri" pitchFamily="34" charset="0"/>
              </a:rPr>
              <a:t>členy:</a:t>
            </a:r>
          </a:p>
          <a:p>
            <a:r>
              <a:rPr lang="cs-CZ" sz="3200" b="1" dirty="0" smtClean="0">
                <a:ln/>
                <a:solidFill>
                  <a:srgbClr val="FFC000"/>
                </a:solidFill>
                <a:latin typeface="Calibri" pitchFamily="34" charset="0"/>
              </a:rPr>
              <a:t>podmět</a:t>
            </a:r>
          </a:p>
          <a:p>
            <a:r>
              <a:rPr lang="cs-CZ" sz="3200" b="1" dirty="0" smtClean="0">
                <a:ln/>
                <a:solidFill>
                  <a:srgbClr val="FFC000"/>
                </a:solidFill>
                <a:latin typeface="Calibri" pitchFamily="34" charset="0"/>
              </a:rPr>
              <a:t>přísudek</a:t>
            </a:r>
          </a:p>
          <a:p>
            <a:pPr>
              <a:buNone/>
            </a:pPr>
            <a:r>
              <a:rPr lang="cs-CZ" sz="3200" b="1" dirty="0" smtClean="0">
                <a:ln/>
                <a:solidFill>
                  <a:srgbClr val="00B0F0"/>
                </a:solidFill>
                <a:latin typeface="Calibri" pitchFamily="34" charset="0"/>
              </a:rPr>
              <a:t>Rozvíjející větné </a:t>
            </a:r>
          </a:p>
          <a:p>
            <a:pPr>
              <a:buNone/>
            </a:pPr>
            <a:r>
              <a:rPr lang="cs-CZ" sz="3200" b="1" dirty="0" smtClean="0">
                <a:ln/>
                <a:solidFill>
                  <a:srgbClr val="00B0F0"/>
                </a:solidFill>
                <a:latin typeface="Calibri" pitchFamily="34" charset="0"/>
              </a:rPr>
              <a:t>členy:</a:t>
            </a:r>
          </a:p>
          <a:p>
            <a:r>
              <a:rPr lang="cs-CZ" sz="3200" b="1" dirty="0" smtClean="0">
                <a:ln/>
                <a:solidFill>
                  <a:srgbClr val="FFC000"/>
                </a:solidFill>
                <a:latin typeface="Calibri" pitchFamily="34" charset="0"/>
              </a:rPr>
              <a:t>předmět</a:t>
            </a:r>
          </a:p>
          <a:p>
            <a:r>
              <a:rPr lang="cs-CZ" sz="3200" b="1" dirty="0" smtClean="0">
                <a:ln/>
                <a:solidFill>
                  <a:srgbClr val="FFC000"/>
                </a:solidFill>
                <a:latin typeface="Calibri" pitchFamily="34" charset="0"/>
              </a:rPr>
              <a:t>přívlastek</a:t>
            </a:r>
          </a:p>
          <a:p>
            <a:r>
              <a:rPr lang="cs-CZ" sz="3200" b="1" dirty="0" smtClean="0">
                <a:ln/>
                <a:solidFill>
                  <a:srgbClr val="FFC000"/>
                </a:solidFill>
                <a:latin typeface="Calibri" pitchFamily="34" charset="0"/>
              </a:rPr>
              <a:t>doplněk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>
          <a:xfrm>
            <a:off x="4572000" y="404664"/>
            <a:ext cx="4392488" cy="4525963"/>
          </a:xfrm>
          <a:solidFill>
            <a:schemeClr val="accent1">
              <a:lumMod val="50000"/>
            </a:schemeClr>
          </a:solidFill>
        </p:spPr>
        <p:txBody>
          <a:bodyPr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>
              <a:buNone/>
            </a:pPr>
            <a:r>
              <a:rPr lang="cs-CZ" sz="3200" b="1" dirty="0">
                <a:ln/>
                <a:solidFill>
                  <a:srgbClr val="FFC000"/>
                </a:solidFill>
                <a:latin typeface="Calibri" pitchFamily="34" charset="0"/>
              </a:rPr>
              <a:t>příslovečné určení </a:t>
            </a:r>
            <a:r>
              <a:rPr lang="cs-CZ" sz="3200" b="1" dirty="0" smtClean="0">
                <a:ln/>
                <a:solidFill>
                  <a:srgbClr val="FFC000"/>
                </a:solidFill>
                <a:latin typeface="Calibri" pitchFamily="34" charset="0"/>
              </a:rPr>
              <a:t>:</a:t>
            </a:r>
          </a:p>
          <a:p>
            <a:r>
              <a:rPr lang="cs-CZ" sz="3200" b="1" dirty="0">
                <a:ln/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m</a:t>
            </a:r>
            <a:r>
              <a:rPr lang="cs-CZ" sz="3200" b="1" dirty="0" smtClean="0">
                <a:ln/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ísta</a:t>
            </a:r>
          </a:p>
          <a:p>
            <a:r>
              <a:rPr lang="cs-CZ" sz="3200" b="1" dirty="0">
                <a:ln/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č</a:t>
            </a:r>
            <a:r>
              <a:rPr lang="cs-CZ" sz="3200" b="1" dirty="0" smtClean="0">
                <a:ln/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asu</a:t>
            </a:r>
          </a:p>
          <a:p>
            <a:r>
              <a:rPr lang="cs-CZ" sz="3200" b="1" dirty="0">
                <a:ln/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z</a:t>
            </a:r>
            <a:r>
              <a:rPr lang="cs-CZ" sz="3200" b="1" dirty="0" smtClean="0">
                <a:ln/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působu</a:t>
            </a:r>
          </a:p>
          <a:p>
            <a:r>
              <a:rPr lang="cs-CZ" sz="3200" b="1" dirty="0">
                <a:ln/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ú</a:t>
            </a:r>
            <a:r>
              <a:rPr lang="cs-CZ" sz="3200" b="1" dirty="0" smtClean="0">
                <a:ln/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čelu</a:t>
            </a:r>
          </a:p>
          <a:p>
            <a:r>
              <a:rPr lang="cs-CZ" sz="3200" b="1" dirty="0" smtClean="0">
                <a:ln/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příčiny ( důvodu)</a:t>
            </a:r>
          </a:p>
          <a:p>
            <a:r>
              <a:rPr lang="cs-CZ" sz="3200" b="1" dirty="0">
                <a:ln/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p</a:t>
            </a:r>
            <a:r>
              <a:rPr lang="cs-CZ" sz="3200" b="1" dirty="0" smtClean="0">
                <a:ln/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odmínky</a:t>
            </a:r>
          </a:p>
          <a:p>
            <a:r>
              <a:rPr lang="cs-CZ" sz="3200" b="1" dirty="0" smtClean="0">
                <a:ln/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přípustky</a:t>
            </a:r>
            <a:endParaRPr lang="cs-CZ" sz="3200" b="1" dirty="0">
              <a:ln/>
              <a:solidFill>
                <a:schemeClr val="accent2">
                  <a:lumMod val="60000"/>
                  <a:lumOff val="40000"/>
                </a:schemeClr>
              </a:solidFill>
              <a:latin typeface="Calibri" pitchFamily="34" charset="0"/>
            </a:endParaRPr>
          </a:p>
          <a:p>
            <a:endParaRPr lang="cs-CZ" sz="3200" b="1" dirty="0">
              <a:ln/>
              <a:solidFill>
                <a:schemeClr val="accent3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31640" y="2348880"/>
            <a:ext cx="6429400" cy="3528392"/>
          </a:xfrm>
          <a:ln>
            <a:noFill/>
          </a:ln>
        </p:spPr>
        <p:txBody>
          <a:bodyPr/>
          <a:lstStyle/>
          <a:p>
            <a:r>
              <a:rPr lang="cs-CZ" b="1" dirty="0" smtClean="0">
                <a:latin typeface="Calibri" pitchFamily="34" charset="0"/>
              </a:rPr>
              <a:t>2. pád  </a:t>
            </a:r>
            <a:r>
              <a:rPr lang="cs-CZ" dirty="0" smtClean="0">
                <a:latin typeface="Calibri" pitchFamily="34" charset="0"/>
              </a:rPr>
              <a:t>(Děti se zúčastnily </a:t>
            </a:r>
            <a:r>
              <a:rPr lang="cs-CZ" b="1" i="1" dirty="0" smtClean="0">
                <a:latin typeface="Calibri" pitchFamily="34" charset="0"/>
              </a:rPr>
              <a:t>slavnosti.</a:t>
            </a:r>
            <a:r>
              <a:rPr lang="cs-CZ" dirty="0" smtClean="0">
                <a:latin typeface="Calibri" pitchFamily="34" charset="0"/>
              </a:rPr>
              <a:t>)</a:t>
            </a:r>
          </a:p>
          <a:p>
            <a:r>
              <a:rPr lang="cs-CZ" b="1" dirty="0" smtClean="0">
                <a:latin typeface="Calibri" pitchFamily="34" charset="0"/>
              </a:rPr>
              <a:t>3.pád</a:t>
            </a:r>
            <a:r>
              <a:rPr lang="cs-CZ" dirty="0" smtClean="0">
                <a:latin typeface="Calibri" pitchFamily="34" charset="0"/>
              </a:rPr>
              <a:t>   ( Indiáni bojovali </a:t>
            </a:r>
            <a:r>
              <a:rPr lang="cs-CZ" b="1" i="1" dirty="0" smtClean="0">
                <a:latin typeface="Calibri" pitchFamily="34" charset="0"/>
              </a:rPr>
              <a:t>proti nepříteli</a:t>
            </a:r>
            <a:r>
              <a:rPr lang="cs-CZ" dirty="0" smtClean="0">
                <a:latin typeface="Calibri" pitchFamily="34" charset="0"/>
              </a:rPr>
              <a:t>.)</a:t>
            </a:r>
          </a:p>
          <a:p>
            <a:r>
              <a:rPr lang="cs-CZ" b="1" dirty="0" smtClean="0">
                <a:latin typeface="Calibri" pitchFamily="34" charset="0"/>
              </a:rPr>
              <a:t>4. pád  </a:t>
            </a:r>
            <a:r>
              <a:rPr lang="cs-CZ" dirty="0" smtClean="0">
                <a:latin typeface="Calibri" pitchFamily="34" charset="0"/>
              </a:rPr>
              <a:t>( Děti píšou </a:t>
            </a:r>
            <a:r>
              <a:rPr lang="cs-CZ" b="1" i="1" dirty="0" smtClean="0">
                <a:latin typeface="Calibri" pitchFamily="34" charset="0"/>
              </a:rPr>
              <a:t>úkol</a:t>
            </a:r>
            <a:r>
              <a:rPr lang="cs-CZ" b="1" dirty="0" smtClean="0">
                <a:latin typeface="Calibri" pitchFamily="34" charset="0"/>
              </a:rPr>
              <a:t>.</a:t>
            </a:r>
            <a:r>
              <a:rPr lang="cs-CZ" dirty="0" smtClean="0">
                <a:latin typeface="Calibri" pitchFamily="34" charset="0"/>
              </a:rPr>
              <a:t>)</a:t>
            </a:r>
          </a:p>
          <a:p>
            <a:r>
              <a:rPr lang="cs-CZ" b="1" dirty="0" smtClean="0">
                <a:latin typeface="Calibri" pitchFamily="34" charset="0"/>
              </a:rPr>
              <a:t>6.pád</a:t>
            </a:r>
            <a:r>
              <a:rPr lang="cs-CZ" dirty="0" smtClean="0">
                <a:latin typeface="Calibri" pitchFamily="34" charset="0"/>
              </a:rPr>
              <a:t>   (Dívka vyprávěla </a:t>
            </a:r>
            <a:r>
              <a:rPr lang="cs-CZ" b="1" i="1" dirty="0" smtClean="0">
                <a:latin typeface="Calibri" pitchFamily="34" charset="0"/>
              </a:rPr>
              <a:t>o výletě</a:t>
            </a:r>
            <a:r>
              <a:rPr lang="cs-CZ" dirty="0" smtClean="0">
                <a:latin typeface="Calibri" pitchFamily="34" charset="0"/>
              </a:rPr>
              <a:t>.)</a:t>
            </a:r>
          </a:p>
          <a:p>
            <a:r>
              <a:rPr lang="cs-CZ" b="1" dirty="0" smtClean="0">
                <a:latin typeface="Calibri" pitchFamily="34" charset="0"/>
              </a:rPr>
              <a:t>7.pád   </a:t>
            </a:r>
            <a:r>
              <a:rPr lang="cs-CZ" dirty="0" smtClean="0">
                <a:latin typeface="Calibri" pitchFamily="34" charset="0"/>
              </a:rPr>
              <a:t>( Vítr kolébá</a:t>
            </a:r>
            <a:r>
              <a:rPr lang="cs-CZ" b="1" i="1" dirty="0" smtClean="0">
                <a:latin typeface="Calibri" pitchFamily="34" charset="0"/>
              </a:rPr>
              <a:t> obilím</a:t>
            </a:r>
            <a:r>
              <a:rPr lang="cs-CZ" dirty="0" smtClean="0">
                <a:latin typeface="Calibri" pitchFamily="34" charset="0"/>
              </a:rPr>
              <a:t>.)</a:t>
            </a:r>
          </a:p>
          <a:p>
            <a:endParaRPr lang="cs-CZ" dirty="0">
              <a:latin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267744" y="1270501"/>
            <a:ext cx="4021422" cy="64633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3600" b="1" dirty="0" smtClean="0">
                <a:ln w="50800"/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Vyjádření předmětu</a:t>
            </a:r>
            <a:endParaRPr lang="cs-CZ" sz="3600" b="1" dirty="0">
              <a:ln w="50800"/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Pravoúhlý trojúhelník 5"/>
          <p:cNvSpPr/>
          <p:nvPr/>
        </p:nvSpPr>
        <p:spPr>
          <a:xfrm rot="5400000">
            <a:off x="4114800" y="-4114800"/>
            <a:ext cx="914400" cy="9144000"/>
          </a:xfrm>
          <a:prstGeom prst="rt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Pravoúhlý trojúhelník 6"/>
          <p:cNvSpPr/>
          <p:nvPr/>
        </p:nvSpPr>
        <p:spPr>
          <a:xfrm rot="16200000">
            <a:off x="4151312" y="-4070175"/>
            <a:ext cx="914400" cy="9144000"/>
          </a:xfrm>
          <a:prstGeom prst="rtTriangl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Šipka doleva 28"/>
          <p:cNvSpPr/>
          <p:nvPr/>
        </p:nvSpPr>
        <p:spPr>
          <a:xfrm rot="15239021">
            <a:off x="4400667" y="4040349"/>
            <a:ext cx="1019997" cy="262059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C00000"/>
              </a:solidFill>
            </a:endParaRPr>
          </a:p>
        </p:txBody>
      </p:sp>
      <p:sp>
        <p:nvSpPr>
          <p:cNvPr id="27" name="Šipka doleva 26"/>
          <p:cNvSpPr/>
          <p:nvPr/>
        </p:nvSpPr>
        <p:spPr>
          <a:xfrm rot="12654735">
            <a:off x="4988641" y="4016405"/>
            <a:ext cx="2070721" cy="232233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C00000"/>
              </a:solidFill>
            </a:endParaRPr>
          </a:p>
        </p:txBody>
      </p:sp>
      <p:sp>
        <p:nvSpPr>
          <p:cNvPr id="12" name="Mínus 11"/>
          <p:cNvSpPr/>
          <p:nvPr/>
        </p:nvSpPr>
        <p:spPr>
          <a:xfrm>
            <a:off x="2123728" y="2852936"/>
            <a:ext cx="1656184" cy="857256"/>
          </a:xfrm>
          <a:prstGeom prst="mathMinus">
            <a:avLst/>
          </a:prstGeom>
          <a:solidFill>
            <a:schemeClr val="tx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0" name="Elipsa 19"/>
          <p:cNvSpPr/>
          <p:nvPr/>
        </p:nvSpPr>
        <p:spPr>
          <a:xfrm>
            <a:off x="6300192" y="4725144"/>
            <a:ext cx="2627784" cy="86409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3200" b="1" dirty="0">
              <a:solidFill>
                <a:schemeClr val="tx1"/>
              </a:solidFill>
            </a:endParaRPr>
          </a:p>
        </p:txBody>
      </p:sp>
      <p:sp>
        <p:nvSpPr>
          <p:cNvPr id="18" name="Elipsa 17"/>
          <p:cNvSpPr/>
          <p:nvPr/>
        </p:nvSpPr>
        <p:spPr>
          <a:xfrm>
            <a:off x="3563888" y="4725144"/>
            <a:ext cx="2520280" cy="86295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3779912" y="4797152"/>
            <a:ext cx="25290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dirty="0" smtClean="0">
                <a:latin typeface="Calibri" pitchFamily="34" charset="0"/>
              </a:rPr>
              <a:t>spolužákům </a:t>
            </a:r>
            <a:endParaRPr lang="cs-CZ" sz="3200" b="1" dirty="0">
              <a:latin typeface="Calibri" pitchFamily="34" charset="0"/>
            </a:endParaRPr>
          </a:p>
        </p:txBody>
      </p:sp>
      <p:sp>
        <p:nvSpPr>
          <p:cNvPr id="11" name="Elipsa 10"/>
          <p:cNvSpPr/>
          <p:nvPr/>
        </p:nvSpPr>
        <p:spPr>
          <a:xfrm>
            <a:off x="323528" y="2852936"/>
            <a:ext cx="2071702" cy="78581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39552" y="2924944"/>
            <a:ext cx="152317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u="sng" dirty="0" smtClean="0">
                <a:latin typeface="Calibri" pitchFamily="34" charset="0"/>
              </a:rPr>
              <a:t>Chlapec</a:t>
            </a:r>
            <a:endParaRPr lang="cs-CZ" sz="3200" b="1" u="sng" dirty="0">
              <a:latin typeface="Calibri" pitchFamily="34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1043608" y="2348880"/>
            <a:ext cx="508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rgbClr val="C00000"/>
                </a:solidFill>
                <a:latin typeface="Calibri" pitchFamily="34" charset="0"/>
              </a:rPr>
              <a:t>Po</a:t>
            </a:r>
            <a:endParaRPr lang="cs-CZ" sz="24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3491880" y="2924944"/>
            <a:ext cx="2071702" cy="78581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716971" y="2996952"/>
            <a:ext cx="17191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dirty="0" smtClean="0">
                <a:latin typeface="Calibri" pitchFamily="34" charset="0"/>
              </a:rPr>
              <a:t>vyprávěl </a:t>
            </a:r>
            <a:endParaRPr lang="cs-CZ" sz="3200" dirty="0">
              <a:latin typeface="Calibri" pitchFamily="34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4139952" y="2391271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noProof="1" smtClean="0">
                <a:solidFill>
                  <a:srgbClr val="C00000"/>
                </a:solidFill>
                <a:latin typeface="Calibri" pitchFamily="34" charset="0"/>
              </a:rPr>
              <a:t>Přs</a:t>
            </a:r>
            <a:endParaRPr lang="cs-CZ" sz="2400" b="1" noProof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4128355" y="4263479"/>
            <a:ext cx="5876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rgbClr val="C00000"/>
                </a:solidFill>
                <a:latin typeface="Calibri" pitchFamily="34" charset="0"/>
              </a:rPr>
              <a:t>Pt</a:t>
            </a:r>
            <a:r>
              <a:rPr lang="cs-CZ" sz="2000" b="1" dirty="0" smtClean="0">
                <a:solidFill>
                  <a:srgbClr val="C00000"/>
                </a:solidFill>
                <a:latin typeface="Calibri" pitchFamily="34" charset="0"/>
              </a:rPr>
              <a:t>3</a:t>
            </a:r>
            <a:endParaRPr lang="cs-CZ" sz="20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7236296" y="4263479"/>
            <a:ext cx="5876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>
                <a:solidFill>
                  <a:srgbClr val="C00000"/>
                </a:solidFill>
                <a:latin typeface="Calibri" pitchFamily="34" charset="0"/>
              </a:rPr>
              <a:t>Pt</a:t>
            </a:r>
            <a:r>
              <a:rPr lang="cs-CZ" sz="2000" b="1" dirty="0" smtClean="0">
                <a:solidFill>
                  <a:srgbClr val="C00000"/>
                </a:solidFill>
                <a:latin typeface="Calibri" pitchFamily="34" charset="0"/>
              </a:rPr>
              <a:t>6</a:t>
            </a:r>
            <a:endParaRPr lang="cs-CZ" sz="20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3" name="Obdélník 32"/>
          <p:cNvSpPr/>
          <p:nvPr/>
        </p:nvSpPr>
        <p:spPr>
          <a:xfrm>
            <a:off x="285720" y="1160165"/>
            <a:ext cx="8606760" cy="169277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cs-CZ" sz="2600" dirty="0" smtClean="0">
                <a:latin typeface="Calibri" pitchFamily="34" charset="0"/>
              </a:rPr>
              <a:t> na jednom slovese může záviset </a:t>
            </a:r>
            <a:r>
              <a:rPr lang="cs-CZ" sz="2600" b="1" dirty="0" smtClean="0">
                <a:solidFill>
                  <a:srgbClr val="002060"/>
                </a:solidFill>
                <a:latin typeface="Calibri" pitchFamily="34" charset="0"/>
              </a:rPr>
              <a:t>více předmětů </a:t>
            </a:r>
            <a:r>
              <a:rPr lang="cs-CZ" sz="2600" dirty="0" smtClean="0">
                <a:latin typeface="Calibri" pitchFamily="34" charset="0"/>
              </a:rPr>
              <a:t>( i </a:t>
            </a:r>
            <a:r>
              <a:rPr lang="cs-CZ" sz="2600" b="1" dirty="0" smtClean="0">
                <a:latin typeface="Calibri" pitchFamily="34" charset="0"/>
              </a:rPr>
              <a:t>v různých pádech</a:t>
            </a:r>
            <a:r>
              <a:rPr lang="cs-CZ" sz="2600" dirty="0" smtClean="0">
                <a:latin typeface="Calibri" pitchFamily="34" charset="0"/>
              </a:rPr>
              <a:t>), někdy i </a:t>
            </a:r>
            <a:r>
              <a:rPr lang="cs-CZ" sz="2600" b="1" dirty="0" smtClean="0">
                <a:solidFill>
                  <a:srgbClr val="002060"/>
                </a:solidFill>
                <a:latin typeface="Calibri" pitchFamily="34" charset="0"/>
              </a:rPr>
              <a:t>několikanásobných </a:t>
            </a:r>
            <a:r>
              <a:rPr lang="cs-CZ" sz="2600" dirty="0" smtClean="0">
                <a:latin typeface="Calibri" pitchFamily="34" charset="0"/>
              </a:rPr>
              <a:t> </a:t>
            </a:r>
            <a:r>
              <a:rPr lang="cs-CZ" sz="2600" b="1" dirty="0" smtClean="0">
                <a:latin typeface="Calibri" pitchFamily="34" charset="0"/>
              </a:rPr>
              <a:t>( ve stejném pádě</a:t>
            </a:r>
            <a:r>
              <a:rPr lang="cs-CZ" sz="2600" dirty="0" smtClean="0">
                <a:latin typeface="Calibri" pitchFamily="34" charset="0"/>
              </a:rPr>
              <a:t>)</a:t>
            </a:r>
          </a:p>
          <a:p>
            <a:endParaRPr lang="cs-CZ" sz="2600" dirty="0" smtClean="0">
              <a:latin typeface="Calibri" pitchFamily="34" charset="0"/>
            </a:endParaRPr>
          </a:p>
          <a:p>
            <a:endParaRPr lang="cs-CZ" sz="2600" dirty="0">
              <a:latin typeface="Calibri" pitchFamily="34" charset="0"/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6771252" y="4860449"/>
            <a:ext cx="17611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 smtClean="0">
                <a:latin typeface="Calibri" pitchFamily="34" charset="0"/>
              </a:rPr>
              <a:t>o zájezdu</a:t>
            </a:r>
            <a:endParaRPr lang="cs-CZ" sz="3200" b="1" dirty="0">
              <a:latin typeface="Calibri" pitchFamily="34" charset="0"/>
            </a:endParaRPr>
          </a:p>
        </p:txBody>
      </p:sp>
      <p:sp>
        <p:nvSpPr>
          <p:cNvPr id="21" name="Pravoúhlý trojúhelník 20"/>
          <p:cNvSpPr/>
          <p:nvPr/>
        </p:nvSpPr>
        <p:spPr>
          <a:xfrm rot="5400000">
            <a:off x="4114800" y="-4114800"/>
            <a:ext cx="914400" cy="9144000"/>
          </a:xfrm>
          <a:prstGeom prst="rtTriangl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13" grpId="0"/>
      <p:bldP spid="5" grpId="0"/>
      <p:bldP spid="15" grpId="0"/>
      <p:bldP spid="22" grpId="0"/>
      <p:bldP spid="32" grpId="0"/>
      <p:bldP spid="33" grpId="0"/>
      <p:bldP spid="1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Mínus 13"/>
          <p:cNvSpPr/>
          <p:nvPr/>
        </p:nvSpPr>
        <p:spPr>
          <a:xfrm rot="18181707">
            <a:off x="6112390" y="4525300"/>
            <a:ext cx="1426860" cy="696879"/>
          </a:xfrm>
          <a:prstGeom prst="mathMinus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Mínus 6"/>
          <p:cNvSpPr/>
          <p:nvPr/>
        </p:nvSpPr>
        <p:spPr>
          <a:xfrm rot="18614846">
            <a:off x="3180886" y="4669177"/>
            <a:ext cx="1571636" cy="857256"/>
          </a:xfrm>
          <a:prstGeom prst="mathMinus">
            <a:avLst>
              <a:gd name="adj1" fmla="val 18725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107504" y="1927373"/>
            <a:ext cx="8732837" cy="4525963"/>
          </a:xfrm>
        </p:spPr>
        <p:txBody>
          <a:bodyPr>
            <a:noAutofit/>
          </a:bodyPr>
          <a:lstStyle/>
          <a:p>
            <a:r>
              <a:rPr lang="cs-CZ" sz="2600" b="1" dirty="0" smtClean="0">
                <a:solidFill>
                  <a:schemeClr val="bg2">
                    <a:lumMod val="25000"/>
                  </a:schemeClr>
                </a:solidFill>
                <a:latin typeface="Calibri" pitchFamily="34" charset="0"/>
              </a:rPr>
              <a:t>závisí na podstatném jménu</a:t>
            </a:r>
          </a:p>
          <a:p>
            <a:r>
              <a:rPr lang="cs-CZ" sz="2600" b="1" dirty="0">
                <a:latin typeface="Calibri" pitchFamily="34" charset="0"/>
              </a:rPr>
              <a:t>p</a:t>
            </a:r>
            <a:r>
              <a:rPr lang="cs-CZ" sz="2600" b="1" dirty="0" smtClean="0">
                <a:latin typeface="Calibri" pitchFamily="34" charset="0"/>
              </a:rPr>
              <a:t>táme se otázkou: </a:t>
            </a:r>
            <a:r>
              <a:rPr lang="cs-CZ" sz="2600" b="1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Jaký? Který? Čí?</a:t>
            </a:r>
          </a:p>
          <a:p>
            <a:r>
              <a:rPr lang="cs-CZ" sz="2600" dirty="0">
                <a:latin typeface="Calibri" pitchFamily="34" charset="0"/>
              </a:rPr>
              <a:t>b</a:t>
            </a:r>
            <a:r>
              <a:rPr lang="cs-CZ" sz="2600" dirty="0" smtClean="0">
                <a:latin typeface="Calibri" pitchFamily="34" charset="0"/>
              </a:rPr>
              <a:t>líže určuje význam podstatného jméno a tvoří s ním skladebnou dvojici</a:t>
            </a:r>
          </a:p>
        </p:txBody>
      </p:sp>
      <p:sp>
        <p:nvSpPr>
          <p:cNvPr id="4" name="Elipsa 3"/>
          <p:cNvSpPr/>
          <p:nvPr/>
        </p:nvSpPr>
        <p:spPr>
          <a:xfrm>
            <a:off x="2123728" y="5301208"/>
            <a:ext cx="2088232" cy="115212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ostravský</a:t>
            </a:r>
            <a:endParaRPr lang="cs-CZ" sz="24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" name="Elipsa 9"/>
          <p:cNvSpPr/>
          <p:nvPr/>
        </p:nvSpPr>
        <p:spPr>
          <a:xfrm>
            <a:off x="6444208" y="3356992"/>
            <a:ext cx="1944216" cy="128588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z Ostravy</a:t>
            </a:r>
            <a:endParaRPr lang="cs-CZ" sz="24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5364088" y="5157192"/>
            <a:ext cx="1656184" cy="128588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horník</a:t>
            </a:r>
            <a:endParaRPr lang="cs-CZ" sz="24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3923928" y="3501008"/>
            <a:ext cx="1440160" cy="128588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horník </a:t>
            </a:r>
            <a:endParaRPr lang="cs-CZ" sz="24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4243073" y="5589240"/>
            <a:ext cx="904991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cs-CZ" sz="4000" b="1" dirty="0" err="1" smtClean="0">
                <a:ln/>
                <a:latin typeface="Calibri" pitchFamily="34" charset="0"/>
              </a:rPr>
              <a:t>Pks</a:t>
            </a:r>
            <a:endParaRPr lang="cs-CZ" sz="4000" b="1" dirty="0">
              <a:ln/>
              <a:latin typeface="Calibri" pitchFamily="34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7452320" y="5589240"/>
            <a:ext cx="979755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cs-CZ" sz="4000" b="1" dirty="0" err="1" smtClean="0">
                <a:ln/>
                <a:latin typeface="Calibri" pitchFamily="34" charset="0"/>
              </a:rPr>
              <a:t>Pkn</a:t>
            </a:r>
            <a:endParaRPr lang="cs-CZ" sz="4000" b="1" dirty="0">
              <a:ln/>
              <a:latin typeface="Calibri" pitchFamily="34" charset="0"/>
            </a:endParaRPr>
          </a:p>
        </p:txBody>
      </p:sp>
      <p:sp>
        <p:nvSpPr>
          <p:cNvPr id="22" name="Elipsa 21"/>
          <p:cNvSpPr/>
          <p:nvPr/>
        </p:nvSpPr>
        <p:spPr>
          <a:xfrm>
            <a:off x="1043608" y="116632"/>
            <a:ext cx="6696744" cy="18002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cs-CZ" sz="3600" b="1" dirty="0" smtClean="0">
                <a:ln w="50800"/>
                <a:solidFill>
                  <a:schemeClr val="tx1"/>
                </a:solidFill>
                <a:latin typeface="Calibri" pitchFamily="34" charset="0"/>
              </a:rPr>
              <a:t>Přívlastek </a:t>
            </a:r>
          </a:p>
          <a:p>
            <a:pPr algn="ctr"/>
            <a:r>
              <a:rPr lang="cs-CZ" sz="3600" b="1" dirty="0" smtClean="0">
                <a:ln w="50800"/>
                <a:solidFill>
                  <a:schemeClr val="tx1"/>
                </a:solidFill>
                <a:latin typeface="Calibri" pitchFamily="34" charset="0"/>
              </a:rPr>
              <a:t>( atribut)</a:t>
            </a:r>
          </a:p>
          <a:p>
            <a:pPr algn="ctr"/>
            <a:r>
              <a:rPr lang="cs-CZ" sz="3600" b="1" dirty="0" err="1" smtClean="0">
                <a:ln w="50800"/>
                <a:solidFill>
                  <a:schemeClr val="tx1"/>
                </a:solidFill>
                <a:latin typeface="Calibri" pitchFamily="34" charset="0"/>
              </a:rPr>
              <a:t>Pks</a:t>
            </a:r>
            <a:r>
              <a:rPr lang="cs-CZ" sz="3600" b="1" dirty="0" smtClean="0">
                <a:ln w="50800"/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cs-CZ" sz="3600" b="1" dirty="0" err="1" smtClean="0">
                <a:ln w="50800"/>
                <a:solidFill>
                  <a:schemeClr val="tx1"/>
                </a:solidFill>
                <a:latin typeface="Calibri" pitchFamily="34" charset="0"/>
              </a:rPr>
              <a:t>Pkn</a:t>
            </a:r>
            <a:endParaRPr lang="cs-CZ" sz="3600" b="1" dirty="0" smtClean="0">
              <a:ln w="50800"/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9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7" grpId="0" animBg="1"/>
      <p:bldP spid="4" grpId="0" animBg="1"/>
      <p:bldP spid="10" grpId="0" animBg="1"/>
      <p:bldP spid="12" grpId="0" animBg="1"/>
      <p:bldP spid="13" grpId="0" animBg="1"/>
      <p:bldP spid="17" grpId="0"/>
      <p:bldP spid="18" grpId="0"/>
      <p:bldP spid="2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927373"/>
            <a:ext cx="8676456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3600" b="1" dirty="0" smtClean="0">
                <a:solidFill>
                  <a:srgbClr val="FF0000"/>
                </a:solidFill>
                <a:latin typeface="Calibri" pitchFamily="34" charset="0"/>
              </a:rPr>
              <a:t>   </a:t>
            </a:r>
            <a:r>
              <a:rPr lang="cs-CZ" dirty="0" smtClean="0">
                <a:latin typeface="Calibri" pitchFamily="34" charset="0"/>
              </a:rPr>
              <a:t> - </a:t>
            </a:r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přídavným jménem </a:t>
            </a:r>
            <a:r>
              <a:rPr lang="cs-CZ" dirty="0" smtClean="0">
                <a:latin typeface="Calibri" pitchFamily="34" charset="0"/>
              </a:rPr>
              <a:t>( bílý sníh, otcův kabát)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- </a:t>
            </a:r>
            <a:r>
              <a:rPr lang="cs-CZ" b="1" dirty="0" smtClean="0">
                <a:solidFill>
                  <a:srgbClr val="7030A0"/>
                </a:solidFill>
                <a:latin typeface="Calibri" pitchFamily="34" charset="0"/>
              </a:rPr>
              <a:t>zájmenem</a:t>
            </a:r>
            <a:r>
              <a:rPr lang="cs-CZ" dirty="0" smtClean="0">
                <a:latin typeface="Calibri" pitchFamily="34" charset="0"/>
              </a:rPr>
              <a:t> ( náš syn, tento názor)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- </a:t>
            </a:r>
            <a:r>
              <a:rPr lang="cs-CZ" b="1" dirty="0" smtClean="0">
                <a:solidFill>
                  <a:srgbClr val="002060"/>
                </a:solidFill>
                <a:latin typeface="Calibri" pitchFamily="34" charset="0"/>
              </a:rPr>
              <a:t>číslovkou</a:t>
            </a:r>
            <a:r>
              <a:rPr lang="cs-CZ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</a:rPr>
              <a:t>( tři chlapci, druhá stránka)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- </a:t>
            </a:r>
            <a:r>
              <a:rPr lang="cs-CZ" b="1" dirty="0" smtClean="0">
                <a:solidFill>
                  <a:srgbClr val="0070C0"/>
                </a:solidFill>
                <a:latin typeface="Calibri" pitchFamily="34" charset="0"/>
              </a:rPr>
              <a:t>podstatným jménem v pádě prostém </a:t>
            </a:r>
            <a:r>
              <a:rPr lang="cs-CZ" dirty="0" smtClean="0">
                <a:latin typeface="Calibri" pitchFamily="34" charset="0"/>
              </a:rPr>
              <a:t>( krásy hor)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- </a:t>
            </a:r>
            <a:r>
              <a:rPr lang="cs-CZ" b="1" dirty="0" smtClean="0">
                <a:solidFill>
                  <a:srgbClr val="C00000"/>
                </a:solidFill>
                <a:latin typeface="Calibri" pitchFamily="34" charset="0"/>
              </a:rPr>
              <a:t>podstatným jménem v pádě předložkovém </a:t>
            </a:r>
          </a:p>
          <a:p>
            <a:pPr>
              <a:buNone/>
            </a:pPr>
            <a:r>
              <a:rPr lang="cs-CZ" dirty="0">
                <a:latin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</a:rPr>
              <a:t>      ( lyžaři z Beskyd)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- </a:t>
            </a:r>
            <a:r>
              <a:rPr lang="cs-CZ" b="1" dirty="0" smtClean="0">
                <a:solidFill>
                  <a:schemeClr val="accent3"/>
                </a:solidFill>
                <a:latin typeface="Calibri" pitchFamily="34" charset="0"/>
              </a:rPr>
              <a:t>infinitivem slovesa </a:t>
            </a:r>
            <a:r>
              <a:rPr lang="cs-CZ" dirty="0" smtClean="0">
                <a:latin typeface="Calibri" pitchFamily="34" charset="0"/>
              </a:rPr>
              <a:t>( touha vyniknout, snaha udělat)</a:t>
            </a:r>
          </a:p>
          <a:p>
            <a:pPr>
              <a:buNone/>
            </a:pPr>
            <a:r>
              <a:rPr lang="cs-CZ" dirty="0" smtClean="0">
                <a:latin typeface="Calibri" pitchFamily="34" charset="0"/>
              </a:rPr>
              <a:t>     - </a:t>
            </a:r>
            <a:r>
              <a:rPr lang="cs-CZ" b="1" dirty="0" smtClean="0">
                <a:solidFill>
                  <a:schemeClr val="accent2"/>
                </a:solidFill>
                <a:latin typeface="Calibri" pitchFamily="34" charset="0"/>
              </a:rPr>
              <a:t>příslovcem</a:t>
            </a: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</a:rPr>
              <a:t>( místo nahoře, cesta domů)                               </a:t>
            </a:r>
          </a:p>
          <a:p>
            <a:endParaRPr lang="cs-CZ" dirty="0">
              <a:latin typeface="Calibri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411760" y="1054477"/>
            <a:ext cx="4009303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3600" b="1" dirty="0" smtClean="0">
                <a:ln w="50800"/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Vyjádření přívlastku</a:t>
            </a:r>
            <a:endParaRPr lang="cs-CZ" sz="3600" b="1" dirty="0">
              <a:ln w="50800"/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7" name="Pravoúhlý trojúhelník 6"/>
          <p:cNvSpPr/>
          <p:nvPr/>
        </p:nvSpPr>
        <p:spPr>
          <a:xfrm rot="5400000">
            <a:off x="4078288" y="-4120480"/>
            <a:ext cx="914400" cy="9144000"/>
          </a:xfrm>
          <a:prstGeom prst="rtTriangl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864" y="1340768"/>
            <a:ext cx="8229600" cy="4525963"/>
          </a:xfrm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accent2"/>
                </a:solidFill>
                <a:latin typeface="Calibri" pitchFamily="34" charset="0"/>
              </a:rPr>
              <a:t>A) shodný; neshodný</a:t>
            </a:r>
          </a:p>
          <a:p>
            <a:r>
              <a:rPr lang="cs-CZ" sz="2800" b="1" dirty="0" smtClean="0">
                <a:solidFill>
                  <a:schemeClr val="accent2"/>
                </a:solidFill>
                <a:latin typeface="Calibri" pitchFamily="34" charset="0"/>
              </a:rPr>
              <a:t>shodný =  </a:t>
            </a:r>
            <a:r>
              <a:rPr lang="cs-CZ" sz="2800" b="1" dirty="0" err="1" smtClean="0">
                <a:solidFill>
                  <a:schemeClr val="accent2"/>
                </a:solidFill>
                <a:latin typeface="Calibri" pitchFamily="34" charset="0"/>
              </a:rPr>
              <a:t>Pks</a:t>
            </a:r>
            <a:r>
              <a:rPr lang="cs-CZ" sz="2800" b="1" dirty="0" smtClean="0">
                <a:solidFill>
                  <a:schemeClr val="accent2"/>
                </a:solidFill>
                <a:latin typeface="Calibri" pitchFamily="34" charset="0"/>
              </a:rPr>
              <a:t>  (ostravský havíř)</a:t>
            </a:r>
            <a:br>
              <a:rPr lang="cs-CZ" sz="2800" b="1" dirty="0" smtClean="0">
                <a:solidFill>
                  <a:schemeClr val="accent2"/>
                </a:solidFill>
                <a:latin typeface="Calibri" pitchFamily="34" charset="0"/>
              </a:rPr>
            </a:br>
            <a:r>
              <a:rPr lang="cs-CZ" sz="2600" b="1" dirty="0" smtClean="0">
                <a:latin typeface="Calibri" pitchFamily="34" charset="0"/>
              </a:rPr>
              <a:t>shoduje se s řídícím členem v pádě, čísle, rodě</a:t>
            </a:r>
          </a:p>
          <a:p>
            <a:r>
              <a:rPr lang="cs-CZ" sz="2600" dirty="0">
                <a:latin typeface="Calibri" pitchFamily="34" charset="0"/>
              </a:rPr>
              <a:t>s</a:t>
            </a:r>
            <a:r>
              <a:rPr lang="cs-CZ" sz="2600" dirty="0" smtClean="0">
                <a:latin typeface="Calibri" pitchFamily="34" charset="0"/>
              </a:rPr>
              <a:t>tojí obvykle </a:t>
            </a:r>
            <a:r>
              <a:rPr lang="cs-CZ" sz="26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před řídícím jménem</a:t>
            </a:r>
            <a:r>
              <a:rPr lang="pl-PL" sz="2600" i="1" dirty="0" smtClean="0">
                <a:latin typeface="Calibri" pitchFamily="34" charset="0"/>
              </a:rPr>
              <a:t> </a:t>
            </a:r>
          </a:p>
          <a:p>
            <a:r>
              <a:rPr lang="cs-CZ" sz="26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za podstatným jménem </a:t>
            </a:r>
            <a:r>
              <a:rPr lang="cs-CZ" sz="2600" dirty="0" smtClean="0">
                <a:latin typeface="Calibri" pitchFamily="34" charset="0"/>
              </a:rPr>
              <a:t>stojí přívlastek shodný  - </a:t>
            </a:r>
            <a:r>
              <a:rPr lang="cs-CZ" sz="26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v odborné terminologii </a:t>
            </a:r>
            <a:r>
              <a:rPr lang="cs-CZ" sz="2600" dirty="0" smtClean="0">
                <a:latin typeface="Calibri" pitchFamily="34" charset="0"/>
              </a:rPr>
              <a:t>= prvosenka jarní, kyselina sírová, krajta tygrovitá,  atd.</a:t>
            </a:r>
          </a:p>
          <a:p>
            <a:pPr>
              <a:buNone/>
            </a:pPr>
            <a:r>
              <a:rPr lang="cs-CZ" sz="2600" dirty="0">
                <a:latin typeface="Calibri" pitchFamily="34" charset="0"/>
              </a:rPr>
              <a:t> </a:t>
            </a:r>
            <a:r>
              <a:rPr lang="cs-CZ" sz="2600" dirty="0" smtClean="0">
                <a:latin typeface="Calibri" pitchFamily="34" charset="0"/>
              </a:rPr>
              <a:t>   - </a:t>
            </a:r>
            <a:r>
              <a:rPr lang="cs-CZ" sz="26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nebo při důrazu </a:t>
            </a:r>
            <a:r>
              <a:rPr lang="cs-CZ" sz="2600" dirty="0" smtClean="0">
                <a:latin typeface="Calibri" pitchFamily="34" charset="0"/>
              </a:rPr>
              <a:t>= Jím ráda polévku </a:t>
            </a:r>
            <a:r>
              <a:rPr lang="cs-CZ" sz="2600" b="1" dirty="0" smtClean="0">
                <a:latin typeface="Calibri" pitchFamily="34" charset="0"/>
              </a:rPr>
              <a:t>teplou</a:t>
            </a:r>
            <a:r>
              <a:rPr lang="cs-CZ" sz="2600" dirty="0" smtClean="0">
                <a:latin typeface="Calibri" pitchFamily="34" charset="0"/>
              </a:rPr>
              <a:t>. </a:t>
            </a:r>
          </a:p>
          <a:p>
            <a:pPr>
              <a:buNone/>
            </a:pPr>
            <a:r>
              <a:rPr lang="cs-CZ" sz="2600" dirty="0">
                <a:latin typeface="Calibri" pitchFamily="34" charset="0"/>
              </a:rPr>
              <a:t> </a:t>
            </a:r>
            <a:r>
              <a:rPr lang="cs-CZ" sz="2600" dirty="0" smtClean="0">
                <a:latin typeface="Calibri" pitchFamily="34" charset="0"/>
              </a:rPr>
              <a:t>   ( místo teplou polévku)</a:t>
            </a:r>
          </a:p>
          <a:p>
            <a:endParaRPr lang="cs-CZ" sz="2600" dirty="0">
              <a:latin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2843808" y="332656"/>
            <a:ext cx="3339440" cy="64633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3600" b="1" dirty="0" smtClean="0">
                <a:ln w="50800"/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Druhy přívlastku</a:t>
            </a:r>
            <a:endParaRPr lang="cs-CZ" sz="3600" b="1" dirty="0">
              <a:ln w="50800"/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501142" y="476672"/>
            <a:ext cx="8103306" cy="5357850"/>
          </a:xfrm>
          <a:ln>
            <a:solidFill>
              <a:schemeClr val="bg2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2600" b="1" dirty="0" smtClean="0">
                <a:solidFill>
                  <a:srgbClr val="FF0000"/>
                </a:solidFill>
                <a:latin typeface="Calibri" pitchFamily="34" charset="0"/>
              </a:rPr>
              <a:t>neshodný = </a:t>
            </a:r>
            <a:r>
              <a:rPr lang="cs-CZ" sz="2600" b="1" dirty="0" err="1" smtClean="0">
                <a:solidFill>
                  <a:srgbClr val="FF0000"/>
                </a:solidFill>
                <a:latin typeface="Calibri" pitchFamily="34" charset="0"/>
              </a:rPr>
              <a:t>Pkn</a:t>
            </a:r>
            <a:r>
              <a:rPr lang="cs-CZ" sz="2600" b="1" dirty="0" smtClean="0">
                <a:solidFill>
                  <a:srgbClr val="FF0000"/>
                </a:solidFill>
                <a:latin typeface="Calibri" pitchFamily="34" charset="0"/>
              </a:rPr>
              <a:t> ( havíř z Ostravy)</a:t>
            </a:r>
          </a:p>
          <a:p>
            <a:r>
              <a:rPr lang="cs-CZ" sz="2600" b="1" dirty="0" smtClean="0">
                <a:solidFill>
                  <a:schemeClr val="accent5">
                    <a:lumMod val="50000"/>
                  </a:schemeClr>
                </a:solidFill>
                <a:latin typeface="Calibri" pitchFamily="34" charset="0"/>
              </a:rPr>
              <a:t>neshoduje se se substantivem </a:t>
            </a:r>
            <a:r>
              <a:rPr lang="cs-CZ" sz="2600" dirty="0" smtClean="0">
                <a:latin typeface="Calibri" pitchFamily="34" charset="0"/>
              </a:rPr>
              <a:t>v </a:t>
            </a:r>
            <a:r>
              <a:rPr lang="cs-CZ" sz="2600" i="1" dirty="0" smtClean="0">
                <a:latin typeface="Calibri" pitchFamily="34" charset="0"/>
              </a:rPr>
              <a:t>pádě</a:t>
            </a:r>
            <a:r>
              <a:rPr lang="cs-CZ" sz="2600" dirty="0" smtClean="0">
                <a:latin typeface="Calibri" pitchFamily="34" charset="0"/>
              </a:rPr>
              <a:t>, </a:t>
            </a:r>
            <a:r>
              <a:rPr lang="cs-CZ" sz="2600" i="1" dirty="0" smtClean="0">
                <a:latin typeface="Calibri" pitchFamily="34" charset="0"/>
              </a:rPr>
              <a:t>rodě</a:t>
            </a:r>
            <a:r>
              <a:rPr lang="cs-CZ" sz="2600" dirty="0" smtClean="0">
                <a:latin typeface="Calibri" pitchFamily="34" charset="0"/>
              </a:rPr>
              <a:t> nebo </a:t>
            </a:r>
            <a:r>
              <a:rPr lang="cs-CZ" sz="2600" i="1" dirty="0" smtClean="0">
                <a:latin typeface="Calibri" pitchFamily="34" charset="0"/>
              </a:rPr>
              <a:t>čísle</a:t>
            </a:r>
            <a:r>
              <a:rPr lang="cs-CZ" sz="2600" b="1" i="1" dirty="0" smtClean="0">
                <a:latin typeface="Calibri" pitchFamily="34" charset="0"/>
              </a:rPr>
              <a:t> </a:t>
            </a:r>
            <a:r>
              <a:rPr lang="cs-CZ" sz="2600" dirty="0" smtClean="0">
                <a:latin typeface="Calibri" pitchFamily="34" charset="0"/>
              </a:rPr>
              <a:t>= při skloňování zůstává substantivum (podstatné jméno) ve stejném tvaru</a:t>
            </a:r>
          </a:p>
          <a:p>
            <a:r>
              <a:rPr lang="cs-CZ" sz="2600" dirty="0">
                <a:latin typeface="Calibri" pitchFamily="34" charset="0"/>
              </a:rPr>
              <a:t>s</a:t>
            </a:r>
            <a:r>
              <a:rPr lang="cs-CZ" sz="2600" dirty="0" smtClean="0">
                <a:latin typeface="Calibri" pitchFamily="34" charset="0"/>
              </a:rPr>
              <a:t>tojí zpravidla za podstatným jménem</a:t>
            </a:r>
          </a:p>
          <a:p>
            <a:r>
              <a:rPr lang="cs-CZ" sz="2600" dirty="0" smtClean="0">
                <a:latin typeface="Calibri" pitchFamily="34" charset="0"/>
              </a:rPr>
              <a:t>nejčastěji je vyjádřen:</a:t>
            </a:r>
          </a:p>
          <a:p>
            <a:pPr>
              <a:buNone/>
            </a:pPr>
            <a:r>
              <a:rPr lang="cs-CZ" sz="2600" dirty="0">
                <a:latin typeface="Calibri" pitchFamily="34" charset="0"/>
              </a:rPr>
              <a:t> </a:t>
            </a:r>
            <a:r>
              <a:rPr lang="cs-CZ" sz="2600" dirty="0" smtClean="0">
                <a:latin typeface="Calibri" pitchFamily="34" charset="0"/>
              </a:rPr>
              <a:t>   </a:t>
            </a:r>
            <a:r>
              <a:rPr lang="cs-CZ" sz="2600" b="1" dirty="0" smtClean="0">
                <a:latin typeface="Calibri" pitchFamily="34" charset="0"/>
              </a:rPr>
              <a:t>substantivem s předložkou </a:t>
            </a:r>
            <a:r>
              <a:rPr lang="cs-CZ" sz="2600" dirty="0" smtClean="0">
                <a:latin typeface="Calibri" pitchFamily="34" charset="0"/>
              </a:rPr>
              <a:t>( podstatným jménem) - hlavně v 2.pádě ( kamarádka z Ostravy, napsání úkolu) </a:t>
            </a:r>
          </a:p>
          <a:p>
            <a:pPr>
              <a:buNone/>
            </a:pPr>
            <a:r>
              <a:rPr lang="cs-CZ" sz="2600" dirty="0" smtClean="0">
                <a:latin typeface="Calibri" pitchFamily="34" charset="0"/>
              </a:rPr>
              <a:t>   - může být vyjádřen 2.p, 3.p., 4.p.,7.p. i 1.p.</a:t>
            </a:r>
          </a:p>
          <a:p>
            <a:pPr>
              <a:buNone/>
            </a:pPr>
            <a:r>
              <a:rPr lang="cs-CZ" sz="2600" dirty="0" smtClean="0">
                <a:latin typeface="Calibri" pitchFamily="34" charset="0"/>
              </a:rPr>
              <a:t>     (nominativ jmenovací)</a:t>
            </a:r>
          </a:p>
          <a:p>
            <a:pPr>
              <a:buFont typeface="Wingdings" pitchFamily="2" charset="2"/>
              <a:buChar char="Ø"/>
            </a:pPr>
            <a:r>
              <a:rPr lang="cs-CZ" sz="2600" b="1" dirty="0" smtClean="0">
                <a:latin typeface="Calibri" pitchFamily="34" charset="0"/>
              </a:rPr>
              <a:t>přívlastek neshodný vyjádřený  infinitivem </a:t>
            </a:r>
            <a:r>
              <a:rPr lang="cs-CZ" sz="2600" dirty="0" smtClean="0">
                <a:latin typeface="Calibri" pitchFamily="34" charset="0"/>
              </a:rPr>
              <a:t>- povinnost zaplatit, umění mlčet, vůle trpět, síla vydržet, potěšení ji vidět, rozkoš zpívat</a:t>
            </a:r>
          </a:p>
          <a:p>
            <a:pPr>
              <a:buNone/>
            </a:pPr>
            <a:endParaRPr lang="cs-CZ" sz="2600" dirty="0" smtClean="0">
              <a:latin typeface="Calibri" pitchFamily="34" charset="0"/>
            </a:endParaRPr>
          </a:p>
          <a:p>
            <a:endParaRPr lang="cs-CZ" sz="2600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endParaRPr lang="cs-CZ" sz="2600" dirty="0" smtClean="0">
              <a:latin typeface="Calibri" pitchFamily="34" charset="0"/>
            </a:endParaRPr>
          </a:p>
          <a:p>
            <a:pPr>
              <a:buNone/>
            </a:pPr>
            <a:endParaRPr lang="cs-CZ" sz="2600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2600" dirty="0">
                <a:latin typeface="Calibri" pitchFamily="34" charset="0"/>
              </a:rPr>
              <a:t> </a:t>
            </a:r>
            <a:r>
              <a:rPr lang="cs-CZ" sz="2600" dirty="0" smtClean="0">
                <a:latin typeface="Calibri" pitchFamily="34" charset="0"/>
              </a:rPr>
              <a:t>   </a:t>
            </a:r>
          </a:p>
          <a:p>
            <a:endParaRPr lang="cs-CZ" sz="2600" dirty="0" smtClean="0">
              <a:latin typeface="Calibri" pitchFamily="34" charset="0"/>
            </a:endParaRPr>
          </a:p>
          <a:p>
            <a:endParaRPr lang="cs-CZ" sz="2600" dirty="0"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692696"/>
            <a:ext cx="8496944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cs-CZ" sz="2800" b="1" dirty="0" smtClean="0">
                <a:solidFill>
                  <a:schemeClr val="accent2"/>
                </a:solidFill>
                <a:latin typeface="Calibri" pitchFamily="34" charset="0"/>
              </a:rPr>
              <a:t>B) </a:t>
            </a:r>
            <a:r>
              <a:rPr lang="cs-CZ" sz="2800" b="1" dirty="0" smtClean="0">
                <a:solidFill>
                  <a:srgbClr val="FF0000"/>
                </a:solidFill>
                <a:latin typeface="Calibri" pitchFamily="34" charset="0"/>
              </a:rPr>
              <a:t>podle počtu přívlastků u substantiva:</a:t>
            </a:r>
          </a:p>
          <a:p>
            <a:pPr>
              <a:buNone/>
            </a:pPr>
            <a:r>
              <a:rPr lang="cs-CZ" sz="2800" dirty="0" smtClean="0">
                <a:latin typeface="Calibri" pitchFamily="34" charset="0"/>
              </a:rPr>
              <a:t>    </a:t>
            </a:r>
            <a:r>
              <a:rPr lang="cs-CZ" sz="28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- 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holý </a:t>
            </a:r>
            <a:r>
              <a:rPr lang="cs-CZ" sz="2800" dirty="0" smtClean="0">
                <a:latin typeface="Calibri" pitchFamily="34" charset="0"/>
              </a:rPr>
              <a:t>= nerozvitý žádným větným členem (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bílé květy</a:t>
            </a:r>
            <a:r>
              <a:rPr lang="cs-CZ" sz="2800" dirty="0" smtClean="0">
                <a:latin typeface="Calibri" pitchFamily="34" charset="0"/>
              </a:rPr>
              <a:t>)</a:t>
            </a:r>
          </a:p>
          <a:p>
            <a:pPr>
              <a:buNone/>
            </a:pPr>
            <a:r>
              <a:rPr lang="cs-CZ" sz="2800" dirty="0" smtClean="0">
                <a:latin typeface="Calibri" pitchFamily="34" charset="0"/>
              </a:rPr>
              <a:t>    - 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rozvitý</a:t>
            </a:r>
            <a:r>
              <a:rPr lang="cs-CZ" sz="2800" b="1" dirty="0" smtClean="0">
                <a:latin typeface="Calibri" pitchFamily="34" charset="0"/>
              </a:rPr>
              <a:t> </a:t>
            </a:r>
            <a:r>
              <a:rPr lang="cs-CZ" sz="2800" dirty="0" smtClean="0">
                <a:latin typeface="Calibri" pitchFamily="34" charset="0"/>
              </a:rPr>
              <a:t> = základem bývá rozvíjené adjektivum </a:t>
            </a:r>
          </a:p>
          <a:p>
            <a:pPr>
              <a:buNone/>
            </a:pPr>
            <a:r>
              <a:rPr lang="cs-CZ" sz="2800" dirty="0" smtClean="0">
                <a:latin typeface="Calibri" pitchFamily="34" charset="0"/>
              </a:rPr>
              <a:t>                       ( měnící se počasí = </a:t>
            </a:r>
            <a:r>
              <a:rPr lang="cs-CZ" sz="2800" b="1" i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rychle</a:t>
            </a:r>
            <a:r>
              <a:rPr lang="cs-CZ" sz="28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se měnící počasí</a:t>
            </a:r>
            <a:r>
              <a:rPr lang="cs-CZ" sz="2800" dirty="0" smtClean="0">
                <a:latin typeface="Calibri" pitchFamily="34" charset="0"/>
              </a:rPr>
              <a:t>)</a:t>
            </a:r>
            <a:r>
              <a:rPr lang="cs-CZ" sz="2800" b="1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</a:p>
          <a:p>
            <a:pPr>
              <a:buNone/>
            </a:pPr>
            <a:r>
              <a:rPr lang="cs-CZ" sz="2800" b="1" dirty="0" smtClean="0">
                <a:solidFill>
                  <a:srgbClr val="FF0000"/>
                </a:solidFill>
                <a:latin typeface="Calibri" pitchFamily="34" charset="0"/>
              </a:rPr>
              <a:t>    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- několikanásobný </a:t>
            </a:r>
            <a:r>
              <a:rPr lang="cs-CZ" sz="2800" dirty="0" smtClean="0">
                <a:latin typeface="Calibri" pitchFamily="34" charset="0"/>
              </a:rPr>
              <a:t>= adjektiva jedné významové řady,</a:t>
            </a:r>
          </a:p>
          <a:p>
            <a:pPr>
              <a:buNone/>
            </a:pPr>
            <a:r>
              <a:rPr lang="cs-CZ" sz="2800" dirty="0" smtClean="0">
                <a:latin typeface="Calibri" pitchFamily="34" charset="0"/>
              </a:rPr>
              <a:t>      pořadí </a:t>
            </a:r>
          </a:p>
          <a:p>
            <a:pPr>
              <a:buNone/>
            </a:pPr>
            <a:r>
              <a:rPr lang="cs-CZ" sz="2800" dirty="0" smtClean="0">
                <a:latin typeface="Calibri" pitchFamily="34" charset="0"/>
              </a:rPr>
              <a:t>      lze změnit, </a:t>
            </a:r>
            <a:r>
              <a:rPr lang="cs-CZ" sz="2800" b="1" i="1" dirty="0" smtClean="0">
                <a:solidFill>
                  <a:srgbClr val="FF0000"/>
                </a:solidFill>
                <a:latin typeface="Calibri" pitchFamily="34" charset="0"/>
              </a:rPr>
              <a:t>píšeme čárku </a:t>
            </a:r>
            <a:r>
              <a:rPr lang="cs-CZ" sz="2800" dirty="0" smtClean="0">
                <a:latin typeface="Calibri" pitchFamily="34" charset="0"/>
              </a:rPr>
              <a:t>( 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červené, žluté a bílé květy</a:t>
            </a:r>
            <a:r>
              <a:rPr lang="cs-CZ" sz="2800" dirty="0" smtClean="0">
                <a:latin typeface="Calibri" pitchFamily="34" charset="0"/>
              </a:rPr>
              <a:t>)</a:t>
            </a:r>
          </a:p>
          <a:p>
            <a:pPr>
              <a:buNone/>
            </a:pPr>
            <a:r>
              <a:rPr lang="cs-CZ" sz="2800" dirty="0" smtClean="0">
                <a:latin typeface="Calibri" pitchFamily="34" charset="0"/>
              </a:rPr>
              <a:t>    </a:t>
            </a:r>
            <a:r>
              <a:rPr lang="cs-CZ" sz="28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- 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postupně se rozvíjející </a:t>
            </a:r>
            <a:r>
              <a:rPr lang="cs-CZ" sz="2800" dirty="0" smtClean="0">
                <a:latin typeface="Calibri" pitchFamily="34" charset="0"/>
              </a:rPr>
              <a:t>= řídící substantivum se rozvíjí </a:t>
            </a:r>
          </a:p>
          <a:p>
            <a:pPr>
              <a:buNone/>
            </a:pPr>
            <a:r>
              <a:rPr lang="cs-CZ" sz="2800" dirty="0" smtClean="0">
                <a:latin typeface="Calibri" pitchFamily="34" charset="0"/>
              </a:rPr>
              <a:t>      nejdříve jedním adjektivním přívlastkem, celé spojení  </a:t>
            </a:r>
          </a:p>
          <a:p>
            <a:pPr>
              <a:buNone/>
            </a:pPr>
            <a:r>
              <a:rPr lang="cs-CZ" sz="2800" dirty="0" smtClean="0">
                <a:latin typeface="Calibri" pitchFamily="34" charset="0"/>
              </a:rPr>
              <a:t>      pak dalším výrazem  atd</a:t>
            </a:r>
            <a:r>
              <a:rPr lang="cs-CZ" sz="2800" i="1" dirty="0" smtClean="0">
                <a:latin typeface="Calibri" pitchFamily="34" charset="0"/>
              </a:rPr>
              <a:t>., </a:t>
            </a:r>
            <a:r>
              <a:rPr lang="cs-CZ" sz="2800" b="1" i="1" dirty="0" smtClean="0">
                <a:solidFill>
                  <a:srgbClr val="FF0000"/>
                </a:solidFill>
                <a:latin typeface="Calibri" pitchFamily="34" charset="0"/>
              </a:rPr>
              <a:t>nepíšeme čárku </a:t>
            </a:r>
            <a:r>
              <a:rPr lang="cs-CZ" sz="2800" dirty="0" smtClean="0">
                <a:latin typeface="Calibri" pitchFamily="34" charset="0"/>
              </a:rPr>
              <a:t>( </a:t>
            </a: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nejznámější </a:t>
            </a:r>
          </a:p>
          <a:p>
            <a:pPr>
              <a:buNone/>
            </a:pPr>
            <a:r>
              <a:rPr lang="cs-CZ" sz="28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      současný básník</a:t>
            </a:r>
            <a:r>
              <a:rPr lang="cs-CZ" sz="2800" dirty="0" smtClean="0">
                <a:latin typeface="Calibri" pitchFamily="34" charset="0"/>
              </a:rPr>
              <a:t>)</a:t>
            </a:r>
          </a:p>
          <a:p>
            <a:endParaRPr lang="cs-CZ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642910" y="1785926"/>
            <a:ext cx="26899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několikanásobný</a:t>
            </a:r>
            <a:endParaRPr lang="cs-CZ" sz="2800" dirty="0">
              <a:latin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4500562" y="1772655"/>
            <a:ext cx="36436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cs-CZ" sz="28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postupně se rozvíjející </a:t>
            </a:r>
            <a:endParaRPr lang="cs-CZ" sz="2800" dirty="0">
              <a:latin typeface="Calibri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1331640" y="6012577"/>
            <a:ext cx="25168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i="1" dirty="0" smtClean="0">
                <a:solidFill>
                  <a:srgbClr val="FF0000"/>
                </a:solidFill>
                <a:latin typeface="Calibri" pitchFamily="34" charset="0"/>
              </a:rPr>
              <a:t>píšeme čárku </a:t>
            </a:r>
            <a:endParaRPr lang="cs-CZ" sz="3200" b="1" dirty="0">
              <a:latin typeface="Calibri" pitchFamily="34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5220072" y="6012577"/>
            <a:ext cx="29352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b="1" i="1" dirty="0" smtClean="0">
                <a:solidFill>
                  <a:srgbClr val="FF0000"/>
                </a:solidFill>
                <a:latin typeface="Calibri" pitchFamily="34" charset="0"/>
              </a:rPr>
              <a:t>nepíšeme čárku </a:t>
            </a:r>
            <a:endParaRPr lang="cs-CZ" sz="3200" b="1" dirty="0">
              <a:latin typeface="Calibri" pitchFamily="34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3059832" y="142852"/>
            <a:ext cx="2264531" cy="70788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4000" b="1" dirty="0" smtClean="0">
                <a:ln w="50800"/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Přívlastek</a:t>
            </a:r>
            <a:endParaRPr lang="cs-CZ" sz="4000" b="1" dirty="0">
              <a:ln w="50800"/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2" name="Šipka nahoru 11"/>
          <p:cNvSpPr/>
          <p:nvPr/>
        </p:nvSpPr>
        <p:spPr>
          <a:xfrm rot="12778664">
            <a:off x="3227602" y="910308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Šipka nahoru 12"/>
          <p:cNvSpPr/>
          <p:nvPr/>
        </p:nvSpPr>
        <p:spPr>
          <a:xfrm rot="8792604">
            <a:off x="4444360" y="909763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Zaoblený obdélník 13"/>
          <p:cNvSpPr/>
          <p:nvPr/>
        </p:nvSpPr>
        <p:spPr>
          <a:xfrm>
            <a:off x="1547664" y="2420888"/>
            <a:ext cx="2304256" cy="626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Calibri" pitchFamily="34" charset="0"/>
              </a:rPr>
              <a:t>práce</a:t>
            </a:r>
            <a:endParaRPr lang="cs-CZ" sz="2400" dirty="0">
              <a:latin typeface="Calibri" pitchFamily="34" charset="0"/>
            </a:endParaRPr>
          </a:p>
        </p:txBody>
      </p:sp>
      <p:cxnSp>
        <p:nvCxnSpPr>
          <p:cNvPr id="18" name="Přímá spojovací šipka 17"/>
          <p:cNvCxnSpPr>
            <a:stCxn id="30" idx="0"/>
          </p:cNvCxnSpPr>
          <p:nvPr/>
        </p:nvCxnSpPr>
        <p:spPr>
          <a:xfrm flipV="1">
            <a:off x="935596" y="3068960"/>
            <a:ext cx="1260140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ovací šipka 20"/>
          <p:cNvCxnSpPr/>
          <p:nvPr/>
        </p:nvCxnSpPr>
        <p:spPr>
          <a:xfrm flipV="1">
            <a:off x="2699792" y="3068960"/>
            <a:ext cx="0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aoblený obdélník 25"/>
          <p:cNvSpPr/>
          <p:nvPr/>
        </p:nvSpPr>
        <p:spPr>
          <a:xfrm>
            <a:off x="3851920" y="4581128"/>
            <a:ext cx="165618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Calibri" pitchFamily="34" charset="0"/>
              </a:rPr>
              <a:t>namáhavá</a:t>
            </a:r>
            <a:endParaRPr lang="cs-CZ" sz="2400" dirty="0">
              <a:latin typeface="Calibri" pitchFamily="34" charset="0"/>
            </a:endParaRPr>
          </a:p>
        </p:txBody>
      </p:sp>
      <p:sp>
        <p:nvSpPr>
          <p:cNvPr id="29" name="Zaoblený obdélník 28"/>
          <p:cNvSpPr/>
          <p:nvPr/>
        </p:nvSpPr>
        <p:spPr>
          <a:xfrm>
            <a:off x="1979712" y="4581128"/>
            <a:ext cx="165618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Calibri" pitchFamily="34" charset="0"/>
              </a:rPr>
              <a:t>odpovědná</a:t>
            </a:r>
            <a:endParaRPr lang="cs-CZ" sz="2400" dirty="0">
              <a:latin typeface="Calibri" pitchFamily="34" charset="0"/>
            </a:endParaRPr>
          </a:p>
        </p:txBody>
      </p:sp>
      <p:sp>
        <p:nvSpPr>
          <p:cNvPr id="30" name="Zaoblený obdélník 29"/>
          <p:cNvSpPr/>
          <p:nvPr/>
        </p:nvSpPr>
        <p:spPr>
          <a:xfrm>
            <a:off x="107504" y="4581128"/>
            <a:ext cx="1656184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Calibri" pitchFamily="34" charset="0"/>
              </a:rPr>
              <a:t>těžká</a:t>
            </a:r>
            <a:endParaRPr lang="cs-CZ" sz="2400" dirty="0">
              <a:latin typeface="Calibri" pitchFamily="34" charset="0"/>
            </a:endParaRPr>
          </a:p>
        </p:txBody>
      </p:sp>
      <p:cxnSp>
        <p:nvCxnSpPr>
          <p:cNvPr id="35" name="Přímá spojovací šipka 34"/>
          <p:cNvCxnSpPr>
            <a:stCxn id="26" idx="0"/>
          </p:cNvCxnSpPr>
          <p:nvPr/>
        </p:nvCxnSpPr>
        <p:spPr>
          <a:xfrm flipH="1" flipV="1">
            <a:off x="3419872" y="3068960"/>
            <a:ext cx="1260140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aoblený obdélník 37"/>
          <p:cNvSpPr/>
          <p:nvPr/>
        </p:nvSpPr>
        <p:spPr>
          <a:xfrm>
            <a:off x="6372200" y="2420888"/>
            <a:ext cx="2304256" cy="62636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Calibri" pitchFamily="34" charset="0"/>
              </a:rPr>
              <a:t>budova</a:t>
            </a:r>
            <a:endParaRPr lang="cs-CZ" sz="2400" dirty="0">
              <a:latin typeface="Calibri" pitchFamily="34" charset="0"/>
            </a:endParaRPr>
          </a:p>
        </p:txBody>
      </p:sp>
      <p:sp>
        <p:nvSpPr>
          <p:cNvPr id="39" name="Zaoblený obdélník 38"/>
          <p:cNvSpPr/>
          <p:nvPr/>
        </p:nvSpPr>
        <p:spPr>
          <a:xfrm>
            <a:off x="5796136" y="4581128"/>
            <a:ext cx="1656184" cy="576064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Calibri" pitchFamily="34" charset="0"/>
              </a:rPr>
              <a:t>nová</a:t>
            </a:r>
            <a:endParaRPr lang="cs-CZ" sz="2400" dirty="0">
              <a:latin typeface="Calibri" pitchFamily="34" charset="0"/>
            </a:endParaRPr>
          </a:p>
        </p:txBody>
      </p:sp>
      <p:sp>
        <p:nvSpPr>
          <p:cNvPr id="40" name="Zaoblený obdélník 39"/>
          <p:cNvSpPr/>
          <p:nvPr/>
        </p:nvSpPr>
        <p:spPr>
          <a:xfrm>
            <a:off x="6084168" y="3501008"/>
            <a:ext cx="1656184" cy="576064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Calibri" pitchFamily="34" charset="0"/>
              </a:rPr>
              <a:t>výšková</a:t>
            </a:r>
            <a:endParaRPr lang="cs-CZ" sz="2400" dirty="0">
              <a:latin typeface="Calibri" pitchFamily="34" charset="0"/>
            </a:endParaRPr>
          </a:p>
        </p:txBody>
      </p:sp>
      <p:cxnSp>
        <p:nvCxnSpPr>
          <p:cNvPr id="46" name="Přímá spojovací šipka 45"/>
          <p:cNvCxnSpPr/>
          <p:nvPr/>
        </p:nvCxnSpPr>
        <p:spPr>
          <a:xfrm flipV="1">
            <a:off x="6876256" y="3068960"/>
            <a:ext cx="39604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ovací šipka 48"/>
          <p:cNvCxnSpPr/>
          <p:nvPr/>
        </p:nvCxnSpPr>
        <p:spPr>
          <a:xfrm flipV="1">
            <a:off x="6444208" y="4077072"/>
            <a:ext cx="39604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Šipka nahoru 50"/>
          <p:cNvSpPr/>
          <p:nvPr/>
        </p:nvSpPr>
        <p:spPr>
          <a:xfrm rot="10800000">
            <a:off x="2485031" y="5241702"/>
            <a:ext cx="386020" cy="77958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Šipka nahoru 51"/>
          <p:cNvSpPr/>
          <p:nvPr/>
        </p:nvSpPr>
        <p:spPr>
          <a:xfrm rot="10800000">
            <a:off x="6444208" y="5229200"/>
            <a:ext cx="386020" cy="77958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TextovéPole 54"/>
          <p:cNvSpPr txBox="1"/>
          <p:nvPr/>
        </p:nvSpPr>
        <p:spPr>
          <a:xfrm>
            <a:off x="1668282" y="4357553"/>
            <a:ext cx="38343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b="1" dirty="0" smtClean="0">
                <a:solidFill>
                  <a:srgbClr val="FF0000"/>
                </a:solidFill>
                <a:latin typeface="Calibri" pitchFamily="34" charset="0"/>
              </a:rPr>
              <a:t>,</a:t>
            </a:r>
            <a:endParaRPr lang="cs-CZ" sz="6000" b="1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7" name="TextovéPole 56"/>
          <p:cNvSpPr txBox="1"/>
          <p:nvPr/>
        </p:nvSpPr>
        <p:spPr>
          <a:xfrm>
            <a:off x="3540490" y="4293096"/>
            <a:ext cx="38343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b="1" dirty="0" smtClean="0">
                <a:solidFill>
                  <a:srgbClr val="FF0000"/>
                </a:solidFill>
                <a:latin typeface="Calibri" pitchFamily="34" charset="0"/>
              </a:rPr>
              <a:t>,</a:t>
            </a:r>
            <a:endParaRPr lang="cs-CZ" sz="6000" b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3" dur="1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5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1" grpId="0"/>
      <p:bldP spid="12" grpId="0" animBg="1"/>
      <p:bldP spid="13" grpId="0" animBg="1"/>
      <p:bldP spid="14" grpId="0" animBg="1"/>
      <p:bldP spid="26" grpId="0" animBg="1"/>
      <p:bldP spid="29" grpId="0" animBg="1"/>
      <p:bldP spid="30" grpId="0" animBg="1"/>
      <p:bldP spid="38" grpId="0" animBg="1"/>
      <p:bldP spid="39" grpId="0" animBg="1"/>
      <p:bldP spid="40" grpId="0" animBg="1"/>
      <p:bldP spid="51" grpId="0" animBg="1"/>
      <p:bldP spid="52" grpId="0" animBg="1"/>
      <p:bldP spid="55" grpId="0"/>
      <p:bldP spid="5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740576"/>
            <a:ext cx="8501122" cy="6000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600" b="1" dirty="0" smtClean="0">
                <a:solidFill>
                  <a:schemeClr val="accent2"/>
                </a:solidFill>
                <a:latin typeface="Calibri" pitchFamily="34" charset="0"/>
              </a:rPr>
              <a:t>C) </a:t>
            </a:r>
            <a:r>
              <a:rPr lang="cs-CZ" sz="2600" dirty="0" smtClean="0">
                <a:latin typeface="Calibri" pitchFamily="34" charset="0"/>
              </a:rPr>
              <a:t>podle významového vztahu k řídícímu substantivu:</a:t>
            </a:r>
          </a:p>
          <a:p>
            <a:pPr>
              <a:buNone/>
            </a:pPr>
            <a:r>
              <a:rPr lang="cs-CZ" sz="2600" b="1" dirty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cs-CZ" sz="26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  volný </a:t>
            </a:r>
            <a:r>
              <a:rPr lang="cs-CZ" sz="2600" dirty="0" smtClean="0">
                <a:latin typeface="Calibri" pitchFamily="34" charset="0"/>
              </a:rPr>
              <a:t>= </a:t>
            </a:r>
            <a:r>
              <a:rPr lang="cs-CZ" sz="2600" b="1" dirty="0" smtClean="0">
                <a:latin typeface="Calibri" pitchFamily="34" charset="0"/>
              </a:rPr>
              <a:t>nepodstatná vlastnost</a:t>
            </a:r>
            <a:r>
              <a:rPr lang="cs-CZ" sz="2600" dirty="0" smtClean="0">
                <a:latin typeface="Calibri" pitchFamily="34" charset="0"/>
              </a:rPr>
              <a:t>, oddělujeme čárkou</a:t>
            </a:r>
          </a:p>
          <a:p>
            <a:pPr>
              <a:buNone/>
            </a:pPr>
            <a:endParaRPr lang="cs-CZ" sz="2600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2600" dirty="0">
                <a:latin typeface="Calibri" pitchFamily="34" charset="0"/>
              </a:rPr>
              <a:t> </a:t>
            </a:r>
            <a:r>
              <a:rPr lang="cs-CZ" sz="2600" dirty="0" smtClean="0">
                <a:latin typeface="Calibri" pitchFamily="34" charset="0"/>
              </a:rPr>
              <a:t>   </a:t>
            </a:r>
          </a:p>
          <a:p>
            <a:pPr>
              <a:buNone/>
            </a:pPr>
            <a:endParaRPr lang="cs-CZ" sz="2600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26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    těsný </a:t>
            </a:r>
            <a:r>
              <a:rPr lang="cs-CZ" sz="2600" dirty="0" smtClean="0">
                <a:latin typeface="Calibri" pitchFamily="34" charset="0"/>
              </a:rPr>
              <a:t>= </a:t>
            </a:r>
            <a:r>
              <a:rPr lang="cs-CZ" sz="2600" b="1" dirty="0" smtClean="0">
                <a:latin typeface="Calibri" pitchFamily="34" charset="0"/>
              </a:rPr>
              <a:t>podstatná vlastnost</a:t>
            </a:r>
            <a:r>
              <a:rPr lang="cs-CZ" sz="2600" dirty="0" smtClean="0">
                <a:latin typeface="Calibri" pitchFamily="34" charset="0"/>
              </a:rPr>
              <a:t>, neoddělujeme čárkou</a:t>
            </a:r>
          </a:p>
          <a:p>
            <a:pPr>
              <a:buNone/>
            </a:pPr>
            <a:r>
              <a:rPr lang="cs-CZ" sz="2600" dirty="0">
                <a:latin typeface="Calibri" pitchFamily="34" charset="0"/>
              </a:rPr>
              <a:t> </a:t>
            </a:r>
            <a:endParaRPr lang="cs-CZ" sz="2600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2600" dirty="0" smtClean="0">
                <a:latin typeface="Calibri" pitchFamily="34" charset="0"/>
              </a:rPr>
              <a:t>    </a:t>
            </a:r>
          </a:p>
          <a:p>
            <a:endParaRPr lang="cs-CZ" sz="2600" dirty="0">
              <a:latin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611560" y="1816368"/>
            <a:ext cx="7920880" cy="89255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600" dirty="0" smtClean="0">
                <a:latin typeface="Calibri" pitchFamily="34" charset="0"/>
              </a:rPr>
              <a:t>Zahrada, </a:t>
            </a:r>
            <a:r>
              <a:rPr lang="cs-CZ" sz="26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libri" pitchFamily="34" charset="0"/>
              </a:rPr>
              <a:t>obehnaná drátěným plotem</a:t>
            </a:r>
            <a:r>
              <a:rPr lang="cs-CZ" sz="2600" dirty="0" smtClean="0">
                <a:latin typeface="Calibri" pitchFamily="34" charset="0"/>
              </a:rPr>
              <a:t>, byla vzorně upravena.</a:t>
            </a:r>
            <a:endParaRPr lang="cs-CZ" sz="2600" dirty="0"/>
          </a:p>
        </p:txBody>
      </p:sp>
      <p:sp>
        <p:nvSpPr>
          <p:cNvPr id="5" name="Obdélník 4"/>
          <p:cNvSpPr/>
          <p:nvPr/>
        </p:nvSpPr>
        <p:spPr>
          <a:xfrm>
            <a:off x="683568" y="3789040"/>
            <a:ext cx="7632848" cy="89255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600" dirty="0" smtClean="0">
                <a:latin typeface="Calibri" pitchFamily="34" charset="0"/>
              </a:rPr>
              <a:t>Žáci </a:t>
            </a:r>
            <a:r>
              <a:rPr lang="cs-CZ" sz="26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libri" pitchFamily="34" charset="0"/>
              </a:rPr>
              <a:t>přihlášení do soutěže </a:t>
            </a:r>
            <a:r>
              <a:rPr lang="cs-CZ" sz="2600" dirty="0" smtClean="0">
                <a:latin typeface="Calibri" pitchFamily="34" charset="0"/>
              </a:rPr>
              <a:t>se shromáždí v deset hodin před školou.</a:t>
            </a:r>
            <a:endParaRPr lang="cs-CZ" sz="2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026" y="2276872"/>
            <a:ext cx="8320438" cy="3888432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cs-CZ" sz="2600" dirty="0" smtClean="0">
                <a:latin typeface="Calibri" pitchFamily="34" charset="0"/>
              </a:rPr>
              <a:t>závisí na slovese, přídavném jméně nebo příslovci</a:t>
            </a:r>
          </a:p>
          <a:p>
            <a:r>
              <a:rPr lang="cs-CZ" sz="2600" dirty="0">
                <a:latin typeface="Calibri" pitchFamily="34" charset="0"/>
              </a:rPr>
              <a:t>v</a:t>
            </a:r>
            <a:r>
              <a:rPr lang="cs-CZ" sz="2600" dirty="0" smtClean="0">
                <a:latin typeface="Calibri" pitchFamily="34" charset="0"/>
              </a:rPr>
              <a:t>yjadřuje různé okolnosti, vztahy, kterými blíže určuje význam řídícího členu</a:t>
            </a:r>
          </a:p>
          <a:p>
            <a:r>
              <a:rPr lang="cs-CZ" sz="2600" dirty="0" smtClean="0">
                <a:latin typeface="Calibri" pitchFamily="34" charset="0"/>
              </a:rPr>
              <a:t>příslovečným určením bývají buď </a:t>
            </a:r>
            <a:r>
              <a:rPr lang="cs-CZ" sz="2600" b="1" dirty="0" smtClean="0">
                <a:latin typeface="Calibri" pitchFamily="34" charset="0"/>
              </a:rPr>
              <a:t>příslovce</a:t>
            </a:r>
            <a:r>
              <a:rPr lang="cs-CZ" sz="2600" dirty="0" smtClean="0">
                <a:latin typeface="Calibri" pitchFamily="34" charset="0"/>
              </a:rPr>
              <a:t>, nebo </a:t>
            </a:r>
            <a:r>
              <a:rPr lang="cs-CZ" sz="2600" b="1" dirty="0" smtClean="0">
                <a:latin typeface="Calibri" pitchFamily="34" charset="0"/>
              </a:rPr>
              <a:t>jména     v pádech prostých</a:t>
            </a:r>
            <a:r>
              <a:rPr lang="cs-CZ" sz="2600" dirty="0" smtClean="0">
                <a:latin typeface="Calibri" pitchFamily="34" charset="0"/>
              </a:rPr>
              <a:t>, nebo </a:t>
            </a:r>
            <a:r>
              <a:rPr lang="cs-CZ" sz="2600" b="1" dirty="0" smtClean="0">
                <a:latin typeface="Calibri" pitchFamily="34" charset="0"/>
              </a:rPr>
              <a:t>předložkových</a:t>
            </a:r>
            <a:r>
              <a:rPr lang="cs-CZ" sz="2600" dirty="0" smtClean="0">
                <a:latin typeface="Calibri" pitchFamily="34" charset="0"/>
              </a:rPr>
              <a:t>, někdy je jméno připojeno spojkami </a:t>
            </a:r>
            <a:r>
              <a:rPr lang="cs-CZ" sz="2600" b="1" dirty="0" smtClean="0">
                <a:latin typeface="Calibri" pitchFamily="34" charset="0"/>
              </a:rPr>
              <a:t>jak, jako, než</a:t>
            </a:r>
          </a:p>
          <a:p>
            <a:r>
              <a:rPr lang="cs-CZ" sz="2600" dirty="0" err="1" smtClean="0">
                <a:latin typeface="Calibri" pitchFamily="34" charset="0"/>
              </a:rPr>
              <a:t>přísl.určením</a:t>
            </a:r>
            <a:r>
              <a:rPr lang="cs-CZ" sz="2600" dirty="0" smtClean="0">
                <a:latin typeface="Calibri" pitchFamily="34" charset="0"/>
              </a:rPr>
              <a:t> může být </a:t>
            </a:r>
            <a:r>
              <a:rPr lang="cs-CZ" sz="2600" b="1" dirty="0" smtClean="0">
                <a:latin typeface="Calibri" pitchFamily="34" charset="0"/>
              </a:rPr>
              <a:t>infinitiv slovesa </a:t>
            </a:r>
            <a:r>
              <a:rPr lang="cs-CZ" sz="2600" dirty="0" smtClean="0">
                <a:latin typeface="Calibri" pitchFamily="34" charset="0"/>
              </a:rPr>
              <a:t>( př. Spěchal otevřít)</a:t>
            </a:r>
          </a:p>
          <a:p>
            <a:pPr>
              <a:buNone/>
            </a:pPr>
            <a:endParaRPr lang="cs-CZ" sz="2600" dirty="0">
              <a:latin typeface="Calibri" pitchFamily="34" charset="0"/>
            </a:endParaRPr>
          </a:p>
        </p:txBody>
      </p:sp>
      <p:sp>
        <p:nvSpPr>
          <p:cNvPr id="6" name="Elipsa 5"/>
          <p:cNvSpPr/>
          <p:nvPr/>
        </p:nvSpPr>
        <p:spPr>
          <a:xfrm>
            <a:off x="1187624" y="260648"/>
            <a:ext cx="6696744" cy="18002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cs-CZ" sz="3600" b="1" dirty="0" smtClean="0">
                <a:ln w="50800"/>
                <a:solidFill>
                  <a:schemeClr val="tx1"/>
                </a:solidFill>
                <a:latin typeface="Calibri" pitchFamily="34" charset="0"/>
              </a:rPr>
              <a:t>Příslovečné určení </a:t>
            </a:r>
          </a:p>
          <a:p>
            <a:pPr algn="ctr"/>
            <a:r>
              <a:rPr lang="cs-CZ" sz="3600" b="1" dirty="0" smtClean="0">
                <a:ln w="50800"/>
                <a:solidFill>
                  <a:schemeClr val="tx1"/>
                </a:solidFill>
                <a:latin typeface="Calibri" pitchFamily="34" charset="0"/>
              </a:rPr>
              <a:t>( adverbiale)</a:t>
            </a:r>
            <a:r>
              <a:rPr lang="cs-CZ" sz="3600" b="1" dirty="0" err="1" smtClean="0">
                <a:ln w="50800"/>
                <a:solidFill>
                  <a:schemeClr val="tx1"/>
                </a:solidFill>
                <a:latin typeface="Calibri" pitchFamily="34" charset="0"/>
              </a:rPr>
              <a:t>Pu</a:t>
            </a:r>
            <a:endParaRPr lang="cs-CZ" sz="3600" b="1" dirty="0" smtClean="0">
              <a:ln w="50800"/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Šipka dolů 7"/>
          <p:cNvSpPr/>
          <p:nvPr/>
        </p:nvSpPr>
        <p:spPr>
          <a:xfrm rot="16200000">
            <a:off x="4778458" y="2574470"/>
            <a:ext cx="530183" cy="16631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 dolů 8"/>
          <p:cNvSpPr/>
          <p:nvPr/>
        </p:nvSpPr>
        <p:spPr>
          <a:xfrm rot="17997750">
            <a:off x="4664887" y="3351873"/>
            <a:ext cx="530183" cy="16631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lů 6"/>
          <p:cNvSpPr/>
          <p:nvPr/>
        </p:nvSpPr>
        <p:spPr>
          <a:xfrm rot="14076692">
            <a:off x="4666948" y="1667888"/>
            <a:ext cx="530183" cy="16631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Plechovka 3"/>
          <p:cNvSpPr/>
          <p:nvPr/>
        </p:nvSpPr>
        <p:spPr>
          <a:xfrm rot="5400000">
            <a:off x="1979712" y="1340768"/>
            <a:ext cx="1152128" cy="4176464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475618" y="3068960"/>
            <a:ext cx="380835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600" b="1" dirty="0" smtClean="0">
                <a:latin typeface="Calibri" pitchFamily="34" charset="0"/>
              </a:rPr>
              <a:t>každý větný člen může být</a:t>
            </a:r>
          </a:p>
        </p:txBody>
      </p:sp>
      <p:sp>
        <p:nvSpPr>
          <p:cNvPr id="10" name="Plechovka 9"/>
          <p:cNvSpPr/>
          <p:nvPr/>
        </p:nvSpPr>
        <p:spPr>
          <a:xfrm rot="5400000">
            <a:off x="6275040" y="1005880"/>
            <a:ext cx="914400" cy="158417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Plechovka 10"/>
          <p:cNvSpPr/>
          <p:nvPr/>
        </p:nvSpPr>
        <p:spPr>
          <a:xfrm rot="5400000">
            <a:off x="6530498" y="2334598"/>
            <a:ext cx="914400" cy="195107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Plechovka 11"/>
          <p:cNvSpPr/>
          <p:nvPr/>
        </p:nvSpPr>
        <p:spPr>
          <a:xfrm rot="5400000">
            <a:off x="6976864" y="3507904"/>
            <a:ext cx="914400" cy="2772816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 12"/>
          <p:cNvSpPr/>
          <p:nvPr/>
        </p:nvSpPr>
        <p:spPr>
          <a:xfrm>
            <a:off x="6236083" y="1484784"/>
            <a:ext cx="78418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600" b="1" dirty="0" smtClean="0">
                <a:latin typeface="Calibri" pitchFamily="34" charset="0"/>
              </a:rPr>
              <a:t>holý</a:t>
            </a:r>
            <a:endParaRPr lang="cs-CZ" sz="2600" dirty="0" smtClean="0">
              <a:latin typeface="Calibri" pitchFamily="34" charset="0"/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6300192" y="2996952"/>
            <a:ext cx="111896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600" b="1" dirty="0" smtClean="0">
                <a:latin typeface="Calibri" pitchFamily="34" charset="0"/>
              </a:rPr>
              <a:t>rozvitý</a:t>
            </a:r>
            <a:endParaRPr lang="cs-CZ" sz="2600" dirty="0" smtClean="0">
              <a:latin typeface="Calibri" pitchFamily="34" charset="0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6087669" y="4581128"/>
            <a:ext cx="251677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600" b="1" dirty="0" smtClean="0">
                <a:latin typeface="Calibri" pitchFamily="34" charset="0"/>
              </a:rPr>
              <a:t>několikanásobný</a:t>
            </a:r>
            <a:endParaRPr lang="cs-CZ" sz="2600" dirty="0" smtClean="0">
              <a:latin typeface="Calibri" pitchFamily="34" charset="0"/>
            </a:endParaRPr>
          </a:p>
        </p:txBody>
      </p:sp>
      <p:sp>
        <p:nvSpPr>
          <p:cNvPr id="16" name="Pravoúhlý trojúhelník 15"/>
          <p:cNvSpPr/>
          <p:nvPr/>
        </p:nvSpPr>
        <p:spPr>
          <a:xfrm rot="5400000">
            <a:off x="4114800" y="-4114800"/>
            <a:ext cx="914400" cy="9144000"/>
          </a:xfrm>
          <a:prstGeom prst="rt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Pravoúhlý trojúhelník 16"/>
          <p:cNvSpPr/>
          <p:nvPr/>
        </p:nvSpPr>
        <p:spPr>
          <a:xfrm rot="16200000">
            <a:off x="4151312" y="-4070175"/>
            <a:ext cx="914400" cy="9144000"/>
          </a:xfrm>
          <a:prstGeom prst="rtTriangl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4" grpId="0"/>
      <p:bldP spid="1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363272" cy="3867912"/>
          </a:xfrm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cs-CZ" sz="2600" b="1" dirty="0" smtClean="0">
                <a:solidFill>
                  <a:srgbClr val="7030A0"/>
                </a:solidFill>
                <a:latin typeface="Calibri" pitchFamily="34" charset="0"/>
              </a:rPr>
              <a:t>a) místa (Pum) -  na otázky kde, odkud, kudy, kam?</a:t>
            </a:r>
          </a:p>
          <a:p>
            <a:pPr marL="514350" indent="-514350">
              <a:buNone/>
            </a:pPr>
            <a:r>
              <a:rPr lang="cs-CZ" sz="2600" b="1" dirty="0" smtClean="0">
                <a:solidFill>
                  <a:srgbClr val="002060"/>
                </a:solidFill>
                <a:latin typeface="Calibri" pitchFamily="34" charset="0"/>
              </a:rPr>
              <a:t>b) času (Puč ) - na otázky kdy, odkdy, dokdy, jak dlouho?</a:t>
            </a:r>
          </a:p>
          <a:p>
            <a:pPr marL="514350" indent="-514350">
              <a:buNone/>
            </a:pPr>
            <a:r>
              <a:rPr lang="cs-CZ" sz="2600" b="1" dirty="0" smtClean="0">
                <a:solidFill>
                  <a:srgbClr val="0070C0"/>
                </a:solidFill>
                <a:latin typeface="Calibri" pitchFamily="34" charset="0"/>
              </a:rPr>
              <a:t>c) způsobu  (</a:t>
            </a:r>
            <a:r>
              <a:rPr lang="cs-CZ" sz="2600" b="1" dirty="0" err="1" smtClean="0">
                <a:solidFill>
                  <a:srgbClr val="0070C0"/>
                </a:solidFill>
                <a:latin typeface="Calibri" pitchFamily="34" charset="0"/>
              </a:rPr>
              <a:t>Puz</a:t>
            </a:r>
            <a:r>
              <a:rPr lang="cs-CZ" sz="2600" b="1" dirty="0" smtClean="0">
                <a:solidFill>
                  <a:srgbClr val="0070C0"/>
                </a:solidFill>
                <a:latin typeface="Calibri" pitchFamily="34" charset="0"/>
              </a:rPr>
              <a:t> ) - jak, jakým způsobem</a:t>
            </a:r>
          </a:p>
          <a:p>
            <a:pPr marL="514350" indent="-514350">
              <a:buNone/>
            </a:pPr>
            <a:r>
              <a:rPr lang="cs-CZ" sz="2600" b="1" dirty="0" smtClean="0">
                <a:solidFill>
                  <a:srgbClr val="0070C0"/>
                </a:solidFill>
                <a:latin typeface="Calibri" pitchFamily="34" charset="0"/>
              </a:rPr>
              <a:t>      a míry (</a:t>
            </a:r>
            <a:r>
              <a:rPr lang="cs-CZ" sz="2600" b="1" dirty="0" err="1" smtClean="0">
                <a:solidFill>
                  <a:srgbClr val="0070C0"/>
                </a:solidFill>
                <a:latin typeface="Calibri" pitchFamily="34" charset="0"/>
              </a:rPr>
              <a:t>Pu</a:t>
            </a:r>
            <a:r>
              <a:rPr lang="cs-CZ" sz="2600" b="1" dirty="0" smtClean="0">
                <a:solidFill>
                  <a:srgbClr val="0070C0"/>
                </a:solidFill>
                <a:latin typeface="Calibri" pitchFamily="34" charset="0"/>
              </a:rPr>
              <a:t> mí. ) - čím, kolik, jakou měrou, do jaké míry </a:t>
            </a:r>
          </a:p>
          <a:p>
            <a:pPr marL="514350" indent="-514350">
              <a:buNone/>
            </a:pPr>
            <a:r>
              <a:rPr lang="cs-CZ" sz="2600" b="1" dirty="0" smtClean="0">
                <a:solidFill>
                  <a:srgbClr val="00B050"/>
                </a:solidFill>
                <a:latin typeface="Calibri" pitchFamily="34" charset="0"/>
              </a:rPr>
              <a:t>d) příčiny (</a:t>
            </a:r>
            <a:r>
              <a:rPr lang="cs-CZ" sz="2600" b="1" dirty="0" err="1" smtClean="0">
                <a:solidFill>
                  <a:srgbClr val="00B050"/>
                </a:solidFill>
                <a:latin typeface="Calibri" pitchFamily="34" charset="0"/>
              </a:rPr>
              <a:t>Pu</a:t>
            </a:r>
            <a:r>
              <a:rPr lang="cs-CZ" sz="2600" b="1" dirty="0" smtClean="0">
                <a:solidFill>
                  <a:srgbClr val="00B050"/>
                </a:solidFill>
                <a:latin typeface="Calibri" pitchFamily="34" charset="0"/>
              </a:rPr>
              <a:t> př. ) = důvod, na otázky proč, nač, k čemu?</a:t>
            </a:r>
          </a:p>
          <a:p>
            <a:pPr marL="514350" indent="-514350">
              <a:buNone/>
            </a:pPr>
            <a:r>
              <a:rPr lang="cs-CZ" sz="2600" b="1" dirty="0" smtClean="0">
                <a:solidFill>
                  <a:srgbClr val="FFC000"/>
                </a:solidFill>
                <a:latin typeface="Calibri" pitchFamily="34" charset="0"/>
              </a:rPr>
              <a:t>e) účelu (</a:t>
            </a:r>
            <a:r>
              <a:rPr lang="cs-CZ" sz="2600" b="1" dirty="0" err="1" smtClean="0">
                <a:solidFill>
                  <a:srgbClr val="FFC000"/>
                </a:solidFill>
                <a:latin typeface="Calibri" pitchFamily="34" charset="0"/>
              </a:rPr>
              <a:t>Pu</a:t>
            </a:r>
            <a:r>
              <a:rPr lang="cs-CZ" sz="2600" b="1" dirty="0" smtClean="0">
                <a:solidFill>
                  <a:srgbClr val="FFC000"/>
                </a:solidFill>
                <a:latin typeface="Calibri" pitchFamily="34" charset="0"/>
              </a:rPr>
              <a:t> </a:t>
            </a:r>
            <a:r>
              <a:rPr lang="cs-CZ" sz="2600" b="1" dirty="0" err="1" smtClean="0">
                <a:solidFill>
                  <a:srgbClr val="FFC000"/>
                </a:solidFill>
                <a:latin typeface="Calibri" pitchFamily="34" charset="0"/>
              </a:rPr>
              <a:t>úč</a:t>
            </a:r>
            <a:r>
              <a:rPr lang="cs-CZ" sz="2600" b="1" dirty="0" smtClean="0">
                <a:solidFill>
                  <a:srgbClr val="FFC000"/>
                </a:solidFill>
                <a:latin typeface="Calibri" pitchFamily="34" charset="0"/>
              </a:rPr>
              <a:t>. ) - na otázku za jakým účelem?</a:t>
            </a:r>
          </a:p>
          <a:p>
            <a:pPr marL="514350" indent="-514350">
              <a:buNone/>
            </a:pPr>
            <a:r>
              <a:rPr lang="cs-CZ" sz="2600" b="1" dirty="0" smtClean="0">
                <a:solidFill>
                  <a:srgbClr val="FF0000"/>
                </a:solidFill>
                <a:latin typeface="Calibri" pitchFamily="34" charset="0"/>
              </a:rPr>
              <a:t>f) podmínky (</a:t>
            </a:r>
            <a:r>
              <a:rPr lang="cs-CZ" sz="2600" b="1" dirty="0" err="1" smtClean="0">
                <a:solidFill>
                  <a:srgbClr val="FF0000"/>
                </a:solidFill>
                <a:latin typeface="Calibri" pitchFamily="34" charset="0"/>
              </a:rPr>
              <a:t>Pu</a:t>
            </a:r>
            <a:r>
              <a:rPr lang="cs-CZ" sz="2600" b="1" dirty="0" smtClean="0">
                <a:solidFill>
                  <a:srgbClr val="FF0000"/>
                </a:solidFill>
                <a:latin typeface="Calibri" pitchFamily="34" charset="0"/>
              </a:rPr>
              <a:t> pod.) -  na otázku za jaké podmínky?</a:t>
            </a:r>
          </a:p>
          <a:p>
            <a:pPr marL="514350" indent="-514350">
              <a:buNone/>
            </a:pPr>
            <a:r>
              <a:rPr lang="cs-CZ" sz="2600" b="1" dirty="0" smtClean="0">
                <a:solidFill>
                  <a:schemeClr val="accent6"/>
                </a:solidFill>
                <a:latin typeface="Calibri" pitchFamily="34" charset="0"/>
              </a:rPr>
              <a:t>g) přípustky (</a:t>
            </a:r>
            <a:r>
              <a:rPr lang="cs-CZ" sz="2600" b="1" dirty="0" err="1" smtClean="0">
                <a:solidFill>
                  <a:schemeClr val="accent6"/>
                </a:solidFill>
                <a:latin typeface="Calibri" pitchFamily="34" charset="0"/>
              </a:rPr>
              <a:t>Pu</a:t>
            </a:r>
            <a:r>
              <a:rPr lang="cs-CZ" sz="2600" b="1" dirty="0" smtClean="0">
                <a:solidFill>
                  <a:schemeClr val="accent6"/>
                </a:solidFill>
                <a:latin typeface="Calibri" pitchFamily="34" charset="0"/>
              </a:rPr>
              <a:t> pří. ) - na otázku i přes co, navzdory čemu? -</a:t>
            </a:r>
            <a:endParaRPr lang="cs-CZ" sz="2600" b="1" dirty="0">
              <a:solidFill>
                <a:schemeClr val="accent6"/>
              </a:solidFill>
              <a:latin typeface="Calibri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979712" y="332656"/>
            <a:ext cx="5354927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sz="3600" b="1" dirty="0" smtClean="0">
                <a:ln w="50800"/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Druhy příslovečných určení</a:t>
            </a:r>
            <a:endParaRPr lang="cs-CZ" sz="3600" b="1" dirty="0">
              <a:ln w="50800"/>
              <a:solidFill>
                <a:schemeClr val="bg2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2910" y="1285860"/>
            <a:ext cx="8105554" cy="4735428"/>
          </a:xfrm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cs-CZ" sz="2600" b="1" dirty="0" smtClean="0">
                <a:solidFill>
                  <a:srgbClr val="7030A0"/>
                </a:solidFill>
                <a:latin typeface="Calibri" pitchFamily="34" charset="0"/>
              </a:rPr>
              <a:t>A) příčiny ( důvodu) = z jaké příčiny? </a:t>
            </a:r>
            <a:r>
              <a:rPr lang="cs-CZ" sz="2600" b="1" dirty="0" err="1" smtClean="0">
                <a:solidFill>
                  <a:srgbClr val="7030A0"/>
                </a:solidFill>
                <a:latin typeface="Calibri" pitchFamily="34" charset="0"/>
              </a:rPr>
              <a:t>Pu</a:t>
            </a:r>
            <a:r>
              <a:rPr lang="cs-CZ" sz="2600" b="1" dirty="0" smtClean="0">
                <a:solidFill>
                  <a:srgbClr val="7030A0"/>
                </a:solidFill>
                <a:latin typeface="Calibri" pitchFamily="34" charset="0"/>
              </a:rPr>
              <a:t> př.</a:t>
            </a:r>
          </a:p>
          <a:p>
            <a:pPr marL="514350" indent="-514350">
              <a:buNone/>
            </a:pPr>
            <a:r>
              <a:rPr lang="cs-CZ" sz="2600" dirty="0">
                <a:latin typeface="Calibri" pitchFamily="34" charset="0"/>
              </a:rPr>
              <a:t> </a:t>
            </a:r>
            <a:r>
              <a:rPr lang="cs-CZ" sz="2600" dirty="0" smtClean="0">
                <a:latin typeface="Calibri" pitchFamily="34" charset="0"/>
              </a:rPr>
              <a:t>    = předcházející příčina =</a:t>
            </a:r>
            <a:r>
              <a:rPr lang="cs-CZ" sz="26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 proč? </a:t>
            </a:r>
            <a:endParaRPr lang="cs-CZ" sz="2600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2600" dirty="0" smtClean="0">
                <a:latin typeface="Calibri" pitchFamily="34" charset="0"/>
              </a:rPr>
              <a:t>  </a:t>
            </a:r>
            <a:r>
              <a:rPr lang="cs-CZ" sz="2600" b="1" dirty="0" smtClean="0">
                <a:latin typeface="Calibri" pitchFamily="34" charset="0"/>
              </a:rPr>
              <a:t>   </a:t>
            </a:r>
            <a:r>
              <a:rPr lang="cs-CZ" sz="2600" b="1" i="1" dirty="0" smtClean="0">
                <a:latin typeface="Calibri" pitchFamily="34" charset="0"/>
              </a:rPr>
              <a:t>Pro nemoc </a:t>
            </a:r>
            <a:r>
              <a:rPr lang="cs-CZ" sz="2600" i="1" dirty="0" smtClean="0">
                <a:latin typeface="Calibri" pitchFamily="34" charset="0"/>
              </a:rPr>
              <a:t>nemohl přijít.</a:t>
            </a:r>
          </a:p>
          <a:p>
            <a:pPr>
              <a:buNone/>
            </a:pPr>
            <a:r>
              <a:rPr lang="cs-CZ" sz="2600" i="1" dirty="0" smtClean="0">
                <a:latin typeface="Calibri" pitchFamily="34" charset="0"/>
              </a:rPr>
              <a:t>     Děti plakaly </a:t>
            </a:r>
            <a:r>
              <a:rPr lang="cs-CZ" sz="2600" b="1" i="1" dirty="0" smtClean="0">
                <a:latin typeface="Calibri" pitchFamily="34" charset="0"/>
              </a:rPr>
              <a:t>hlady.</a:t>
            </a:r>
          </a:p>
          <a:p>
            <a:pPr>
              <a:buNone/>
            </a:pPr>
            <a:r>
              <a:rPr lang="cs-CZ" sz="2600" i="1" dirty="0" smtClean="0">
                <a:latin typeface="Calibri" pitchFamily="34" charset="0"/>
              </a:rPr>
              <a:t>     Třásl se </a:t>
            </a:r>
            <a:r>
              <a:rPr lang="cs-CZ" sz="2600" b="1" i="1" dirty="0" smtClean="0">
                <a:latin typeface="Calibri" pitchFamily="34" charset="0"/>
              </a:rPr>
              <a:t>zimou. </a:t>
            </a:r>
            <a:endParaRPr lang="cs-CZ" sz="2600" i="1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26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B) účelu = za jakým účelem? </a:t>
            </a:r>
            <a:r>
              <a:rPr lang="cs-CZ" sz="2600" b="1" dirty="0" err="1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Pu</a:t>
            </a:r>
            <a:r>
              <a:rPr lang="cs-CZ" sz="26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cs-CZ" sz="2600" b="1" dirty="0" err="1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úč</a:t>
            </a:r>
            <a:r>
              <a:rPr lang="cs-CZ" sz="26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.</a:t>
            </a:r>
            <a:endParaRPr lang="cs-CZ" sz="26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>
              <a:buNone/>
            </a:pPr>
            <a:r>
              <a:rPr lang="cs-CZ" sz="2600" dirty="0">
                <a:latin typeface="Calibri" pitchFamily="34" charset="0"/>
              </a:rPr>
              <a:t> </a:t>
            </a:r>
            <a:r>
              <a:rPr lang="cs-CZ" sz="2600" dirty="0" smtClean="0">
                <a:latin typeface="Calibri" pitchFamily="34" charset="0"/>
              </a:rPr>
              <a:t>    = následující příčina </a:t>
            </a:r>
          </a:p>
          <a:p>
            <a:pPr>
              <a:buNone/>
            </a:pPr>
            <a:r>
              <a:rPr lang="cs-CZ" sz="2600" i="1" dirty="0" smtClean="0">
                <a:latin typeface="Calibri" pitchFamily="34" charset="0"/>
              </a:rPr>
              <a:t>     Dívky jely </a:t>
            </a:r>
            <a:r>
              <a:rPr lang="cs-CZ" sz="2600" b="1" i="1" dirty="0" smtClean="0">
                <a:latin typeface="Calibri" pitchFamily="34" charset="0"/>
              </a:rPr>
              <a:t>na nákup.</a:t>
            </a:r>
          </a:p>
          <a:p>
            <a:pPr>
              <a:buNone/>
            </a:pPr>
            <a:r>
              <a:rPr lang="pl-PL" sz="2600" i="1" dirty="0" smtClean="0">
                <a:latin typeface="Calibri" pitchFamily="34" charset="0"/>
              </a:rPr>
              <a:t>     Šel tam </a:t>
            </a:r>
            <a:r>
              <a:rPr lang="pl-PL" sz="2600" b="1" i="1" dirty="0" smtClean="0">
                <a:latin typeface="Calibri" pitchFamily="34" charset="0"/>
              </a:rPr>
              <a:t>pro peníze.</a:t>
            </a:r>
          </a:p>
          <a:p>
            <a:pPr>
              <a:buNone/>
            </a:pPr>
            <a:r>
              <a:rPr lang="pl-PL" sz="2600" b="1" i="1" dirty="0" smtClean="0">
                <a:latin typeface="Calibri" pitchFamily="34" charset="0"/>
              </a:rPr>
              <a:t>     </a:t>
            </a:r>
            <a:r>
              <a:rPr lang="pl-PL" sz="2600" i="1" dirty="0" smtClean="0">
                <a:latin typeface="Calibri" pitchFamily="34" charset="0"/>
              </a:rPr>
              <a:t>Připil mu </a:t>
            </a:r>
            <a:r>
              <a:rPr lang="pl-PL" sz="2600" b="1" i="1" dirty="0" smtClean="0">
                <a:latin typeface="Calibri" pitchFamily="34" charset="0"/>
              </a:rPr>
              <a:t>na zdraví.</a:t>
            </a:r>
            <a:endParaRPr lang="cs-CZ" sz="2600" b="1" i="1" dirty="0">
              <a:latin typeface="Calibri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6896" y="142852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 pitchFamily="34" charset="0"/>
              </a:rPr>
              <a:t>Pozor na příslovečné určení příčiny X účelu!</a:t>
            </a:r>
            <a:endParaRPr lang="cs-CZ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libri" pitchFamily="34" charset="0"/>
            </a:endParaRPr>
          </a:p>
        </p:txBody>
      </p:sp>
      <p:sp>
        <p:nvSpPr>
          <p:cNvPr id="4" name="Pravoúhlý trojúhelník 3"/>
          <p:cNvSpPr/>
          <p:nvPr/>
        </p:nvSpPr>
        <p:spPr>
          <a:xfrm rot="10800000">
            <a:off x="6948264" y="1268760"/>
            <a:ext cx="1800200" cy="4752528"/>
          </a:xfrm>
          <a:prstGeom prst="rtTriangl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864" y="1711349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r>
              <a:rPr lang="cs-CZ" sz="2600" dirty="0" smtClean="0">
                <a:latin typeface="Calibri" pitchFamily="34" charset="0"/>
              </a:rPr>
              <a:t>závisí na slovese ( zpravidla na přísudku), ale zároveň se vztahuje ke jménu ( nejčastěji v podmětu nebo předmětu)</a:t>
            </a:r>
          </a:p>
        </p:txBody>
      </p:sp>
      <p:sp>
        <p:nvSpPr>
          <p:cNvPr id="13" name="Elipsa 12"/>
          <p:cNvSpPr/>
          <p:nvPr/>
        </p:nvSpPr>
        <p:spPr>
          <a:xfrm>
            <a:off x="1043608" y="260648"/>
            <a:ext cx="6696744" cy="18002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cs-CZ" sz="3600" b="1" dirty="0" smtClean="0">
                <a:ln w="50800"/>
                <a:solidFill>
                  <a:schemeClr val="tx1"/>
                </a:solidFill>
                <a:latin typeface="Calibri" pitchFamily="34" charset="0"/>
              </a:rPr>
              <a:t>Doplněk </a:t>
            </a:r>
          </a:p>
          <a:p>
            <a:pPr algn="ctr"/>
            <a:r>
              <a:rPr lang="cs-CZ" sz="3600" b="1" dirty="0" smtClean="0">
                <a:ln w="50800"/>
                <a:solidFill>
                  <a:schemeClr val="tx1"/>
                </a:solidFill>
                <a:latin typeface="Calibri" pitchFamily="34" charset="0"/>
              </a:rPr>
              <a:t>( atribut verbální)D</a:t>
            </a:r>
          </a:p>
        </p:txBody>
      </p:sp>
      <p:sp>
        <p:nvSpPr>
          <p:cNvPr id="14" name="Obdélník 13"/>
          <p:cNvSpPr/>
          <p:nvPr/>
        </p:nvSpPr>
        <p:spPr>
          <a:xfrm>
            <a:off x="971600" y="3640956"/>
            <a:ext cx="7704856" cy="230832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400" dirty="0" smtClean="0">
                <a:latin typeface="Calibri" pitchFamily="34" charset="0"/>
              </a:rPr>
              <a:t>Zdeněk ležel </a:t>
            </a:r>
            <a:r>
              <a:rPr lang="cs-CZ" sz="2400" b="1" dirty="0" smtClean="0">
                <a:latin typeface="Calibri" pitchFamily="34" charset="0"/>
              </a:rPr>
              <a:t>nemocen. </a:t>
            </a:r>
            <a:r>
              <a:rPr lang="cs-CZ" sz="2400" dirty="0" smtClean="0">
                <a:latin typeface="Calibri" pitchFamily="34" charset="0"/>
              </a:rPr>
              <a:t>( </a:t>
            </a:r>
            <a:r>
              <a:rPr lang="cs-CZ" sz="2400" dirty="0" err="1" smtClean="0">
                <a:latin typeface="Calibri" pitchFamily="34" charset="0"/>
              </a:rPr>
              <a:t>příd.jméno</a:t>
            </a:r>
            <a:r>
              <a:rPr lang="cs-CZ" sz="2400" dirty="0" smtClean="0">
                <a:latin typeface="Calibri" pitchFamily="34" charset="0"/>
              </a:rPr>
              <a:t>)</a:t>
            </a:r>
          </a:p>
          <a:p>
            <a:r>
              <a:rPr lang="cs-CZ" sz="2400" dirty="0" smtClean="0">
                <a:latin typeface="Calibri" pitchFamily="34" charset="0"/>
              </a:rPr>
              <a:t>Třída si vybrala Honzu za svého </a:t>
            </a:r>
            <a:r>
              <a:rPr lang="cs-CZ" sz="2400" b="1" dirty="0" smtClean="0">
                <a:latin typeface="Calibri" pitchFamily="34" charset="0"/>
              </a:rPr>
              <a:t>mluvčího</a:t>
            </a:r>
            <a:r>
              <a:rPr lang="cs-CZ" sz="2400" dirty="0" smtClean="0">
                <a:latin typeface="Calibri" pitchFamily="34" charset="0"/>
              </a:rPr>
              <a:t>. ( </a:t>
            </a:r>
            <a:r>
              <a:rPr lang="cs-CZ" sz="2400" dirty="0" err="1" smtClean="0">
                <a:latin typeface="Calibri" pitchFamily="34" charset="0"/>
              </a:rPr>
              <a:t>podst.jméno</a:t>
            </a:r>
            <a:r>
              <a:rPr lang="cs-CZ" sz="2400" dirty="0" smtClean="0">
                <a:latin typeface="Calibri" pitchFamily="34" charset="0"/>
              </a:rPr>
              <a:t>)</a:t>
            </a:r>
          </a:p>
          <a:p>
            <a:r>
              <a:rPr lang="cs-CZ" sz="2400" dirty="0" smtClean="0">
                <a:latin typeface="Calibri" pitchFamily="34" charset="0"/>
              </a:rPr>
              <a:t>Starý muž se cítil </a:t>
            </a:r>
            <a:r>
              <a:rPr lang="cs-CZ" sz="2400" b="1" dirty="0" smtClean="0">
                <a:latin typeface="Calibri" pitchFamily="34" charset="0"/>
              </a:rPr>
              <a:t>opuštěn.</a:t>
            </a:r>
            <a:r>
              <a:rPr lang="cs-CZ" sz="2400" dirty="0" smtClean="0">
                <a:latin typeface="Calibri" pitchFamily="34" charset="0"/>
              </a:rPr>
              <a:t> ( </a:t>
            </a:r>
            <a:r>
              <a:rPr lang="cs-CZ" sz="2400" dirty="0" err="1" smtClean="0">
                <a:latin typeface="Calibri" pitchFamily="34" charset="0"/>
              </a:rPr>
              <a:t>příd.jméno</a:t>
            </a:r>
            <a:r>
              <a:rPr lang="cs-CZ" sz="2400" dirty="0" smtClean="0">
                <a:latin typeface="Calibri" pitchFamily="34" charset="0"/>
              </a:rPr>
              <a:t>)</a:t>
            </a:r>
          </a:p>
          <a:p>
            <a:r>
              <a:rPr lang="cs-CZ" sz="2400" dirty="0" smtClean="0">
                <a:latin typeface="Calibri" pitchFamily="34" charset="0"/>
              </a:rPr>
              <a:t>Seděl jsem v první řadě </a:t>
            </a:r>
            <a:r>
              <a:rPr lang="cs-CZ" sz="2400" b="1" dirty="0" smtClean="0">
                <a:latin typeface="Calibri" pitchFamily="34" charset="0"/>
              </a:rPr>
              <a:t>sám</a:t>
            </a:r>
            <a:r>
              <a:rPr lang="cs-CZ" sz="2400" dirty="0" smtClean="0">
                <a:latin typeface="Calibri" pitchFamily="34" charset="0"/>
              </a:rPr>
              <a:t>. ( zájmeno)</a:t>
            </a:r>
          </a:p>
          <a:p>
            <a:r>
              <a:rPr lang="cs-CZ" sz="2400" dirty="0" smtClean="0">
                <a:latin typeface="Calibri" pitchFamily="34" charset="0"/>
              </a:rPr>
              <a:t>David zastihl otce </a:t>
            </a:r>
            <a:r>
              <a:rPr lang="cs-CZ" sz="2400" b="1" dirty="0" smtClean="0">
                <a:latin typeface="Calibri" pitchFamily="34" charset="0"/>
              </a:rPr>
              <a:t>rozzlobeného. </a:t>
            </a:r>
            <a:r>
              <a:rPr lang="cs-CZ" sz="2400" dirty="0" smtClean="0">
                <a:latin typeface="Calibri" pitchFamily="34" charset="0"/>
              </a:rPr>
              <a:t>(</a:t>
            </a:r>
            <a:r>
              <a:rPr lang="cs-CZ" sz="2400" dirty="0" err="1" smtClean="0">
                <a:latin typeface="Calibri" pitchFamily="34" charset="0"/>
              </a:rPr>
              <a:t>příd.jméno</a:t>
            </a:r>
            <a:r>
              <a:rPr lang="cs-CZ" sz="2400" dirty="0" smtClean="0">
                <a:latin typeface="Calibri" pitchFamily="34" charset="0"/>
              </a:rPr>
              <a:t>)</a:t>
            </a:r>
          </a:p>
          <a:p>
            <a:endParaRPr lang="cs-CZ" sz="2400" dirty="0"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  <p:bldP spid="1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Šipka doprava 10"/>
          <p:cNvSpPr/>
          <p:nvPr/>
        </p:nvSpPr>
        <p:spPr>
          <a:xfrm rot="2509428">
            <a:off x="4426374" y="3691669"/>
            <a:ext cx="3315588" cy="3981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 doprava 6"/>
          <p:cNvSpPr/>
          <p:nvPr/>
        </p:nvSpPr>
        <p:spPr>
          <a:xfrm rot="4587020">
            <a:off x="4086745" y="3321218"/>
            <a:ext cx="1114526" cy="3301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Elipsa 3"/>
          <p:cNvSpPr/>
          <p:nvPr/>
        </p:nvSpPr>
        <p:spPr>
          <a:xfrm>
            <a:off x="1043608" y="1772816"/>
            <a:ext cx="1440160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David </a:t>
            </a:r>
            <a:endParaRPr lang="cs-CZ" sz="24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" name="Elipsa 4"/>
          <p:cNvSpPr/>
          <p:nvPr/>
        </p:nvSpPr>
        <p:spPr>
          <a:xfrm>
            <a:off x="3563888" y="1844824"/>
            <a:ext cx="1440160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zastihl </a:t>
            </a:r>
            <a:endParaRPr lang="cs-CZ" sz="24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" name="Je rovno 5"/>
          <p:cNvSpPr/>
          <p:nvPr/>
        </p:nvSpPr>
        <p:spPr>
          <a:xfrm>
            <a:off x="2555776" y="1988840"/>
            <a:ext cx="914400" cy="9144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8" name="Elipsa 7"/>
          <p:cNvSpPr/>
          <p:nvPr/>
        </p:nvSpPr>
        <p:spPr>
          <a:xfrm>
            <a:off x="4067944" y="4005064"/>
            <a:ext cx="1440160" cy="12858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otce </a:t>
            </a:r>
            <a:endParaRPr lang="cs-CZ" sz="24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" name="Elipsa 8"/>
          <p:cNvSpPr/>
          <p:nvPr/>
        </p:nvSpPr>
        <p:spPr>
          <a:xfrm>
            <a:off x="6084168" y="5085184"/>
            <a:ext cx="2691408" cy="1285884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solidFill>
                  <a:schemeClr val="tx1"/>
                </a:solidFill>
                <a:latin typeface="Calibri" pitchFamily="34" charset="0"/>
              </a:rPr>
              <a:t>rozzlobeného </a:t>
            </a:r>
            <a:endParaRPr lang="cs-CZ" sz="24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1691680" y="972017"/>
            <a:ext cx="5591211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cs-CZ" sz="3200" dirty="0" smtClean="0">
                <a:latin typeface="Calibri" pitchFamily="34" charset="0"/>
              </a:rPr>
              <a:t>David zastihl otce </a:t>
            </a:r>
            <a:r>
              <a:rPr lang="cs-CZ" sz="3200" b="1" dirty="0" smtClean="0">
                <a:latin typeface="Calibri" pitchFamily="34" charset="0"/>
              </a:rPr>
              <a:t>rozzlobeného.</a:t>
            </a:r>
            <a:endParaRPr lang="cs-CZ" sz="3200" b="1" dirty="0">
              <a:latin typeface="Calibri" pitchFamily="34" charset="0"/>
            </a:endParaRPr>
          </a:p>
        </p:txBody>
      </p:sp>
      <p:sp>
        <p:nvSpPr>
          <p:cNvPr id="13" name="Mínus 12"/>
          <p:cNvSpPr/>
          <p:nvPr/>
        </p:nvSpPr>
        <p:spPr>
          <a:xfrm rot="2376620">
            <a:off x="5725607" y="5025839"/>
            <a:ext cx="432048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Mínus 13"/>
          <p:cNvSpPr/>
          <p:nvPr/>
        </p:nvSpPr>
        <p:spPr>
          <a:xfrm rot="2281861">
            <a:off x="5383872" y="4710832"/>
            <a:ext cx="432048" cy="91440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Pravoúhlý trojúhelník 14"/>
          <p:cNvSpPr/>
          <p:nvPr/>
        </p:nvSpPr>
        <p:spPr>
          <a:xfrm rot="5400000">
            <a:off x="4114800" y="-4114800"/>
            <a:ext cx="914400" cy="9144000"/>
          </a:xfrm>
          <a:prstGeom prst="rtTriangl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>
                <a:latin typeface="Calibri" pitchFamily="34" charset="0"/>
              </a:rPr>
              <a:t>Krausová,Zdeňka,</a:t>
            </a:r>
            <a:r>
              <a:rPr lang="cs-CZ" sz="2800" dirty="0" err="1" smtClean="0">
                <a:latin typeface="Calibri" pitchFamily="34" charset="0"/>
              </a:rPr>
              <a:t>Teršová</a:t>
            </a:r>
            <a:r>
              <a:rPr lang="cs-CZ" sz="2800" dirty="0" smtClean="0">
                <a:latin typeface="Calibri" pitchFamily="34" charset="0"/>
              </a:rPr>
              <a:t>, Renáta: Český jazyk 7, učebnice pro základní školy a víceletá gymnázia,</a:t>
            </a:r>
            <a:r>
              <a:rPr lang="cs-CZ" sz="2800" dirty="0" err="1" smtClean="0">
                <a:latin typeface="Calibri" pitchFamily="34" charset="0"/>
              </a:rPr>
              <a:t>Fraus</a:t>
            </a:r>
            <a:r>
              <a:rPr lang="cs-CZ" sz="2800" dirty="0" smtClean="0">
                <a:latin typeface="Calibri" pitchFamily="34" charset="0"/>
              </a:rPr>
              <a:t>,2004</a:t>
            </a:r>
          </a:p>
          <a:p>
            <a:r>
              <a:rPr lang="cs-CZ" sz="2800" dirty="0" smtClean="0">
                <a:latin typeface="Calibri" pitchFamily="34" charset="0"/>
              </a:rPr>
              <a:t>Krausová,Zdeňka,</a:t>
            </a:r>
            <a:r>
              <a:rPr lang="cs-CZ" sz="2800" dirty="0" err="1" smtClean="0">
                <a:latin typeface="Calibri" pitchFamily="34" charset="0"/>
              </a:rPr>
              <a:t>Teršová</a:t>
            </a:r>
            <a:r>
              <a:rPr lang="cs-CZ" sz="2800" dirty="0" smtClean="0">
                <a:latin typeface="Calibri" pitchFamily="34" charset="0"/>
              </a:rPr>
              <a:t>, Renáta: Český jazyk 7, pracovní sešit pro základní školy a </a:t>
            </a:r>
            <a:r>
              <a:rPr lang="cs-CZ" sz="2800" smtClean="0">
                <a:latin typeface="Calibri" pitchFamily="34" charset="0"/>
              </a:rPr>
              <a:t>víceletá gymnázia,Fraus</a:t>
            </a:r>
            <a:r>
              <a:rPr lang="cs-CZ" sz="2800" dirty="0" smtClean="0">
                <a:latin typeface="Calibri" pitchFamily="34" charset="0"/>
              </a:rPr>
              <a:t>,2004</a:t>
            </a:r>
          </a:p>
          <a:p>
            <a:endParaRPr lang="cs-CZ" sz="2800" dirty="0" smtClean="0">
              <a:latin typeface="Calibri" pitchFamily="34" charset="0"/>
            </a:endParaRPr>
          </a:p>
          <a:p>
            <a:endParaRPr lang="cs-CZ" dirty="0">
              <a:latin typeface="Calibri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Použitá literatura :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158" y="928670"/>
            <a:ext cx="8572560" cy="5786454"/>
          </a:xfrm>
          <a:noFill/>
        </p:spPr>
        <p:txBody>
          <a:bodyPr>
            <a:noAutofit/>
          </a:bodyPr>
          <a:lstStyle/>
          <a:p>
            <a:r>
              <a:rPr lang="cs-CZ" sz="2600" b="1" dirty="0" smtClean="0">
                <a:latin typeface="Calibri" pitchFamily="34" charset="0"/>
              </a:rPr>
              <a:t>spojení předložky se jménem </a:t>
            </a:r>
            <a:r>
              <a:rPr lang="cs-CZ" sz="2600" i="1" dirty="0" smtClean="0">
                <a:latin typeface="Calibri" pitchFamily="34" charset="0"/>
              </a:rPr>
              <a:t>(ve škole, nad ním, bez pěti, nad úkolem aj.)</a:t>
            </a:r>
          </a:p>
          <a:p>
            <a:r>
              <a:rPr lang="cs-CZ" sz="2600" b="1" dirty="0" smtClean="0">
                <a:latin typeface="Calibri" pitchFamily="34" charset="0"/>
              </a:rPr>
              <a:t>zvratné sloveso </a:t>
            </a:r>
            <a:r>
              <a:rPr lang="cs-CZ" sz="2600" i="1" dirty="0" smtClean="0">
                <a:latin typeface="Calibri" pitchFamily="34" charset="0"/>
              </a:rPr>
              <a:t>(smát se, sedl si X oholit se – se je předmět-  koho?)</a:t>
            </a:r>
          </a:p>
          <a:p>
            <a:r>
              <a:rPr lang="cs-CZ" sz="2600" b="1" dirty="0" smtClean="0">
                <a:latin typeface="Calibri" pitchFamily="34" charset="0"/>
              </a:rPr>
              <a:t>zvratný tvar slovesný </a:t>
            </a:r>
            <a:r>
              <a:rPr lang="cs-CZ" sz="2600" i="1" dirty="0" smtClean="0">
                <a:latin typeface="Calibri" pitchFamily="34" charset="0"/>
              </a:rPr>
              <a:t>( se nepracuje)</a:t>
            </a:r>
          </a:p>
          <a:p>
            <a:r>
              <a:rPr lang="cs-CZ" sz="2600" b="1" dirty="0" smtClean="0">
                <a:latin typeface="Calibri" pitchFamily="34" charset="0"/>
              </a:rPr>
              <a:t>složený slovesný tvar </a:t>
            </a:r>
            <a:r>
              <a:rPr lang="cs-CZ" sz="2600" i="1" dirty="0" smtClean="0">
                <a:latin typeface="Calibri" pitchFamily="34" charset="0"/>
              </a:rPr>
              <a:t>(žili jsme, bude žít, byl by žil)</a:t>
            </a:r>
          </a:p>
          <a:p>
            <a:r>
              <a:rPr lang="cs-CZ" sz="2600" b="1" dirty="0" smtClean="0">
                <a:latin typeface="Calibri" pitchFamily="34" charset="0"/>
              </a:rPr>
              <a:t>spojení způsobového nebo fázového slovesa</a:t>
            </a:r>
            <a:r>
              <a:rPr lang="cs-CZ" sz="2600" dirty="0" smtClean="0">
                <a:latin typeface="Calibri" pitchFamily="34" charset="0"/>
              </a:rPr>
              <a:t>: </a:t>
            </a:r>
            <a:r>
              <a:rPr lang="cs-CZ" sz="2600" b="1" dirty="0" smtClean="0">
                <a:latin typeface="Calibri" pitchFamily="34" charset="0"/>
              </a:rPr>
              <a:t>s infinitivem plnovýznamového slovesa </a:t>
            </a:r>
            <a:r>
              <a:rPr lang="cs-CZ" sz="2600" i="1" dirty="0" smtClean="0">
                <a:latin typeface="Calibri" pitchFamily="34" charset="0"/>
              </a:rPr>
              <a:t>( musíme zajistit, byl by začal psát, měli byste se poradit)</a:t>
            </a:r>
            <a:r>
              <a:rPr lang="cs-CZ" sz="2600" dirty="0" smtClean="0">
                <a:latin typeface="Calibri" pitchFamily="34" charset="0"/>
              </a:rPr>
              <a:t/>
            </a:r>
            <a:br>
              <a:rPr lang="cs-CZ" sz="2600" dirty="0" smtClean="0">
                <a:latin typeface="Calibri" pitchFamily="34" charset="0"/>
              </a:rPr>
            </a:br>
            <a:r>
              <a:rPr lang="cs-CZ" sz="2600" b="1" dirty="0" smtClean="0">
                <a:latin typeface="Calibri" pitchFamily="34" charset="0"/>
              </a:rPr>
              <a:t>s dějovým podstatným jménem </a:t>
            </a:r>
            <a:r>
              <a:rPr lang="cs-CZ" sz="2600" i="1" dirty="0" smtClean="0">
                <a:latin typeface="Calibri" pitchFamily="34" charset="0"/>
              </a:rPr>
              <a:t>(dal se do práce)</a:t>
            </a:r>
          </a:p>
          <a:p>
            <a:r>
              <a:rPr lang="cs-CZ" sz="2600" b="1" dirty="0" smtClean="0">
                <a:latin typeface="Calibri" pitchFamily="34" charset="0"/>
              </a:rPr>
              <a:t>sponu a jméno v přísudku jmenném se sponou </a:t>
            </a:r>
            <a:r>
              <a:rPr lang="cs-CZ" sz="2600" i="1" dirty="0" smtClean="0">
                <a:latin typeface="Calibri" pitchFamily="34" charset="0"/>
              </a:rPr>
              <a:t>(stal se žákem, byl přítelem, je otužilý aj.)</a:t>
            </a:r>
          </a:p>
          <a:p>
            <a:endParaRPr lang="cs-CZ" sz="2600" dirty="0">
              <a:latin typeface="Calibri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-16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cs-CZ" dirty="0" smtClean="0">
                <a:ln w="50800"/>
                <a:solidFill>
                  <a:schemeClr val="bg2">
                    <a:lumMod val="50000"/>
                  </a:schemeClr>
                </a:solidFill>
                <a:effectLst/>
              </a:rPr>
              <a:t>Co pokládáme za jeden větný člen?</a:t>
            </a:r>
            <a:endParaRPr lang="cs-CZ" dirty="0">
              <a:ln w="50800"/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640010" y="2287413"/>
            <a:ext cx="8252470" cy="4525963"/>
          </a:xfrm>
          <a:noFill/>
        </p:spPr>
        <p:txBody>
          <a:bodyPr>
            <a:normAutofit/>
          </a:bodyPr>
          <a:lstStyle/>
          <a:p>
            <a:r>
              <a:rPr lang="cs-CZ" sz="2600" dirty="0" smtClean="0">
                <a:latin typeface="Calibri" pitchFamily="34" charset="0"/>
              </a:rPr>
              <a:t>ptáme se na něj otázkou </a:t>
            </a:r>
            <a:r>
              <a:rPr lang="cs-CZ" sz="2600" b="1" dirty="0" smtClean="0">
                <a:solidFill>
                  <a:srgbClr val="FF0000"/>
                </a:solidFill>
                <a:latin typeface="Calibri" pitchFamily="34" charset="0"/>
              </a:rPr>
              <a:t>1.pádu  kdo, co?</a:t>
            </a:r>
          </a:p>
          <a:p>
            <a:r>
              <a:rPr lang="cs-CZ" sz="2600" dirty="0" smtClean="0">
                <a:latin typeface="Calibri" pitchFamily="34" charset="0"/>
              </a:rPr>
              <a:t>výjimečně v 2.pádě </a:t>
            </a:r>
            <a:r>
              <a:rPr lang="cs-CZ" sz="2600" i="1" dirty="0" smtClean="0">
                <a:latin typeface="Calibri" pitchFamily="34" charset="0"/>
              </a:rPr>
              <a:t>( Nebylo tam nikoho.)</a:t>
            </a:r>
          </a:p>
          <a:p>
            <a:r>
              <a:rPr lang="cs-CZ" sz="2600" b="1" dirty="0" smtClean="0">
                <a:latin typeface="Calibri" pitchFamily="34" charset="0"/>
              </a:rPr>
              <a:t>máme-li určený přísudek, hledáme podmět</a:t>
            </a:r>
          </a:p>
          <a:p>
            <a:r>
              <a:rPr lang="cs-CZ" sz="2600" dirty="0" smtClean="0">
                <a:latin typeface="Calibri" pitchFamily="34" charset="0"/>
              </a:rPr>
              <a:t>mluvnicky je nezávislý na jiném větném členu</a:t>
            </a:r>
          </a:p>
          <a:p>
            <a:r>
              <a:rPr lang="cs-CZ" sz="2600" dirty="0" smtClean="0">
                <a:latin typeface="Calibri" pitchFamily="34" charset="0"/>
              </a:rPr>
              <a:t>shoduje se s přísudkem v osobě, čísle, popř. i rodě </a:t>
            </a:r>
          </a:p>
          <a:p>
            <a:pPr>
              <a:buNone/>
            </a:pPr>
            <a:r>
              <a:rPr lang="cs-CZ" sz="2600" i="1" dirty="0" smtClean="0">
                <a:latin typeface="Calibri" pitchFamily="34" charset="0"/>
              </a:rPr>
              <a:t>   ( děti psal</a:t>
            </a:r>
            <a:r>
              <a:rPr lang="cs-CZ" sz="2600" i="1" dirty="0" smtClean="0">
                <a:solidFill>
                  <a:srgbClr val="FF0000"/>
                </a:solidFill>
                <a:latin typeface="Calibri" pitchFamily="34" charset="0"/>
              </a:rPr>
              <a:t>y</a:t>
            </a:r>
            <a:r>
              <a:rPr lang="cs-CZ" sz="2600" i="1" dirty="0" smtClean="0">
                <a:latin typeface="Calibri" pitchFamily="34" charset="0"/>
              </a:rPr>
              <a:t>, muži pracoval</a:t>
            </a:r>
            <a:r>
              <a:rPr lang="cs-CZ" sz="2600" i="1" dirty="0" smtClean="0">
                <a:solidFill>
                  <a:srgbClr val="FF0000"/>
                </a:solidFill>
                <a:latin typeface="Calibri" pitchFamily="34" charset="0"/>
              </a:rPr>
              <a:t>i</a:t>
            </a:r>
            <a:r>
              <a:rPr lang="cs-CZ" sz="2600" i="1" dirty="0" smtClean="0">
                <a:latin typeface="Calibri" pitchFamily="34" charset="0"/>
              </a:rPr>
              <a:t>, ženy šil</a:t>
            </a:r>
            <a:r>
              <a:rPr lang="cs-CZ" sz="2600" i="1" dirty="0" smtClean="0">
                <a:solidFill>
                  <a:srgbClr val="FF0000"/>
                </a:solidFill>
                <a:latin typeface="Calibri" pitchFamily="34" charset="0"/>
              </a:rPr>
              <a:t>y, </a:t>
            </a:r>
            <a:r>
              <a:rPr lang="cs-CZ" sz="2600" i="1" dirty="0" smtClean="0">
                <a:latin typeface="Calibri" pitchFamily="34" charset="0"/>
              </a:rPr>
              <a:t>kuřata běhal</a:t>
            </a:r>
            <a:r>
              <a:rPr lang="cs-CZ" sz="2600" i="1" dirty="0" smtClean="0">
                <a:solidFill>
                  <a:srgbClr val="FF0000"/>
                </a:solidFill>
                <a:latin typeface="Calibri" pitchFamily="34" charset="0"/>
              </a:rPr>
              <a:t>a )</a:t>
            </a:r>
            <a:endParaRPr lang="cs-CZ" sz="2600" i="1" dirty="0" smtClean="0">
              <a:latin typeface="Calibri" pitchFamily="34" charset="0"/>
            </a:endParaRPr>
          </a:p>
          <a:p>
            <a:r>
              <a:rPr lang="cs-CZ" sz="2600" dirty="0" smtClean="0">
                <a:latin typeface="Calibri" pitchFamily="34" charset="0"/>
              </a:rPr>
              <a:t>vyjadřuje nejčastěji původce děje </a:t>
            </a:r>
            <a:r>
              <a:rPr lang="cs-CZ" sz="2600" i="1" dirty="0" smtClean="0">
                <a:latin typeface="Calibri" pitchFamily="34" charset="0"/>
              </a:rPr>
              <a:t>( Maminka vaří.)</a:t>
            </a:r>
            <a:endParaRPr lang="cs-CZ" sz="2600" i="1" dirty="0">
              <a:latin typeface="Calibri" pitchFamily="34" charset="0"/>
            </a:endParaRPr>
          </a:p>
        </p:txBody>
      </p:sp>
      <p:sp>
        <p:nvSpPr>
          <p:cNvPr id="5" name="Elipsa 4"/>
          <p:cNvSpPr/>
          <p:nvPr/>
        </p:nvSpPr>
        <p:spPr>
          <a:xfrm>
            <a:off x="1080120" y="116632"/>
            <a:ext cx="6660232" cy="1800200"/>
          </a:xfrm>
          <a:prstGeom prst="ellipse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cs-CZ" sz="4000" b="1" dirty="0" smtClean="0">
                <a:ln w="50800"/>
                <a:solidFill>
                  <a:schemeClr val="tx1"/>
                </a:solidFill>
                <a:latin typeface="Calibri" pitchFamily="34" charset="0"/>
              </a:rPr>
              <a:t>Podmět                        ( subjekt) Po</a:t>
            </a:r>
            <a:endParaRPr lang="cs-CZ" sz="4000" b="1" dirty="0">
              <a:ln w="50800"/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000"/>
                            </p:stCondLst>
                            <p:childTnLst>
                              <p:par>
                                <p:cTn id="3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2472" y="387424"/>
            <a:ext cx="9144064" cy="6858000"/>
          </a:xfrm>
        </p:spPr>
        <p:txBody>
          <a:bodyPr>
            <a:noAutofit/>
          </a:bodyPr>
          <a:lstStyle/>
          <a:p>
            <a:r>
              <a:rPr lang="cs-CZ" sz="2600" dirty="0" smtClean="0">
                <a:latin typeface="Calibri" pitchFamily="34" charset="0"/>
              </a:rPr>
              <a:t>podmětem je nejčastěji jméno </a:t>
            </a:r>
            <a:r>
              <a:rPr lang="cs-CZ" sz="2600" b="1" dirty="0" smtClean="0">
                <a:solidFill>
                  <a:srgbClr val="FF0000"/>
                </a:solidFill>
                <a:latin typeface="Calibri" pitchFamily="34" charset="0"/>
              </a:rPr>
              <a:t>v 1.pádě</a:t>
            </a:r>
          </a:p>
          <a:p>
            <a:pPr>
              <a:buNone/>
            </a:pPr>
            <a:r>
              <a:rPr lang="cs-CZ" sz="2600" dirty="0" smtClean="0">
                <a:latin typeface="Calibri" pitchFamily="34" charset="0"/>
              </a:rPr>
              <a:t>    = </a:t>
            </a:r>
            <a:r>
              <a:rPr lang="cs-CZ" sz="2600" dirty="0" smtClean="0">
                <a:solidFill>
                  <a:srgbClr val="FF0000"/>
                </a:solidFill>
                <a:latin typeface="Calibri" pitchFamily="34" charset="0"/>
              </a:rPr>
              <a:t>podstatné jméno, přídavné jméno, zájmeno</a:t>
            </a:r>
          </a:p>
          <a:p>
            <a:r>
              <a:rPr lang="cs-CZ" sz="2600" dirty="0" smtClean="0">
                <a:latin typeface="Calibri" pitchFamily="34" charset="0"/>
              </a:rPr>
              <a:t>může ho vyjádřit </a:t>
            </a:r>
            <a:r>
              <a:rPr lang="cs-CZ" sz="2600" b="1" dirty="0" smtClean="0">
                <a:latin typeface="Calibri" pitchFamily="34" charset="0"/>
              </a:rPr>
              <a:t>i jiným slovním </a:t>
            </a:r>
            <a:r>
              <a:rPr lang="cs-CZ" sz="2600" b="1" dirty="0" err="1" smtClean="0">
                <a:latin typeface="Calibri" pitchFamily="34" charset="0"/>
              </a:rPr>
              <a:t>slovním</a:t>
            </a:r>
            <a:r>
              <a:rPr lang="cs-CZ" sz="2600" b="1" dirty="0" smtClean="0">
                <a:latin typeface="Calibri" pitchFamily="34" charset="0"/>
              </a:rPr>
              <a:t> druhem</a:t>
            </a:r>
            <a:endParaRPr lang="cs-CZ" sz="2600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2600" dirty="0" smtClean="0">
                <a:latin typeface="Calibri" pitchFamily="34" charset="0"/>
              </a:rPr>
              <a:t>   </a:t>
            </a:r>
          </a:p>
          <a:p>
            <a:endParaRPr lang="cs-CZ" sz="2600" dirty="0">
              <a:latin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67544" y="2154336"/>
            <a:ext cx="8143932" cy="415498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400" i="1" dirty="0" smtClean="0">
                <a:latin typeface="Calibri" pitchFamily="34" charset="0"/>
              </a:rPr>
              <a:t>Příklady:</a:t>
            </a:r>
          </a:p>
          <a:p>
            <a:pPr>
              <a:buNone/>
            </a:pPr>
            <a:r>
              <a:rPr lang="cs-CZ" sz="2400" b="1" dirty="0" smtClean="0">
                <a:latin typeface="Calibri" pitchFamily="34" charset="0"/>
              </a:rPr>
              <a:t>    Otec</a:t>
            </a:r>
            <a:r>
              <a:rPr lang="cs-CZ" sz="2400" dirty="0" smtClean="0">
                <a:latin typeface="Calibri" pitchFamily="34" charset="0"/>
              </a:rPr>
              <a:t> (</a:t>
            </a:r>
            <a:r>
              <a:rPr lang="cs-CZ" sz="2400" i="1" dirty="0" err="1" smtClean="0">
                <a:latin typeface="Calibri" pitchFamily="34" charset="0"/>
              </a:rPr>
              <a:t>podstané</a:t>
            </a:r>
            <a:r>
              <a:rPr lang="cs-CZ" sz="2400" i="1" dirty="0" smtClean="0">
                <a:latin typeface="Calibri" pitchFamily="34" charset="0"/>
              </a:rPr>
              <a:t> jméno</a:t>
            </a:r>
            <a:r>
              <a:rPr lang="cs-CZ" sz="2400" dirty="0" smtClean="0">
                <a:latin typeface="Calibri" pitchFamily="34" charset="0"/>
              </a:rPr>
              <a:t>) pracuje. </a:t>
            </a:r>
          </a:p>
          <a:p>
            <a:pPr>
              <a:buNone/>
            </a:pPr>
            <a:r>
              <a:rPr lang="cs-CZ" sz="2400" b="1" dirty="0" smtClean="0">
                <a:latin typeface="Calibri" pitchFamily="34" charset="0"/>
              </a:rPr>
              <a:t>    Poslední</a:t>
            </a:r>
            <a:r>
              <a:rPr lang="cs-CZ" sz="2400" dirty="0" smtClean="0">
                <a:latin typeface="Calibri" pitchFamily="34" charset="0"/>
              </a:rPr>
              <a:t> (</a:t>
            </a:r>
            <a:r>
              <a:rPr lang="cs-CZ" sz="2400" i="1" dirty="0" smtClean="0">
                <a:latin typeface="Calibri" pitchFamily="34" charset="0"/>
              </a:rPr>
              <a:t>přídavné jméno</a:t>
            </a:r>
            <a:r>
              <a:rPr lang="cs-CZ" sz="2400" dirty="0" smtClean="0">
                <a:latin typeface="Calibri" pitchFamily="34" charset="0"/>
              </a:rPr>
              <a:t>) se připraví.</a:t>
            </a:r>
          </a:p>
          <a:p>
            <a:pPr>
              <a:buNone/>
            </a:pPr>
            <a:r>
              <a:rPr lang="cs-CZ" sz="2400" b="1" dirty="0" smtClean="0">
                <a:latin typeface="Calibri" pitchFamily="34" charset="0"/>
              </a:rPr>
              <a:t>    Já </a:t>
            </a:r>
            <a:r>
              <a:rPr lang="cs-CZ" sz="2400" i="1" dirty="0" smtClean="0">
                <a:latin typeface="Calibri" pitchFamily="34" charset="0"/>
              </a:rPr>
              <a:t>( zájmeno)</a:t>
            </a:r>
            <a:r>
              <a:rPr lang="cs-CZ" sz="2400" dirty="0" smtClean="0">
                <a:latin typeface="Calibri" pitchFamily="34" charset="0"/>
              </a:rPr>
              <a:t> tam nepůjdu. </a:t>
            </a:r>
          </a:p>
          <a:p>
            <a:pPr>
              <a:buNone/>
            </a:pPr>
            <a:r>
              <a:rPr lang="cs-CZ" sz="2400" b="1" dirty="0" smtClean="0">
                <a:latin typeface="Calibri" pitchFamily="34" charset="0"/>
              </a:rPr>
              <a:t>    Chybovat</a:t>
            </a:r>
            <a:r>
              <a:rPr lang="cs-CZ" sz="2400" dirty="0" smtClean="0">
                <a:latin typeface="Calibri" pitchFamily="34" charset="0"/>
              </a:rPr>
              <a:t> (</a:t>
            </a:r>
            <a:r>
              <a:rPr lang="cs-CZ" sz="2400" i="1" dirty="0" smtClean="0">
                <a:latin typeface="Calibri" pitchFamily="34" charset="0"/>
              </a:rPr>
              <a:t>infinitiv slovesa</a:t>
            </a:r>
            <a:r>
              <a:rPr lang="cs-CZ" sz="2400" dirty="0" smtClean="0">
                <a:latin typeface="Calibri" pitchFamily="34" charset="0"/>
              </a:rPr>
              <a:t>) je lidské. </a:t>
            </a:r>
          </a:p>
          <a:p>
            <a:r>
              <a:rPr lang="cs-CZ" sz="2400" b="1" dirty="0" smtClean="0">
                <a:latin typeface="Calibri" pitchFamily="34" charset="0"/>
              </a:rPr>
              <a:t>    Ne</a:t>
            </a:r>
            <a:r>
              <a:rPr lang="cs-CZ" sz="2400" dirty="0" smtClean="0">
                <a:latin typeface="Calibri" pitchFamily="34" charset="0"/>
              </a:rPr>
              <a:t> (</a:t>
            </a:r>
            <a:r>
              <a:rPr lang="cs-CZ" sz="2400" i="1" dirty="0" smtClean="0">
                <a:latin typeface="Calibri" pitchFamily="34" charset="0"/>
              </a:rPr>
              <a:t>částice</a:t>
            </a:r>
            <a:r>
              <a:rPr lang="cs-CZ" sz="2400" dirty="0" smtClean="0">
                <a:latin typeface="Calibri" pitchFamily="34" charset="0"/>
              </a:rPr>
              <a:t>) je mé poslední slovo.</a:t>
            </a:r>
          </a:p>
          <a:p>
            <a:r>
              <a:rPr lang="cs-CZ" sz="2400" dirty="0" smtClean="0">
                <a:latin typeface="Calibri" pitchFamily="34" charset="0"/>
              </a:rPr>
              <a:t>    Jeho důrazné </a:t>
            </a:r>
            <a:r>
              <a:rPr lang="cs-CZ" sz="2400" b="1" dirty="0" smtClean="0">
                <a:latin typeface="Calibri" pitchFamily="34" charset="0"/>
              </a:rPr>
              <a:t>ne </a:t>
            </a:r>
            <a:r>
              <a:rPr lang="cs-CZ" sz="2400" i="1" dirty="0" smtClean="0">
                <a:latin typeface="Calibri" pitchFamily="34" charset="0"/>
              </a:rPr>
              <a:t>( částice) </a:t>
            </a:r>
            <a:r>
              <a:rPr lang="cs-CZ" sz="2400" dirty="0" smtClean="0">
                <a:latin typeface="Calibri" pitchFamily="34" charset="0"/>
              </a:rPr>
              <a:t>mě překvapilo.</a:t>
            </a:r>
          </a:p>
          <a:p>
            <a:pPr>
              <a:buNone/>
            </a:pPr>
            <a:r>
              <a:rPr lang="cs-CZ" sz="2400" b="1" dirty="0" smtClean="0">
                <a:latin typeface="Calibri" pitchFamily="34" charset="0"/>
              </a:rPr>
              <a:t>    Pět </a:t>
            </a:r>
            <a:r>
              <a:rPr lang="cs-CZ" sz="2400" i="1" dirty="0" smtClean="0">
                <a:latin typeface="Calibri" pitchFamily="34" charset="0"/>
              </a:rPr>
              <a:t>( číslovka) </a:t>
            </a:r>
            <a:r>
              <a:rPr lang="cs-CZ" sz="2400" dirty="0" smtClean="0">
                <a:latin typeface="Calibri" pitchFamily="34" charset="0"/>
              </a:rPr>
              <a:t>studentů se vyznamenalo.</a:t>
            </a:r>
            <a:r>
              <a:rPr lang="cs-CZ" sz="2400" b="1" dirty="0" smtClean="0">
                <a:latin typeface="Calibri" pitchFamily="34" charset="0"/>
              </a:rPr>
              <a:t> 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Každé </a:t>
            </a:r>
            <a:r>
              <a:rPr lang="cs-CZ" sz="2400" b="1" dirty="0" smtClean="0">
                <a:latin typeface="Calibri" pitchFamily="34" charset="0"/>
              </a:rPr>
              <a:t>proč </a:t>
            </a:r>
            <a:r>
              <a:rPr lang="cs-CZ" sz="2400" i="1" dirty="0" smtClean="0">
                <a:latin typeface="Calibri" pitchFamily="34" charset="0"/>
              </a:rPr>
              <a:t>( příslovce)</a:t>
            </a:r>
            <a:r>
              <a:rPr lang="cs-CZ" sz="2400" dirty="0" smtClean="0">
                <a:latin typeface="Calibri" pitchFamily="34" charset="0"/>
              </a:rPr>
              <a:t> má své proto.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    Ve třídě se ozvalo </a:t>
            </a:r>
            <a:r>
              <a:rPr lang="cs-CZ" sz="2400" b="1" dirty="0" err="1" smtClean="0">
                <a:latin typeface="Calibri" pitchFamily="34" charset="0"/>
              </a:rPr>
              <a:t>pssst</a:t>
            </a:r>
            <a:r>
              <a:rPr lang="cs-CZ" sz="2400" dirty="0" smtClean="0">
                <a:latin typeface="Calibri" pitchFamily="34" charset="0"/>
              </a:rPr>
              <a:t>. </a:t>
            </a:r>
            <a:r>
              <a:rPr lang="cs-CZ" sz="2400" i="1" dirty="0" smtClean="0">
                <a:latin typeface="Calibri" pitchFamily="34" charset="0"/>
              </a:rPr>
              <a:t>( citoslovce)</a:t>
            </a:r>
          </a:p>
          <a:p>
            <a:pPr>
              <a:buNone/>
            </a:pPr>
            <a:r>
              <a:rPr lang="cs-CZ" sz="2400" i="1" dirty="0" smtClean="0">
                <a:latin typeface="Calibri" pitchFamily="34" charset="0"/>
              </a:rPr>
              <a:t>    </a:t>
            </a:r>
            <a:endParaRPr lang="cs-CZ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214282" y="1032028"/>
            <a:ext cx="8929718" cy="6429420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cs-CZ" sz="2600" b="1" i="1" dirty="0" smtClean="0">
                <a:latin typeface="Calibri" pitchFamily="34" charset="0"/>
              </a:rPr>
              <a:t>1. </a:t>
            </a:r>
            <a:r>
              <a:rPr lang="cs-CZ" sz="2600" b="1" i="1" u="sng" dirty="0" smtClean="0">
                <a:latin typeface="Calibri" pitchFamily="34" charset="0"/>
              </a:rPr>
              <a:t>Nevyjádřený podmět </a:t>
            </a:r>
            <a:r>
              <a:rPr lang="cs-CZ" sz="2600" b="1" i="1" dirty="0" smtClean="0">
                <a:latin typeface="Calibri" pitchFamily="34" charset="0"/>
              </a:rPr>
              <a:t>– můžeme nahradit osobním zájmenem</a:t>
            </a:r>
          </a:p>
          <a:p>
            <a:pPr>
              <a:buNone/>
            </a:pPr>
            <a:r>
              <a:rPr lang="cs-CZ" sz="2600" b="1" dirty="0" smtClean="0">
                <a:latin typeface="Calibri" pitchFamily="34" charset="0"/>
              </a:rPr>
              <a:t>a) </a:t>
            </a:r>
            <a:r>
              <a:rPr lang="cs-CZ" sz="2600" b="1" i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je zřejmý z tvaru slovesa</a:t>
            </a:r>
            <a:r>
              <a:rPr lang="cs-CZ" sz="2600" dirty="0" smtClean="0">
                <a:latin typeface="Calibri" pitchFamily="34" charset="0"/>
              </a:rPr>
              <a:t>, z jeho koncovky</a:t>
            </a:r>
          </a:p>
          <a:p>
            <a:r>
              <a:rPr lang="cs-CZ" sz="2600" b="1" dirty="0" smtClean="0">
                <a:solidFill>
                  <a:srgbClr val="FF0000"/>
                </a:solidFill>
                <a:latin typeface="Calibri" pitchFamily="34" charset="0"/>
              </a:rPr>
              <a:t>v 1. a 2. osobě </a:t>
            </a:r>
            <a:r>
              <a:rPr lang="cs-CZ" sz="2600" dirty="0" smtClean="0">
                <a:latin typeface="Calibri" pitchFamily="34" charset="0"/>
              </a:rPr>
              <a:t>je základním typem podmětu</a:t>
            </a:r>
          </a:p>
          <a:p>
            <a:endParaRPr lang="cs-CZ" sz="2600" dirty="0" smtClean="0">
              <a:latin typeface="Calibri" pitchFamily="34" charset="0"/>
            </a:endParaRPr>
          </a:p>
          <a:p>
            <a:endParaRPr lang="cs-CZ" sz="2600" dirty="0" smtClean="0">
              <a:latin typeface="Calibri" pitchFamily="34" charset="0"/>
            </a:endParaRPr>
          </a:p>
          <a:p>
            <a:endParaRPr lang="cs-CZ" sz="2600" dirty="0" smtClean="0">
              <a:latin typeface="Calibri" pitchFamily="34" charset="0"/>
            </a:endParaRPr>
          </a:p>
          <a:p>
            <a:pPr>
              <a:buNone/>
            </a:pPr>
            <a:endParaRPr lang="cs-CZ" sz="2600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2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" pitchFamily="34" charset="0"/>
              </a:rPr>
              <a:t>b) </a:t>
            </a:r>
            <a:r>
              <a:rPr lang="cs-CZ" sz="2600" b="1" dirty="0" smtClean="0">
                <a:solidFill>
                  <a:srgbClr val="FF0000"/>
                </a:solidFill>
                <a:latin typeface="Calibri" pitchFamily="34" charset="0"/>
              </a:rPr>
              <a:t>ve 3. osobě </a:t>
            </a:r>
            <a:r>
              <a:rPr lang="cs-CZ" sz="2600" dirty="0" smtClean="0">
                <a:latin typeface="Calibri" pitchFamily="34" charset="0"/>
              </a:rPr>
              <a:t>se podmět nevyjadřuje, pokud </a:t>
            </a:r>
            <a:r>
              <a:rPr lang="cs-CZ" sz="2600" b="1" i="1" dirty="0" smtClean="0">
                <a:solidFill>
                  <a:schemeClr val="bg2">
                    <a:lumMod val="50000"/>
                  </a:schemeClr>
                </a:solidFill>
                <a:latin typeface="Calibri" pitchFamily="34" charset="0"/>
              </a:rPr>
              <a:t>je znám z předchozí věty  = můžeme jej také vyvodit ze souvislosti</a:t>
            </a:r>
          </a:p>
          <a:p>
            <a:pPr>
              <a:buNone/>
            </a:pPr>
            <a:endParaRPr lang="cs-CZ" sz="2600" dirty="0" smtClean="0">
              <a:latin typeface="Calibri" pitchFamily="34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-18256"/>
            <a:ext cx="8229600" cy="1143000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cs-CZ" sz="3600" dirty="0" smtClean="0">
                <a:ln w="50800"/>
                <a:solidFill>
                  <a:schemeClr val="bg2">
                    <a:lumMod val="50000"/>
                  </a:schemeClr>
                </a:solidFill>
                <a:effectLst/>
              </a:rPr>
              <a:t>Typy podmětu</a:t>
            </a:r>
            <a:endParaRPr lang="cs-CZ" sz="3600" dirty="0">
              <a:ln w="50800"/>
              <a:solidFill>
                <a:schemeClr val="bg2">
                  <a:lumMod val="50000"/>
                </a:schemeClr>
              </a:solidFill>
              <a:effectLst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03392" y="2492896"/>
            <a:ext cx="8001056" cy="156966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400" i="1" dirty="0" smtClean="0">
                <a:latin typeface="Calibri" pitchFamily="34" charset="0"/>
              </a:rPr>
              <a:t>Ukážu ti to. </a:t>
            </a:r>
            <a:r>
              <a:rPr lang="cs-CZ" sz="2400" dirty="0" smtClean="0">
                <a:latin typeface="Calibri" pitchFamily="34" charset="0"/>
              </a:rPr>
              <a:t>( já = 1. osoba)</a:t>
            </a:r>
          </a:p>
          <a:p>
            <a:pPr>
              <a:buNone/>
            </a:pPr>
            <a:r>
              <a:rPr lang="cs-CZ" sz="2400" i="1" dirty="0" smtClean="0">
                <a:latin typeface="Calibri" pitchFamily="34" charset="0"/>
              </a:rPr>
              <a:t>Ukážeš mi to </a:t>
            </a:r>
            <a:r>
              <a:rPr lang="cs-CZ" sz="2400" dirty="0" smtClean="0">
                <a:latin typeface="Calibri" pitchFamily="34" charset="0"/>
              </a:rPr>
              <a:t>( ty = 2.osoba) </a:t>
            </a:r>
          </a:p>
          <a:p>
            <a:pPr>
              <a:buNone/>
            </a:pPr>
            <a:r>
              <a:rPr lang="cs-CZ" sz="2400" i="1" dirty="0" smtClean="0">
                <a:latin typeface="Calibri" pitchFamily="34" charset="0"/>
              </a:rPr>
              <a:t>Ty mi to ukážeš! = zájmenný podmět používáme</a:t>
            </a:r>
          </a:p>
          <a:p>
            <a:pPr>
              <a:buNone/>
            </a:pPr>
            <a:r>
              <a:rPr lang="cs-CZ" sz="2400" i="1" dirty="0" smtClean="0">
                <a:latin typeface="Calibri" pitchFamily="34" charset="0"/>
              </a:rPr>
              <a:t> jen při důrazu.</a:t>
            </a:r>
          </a:p>
        </p:txBody>
      </p:sp>
      <p:sp>
        <p:nvSpPr>
          <p:cNvPr id="6" name="Obdélník 5"/>
          <p:cNvSpPr/>
          <p:nvPr/>
        </p:nvSpPr>
        <p:spPr>
          <a:xfrm>
            <a:off x="683568" y="5229200"/>
            <a:ext cx="8001056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400" dirty="0" smtClean="0">
                <a:latin typeface="Calibri" pitchFamily="34" charset="0"/>
              </a:rPr>
              <a:t> </a:t>
            </a:r>
            <a:r>
              <a:rPr lang="cs-CZ" sz="2400" i="1" dirty="0" smtClean="0">
                <a:latin typeface="Calibri" pitchFamily="34" charset="0"/>
              </a:rPr>
              <a:t>Vojta přišel domů umazaný. Byl za to pokárán </a:t>
            </a:r>
          </a:p>
          <a:p>
            <a:r>
              <a:rPr lang="cs-CZ" sz="2400" i="1" dirty="0" smtClean="0">
                <a:latin typeface="Calibri" pitchFamily="34" charset="0"/>
              </a:rPr>
              <a:t>maminkou.(= Kdo? On.)</a:t>
            </a:r>
            <a:endParaRPr lang="cs-CZ" sz="2400" dirty="0"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660018"/>
            <a:ext cx="8929718" cy="49292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600" b="1" i="1" dirty="0" smtClean="0">
                <a:latin typeface="Calibri" pitchFamily="34" charset="0"/>
              </a:rPr>
              <a:t>c) </a:t>
            </a:r>
            <a:r>
              <a:rPr lang="cs-CZ" sz="2600" b="1" i="1" u="sng" dirty="0" smtClean="0">
                <a:latin typeface="Calibri" pitchFamily="34" charset="0"/>
              </a:rPr>
              <a:t>všeobecný podmět </a:t>
            </a:r>
            <a:r>
              <a:rPr lang="cs-CZ" sz="2600" b="1" dirty="0" smtClean="0">
                <a:latin typeface="Calibri" pitchFamily="34" charset="0"/>
              </a:rPr>
              <a:t>– </a:t>
            </a:r>
            <a:r>
              <a:rPr lang="cs-CZ" sz="2600" dirty="0" smtClean="0">
                <a:latin typeface="Calibri" pitchFamily="34" charset="0"/>
              </a:rPr>
              <a:t> osobní podmět životný, blíže neurčený, označuje nekonkrétní osobu nebo skupinu </a:t>
            </a:r>
          </a:p>
          <a:p>
            <a:pPr>
              <a:buNone/>
            </a:pPr>
            <a:r>
              <a:rPr lang="cs-CZ" sz="2600" dirty="0" smtClean="0">
                <a:latin typeface="Calibri" pitchFamily="34" charset="0"/>
              </a:rPr>
              <a:t>    osob: ( všichni, člověk, lidé, někdo)</a:t>
            </a:r>
          </a:p>
          <a:p>
            <a:pPr>
              <a:buNone/>
            </a:pPr>
            <a:endParaRPr lang="cs-CZ" sz="2600" dirty="0" smtClean="0">
              <a:latin typeface="Calibri" pitchFamily="34" charset="0"/>
            </a:endParaRPr>
          </a:p>
          <a:p>
            <a:pPr>
              <a:buNone/>
            </a:pPr>
            <a:endParaRPr lang="cs-CZ" sz="2600" dirty="0" smtClean="0">
              <a:latin typeface="Calibri" pitchFamily="34" charset="0"/>
            </a:endParaRPr>
          </a:p>
          <a:p>
            <a:pPr>
              <a:buNone/>
            </a:pPr>
            <a:endParaRPr lang="cs-CZ" sz="2600" dirty="0" smtClean="0">
              <a:latin typeface="Calibri" pitchFamily="34" charset="0"/>
            </a:endParaRPr>
          </a:p>
          <a:p>
            <a:pPr>
              <a:buNone/>
            </a:pPr>
            <a:endParaRPr lang="cs-CZ" sz="2600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2600" b="1" i="1" dirty="0" smtClean="0">
                <a:latin typeface="Calibri" pitchFamily="34" charset="0"/>
              </a:rPr>
              <a:t>d) </a:t>
            </a:r>
            <a:r>
              <a:rPr lang="cs-CZ" sz="2600" b="1" i="1" u="sng" dirty="0" smtClean="0">
                <a:latin typeface="Calibri" pitchFamily="34" charset="0"/>
              </a:rPr>
              <a:t>podmět neurčitý </a:t>
            </a:r>
            <a:r>
              <a:rPr lang="cs-CZ" sz="2600" dirty="0" smtClean="0">
                <a:latin typeface="Calibri" pitchFamily="34" charset="0"/>
              </a:rPr>
              <a:t>= také nevyjádřený, neznámý neživotný původce:</a:t>
            </a:r>
          </a:p>
          <a:p>
            <a:endParaRPr lang="cs-CZ" sz="2600" dirty="0">
              <a:latin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571472" y="2228671"/>
            <a:ext cx="7858180" cy="120032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400" i="1" dirty="0" smtClean="0">
                <a:latin typeface="Calibri" pitchFamily="34" charset="0"/>
              </a:rPr>
              <a:t>Byla tak lehká, že by ji na jedné ruce unesl ( = někdo).</a:t>
            </a:r>
          </a:p>
          <a:p>
            <a:pPr>
              <a:buNone/>
            </a:pPr>
            <a:r>
              <a:rPr lang="cs-CZ" sz="2400" i="1" dirty="0" smtClean="0">
                <a:latin typeface="Calibri" pitchFamily="34" charset="0"/>
              </a:rPr>
              <a:t>Tak nám zabili Ferdinanda (= oni).</a:t>
            </a:r>
            <a:r>
              <a:rPr lang="cs-CZ" sz="2400" dirty="0" smtClean="0">
                <a:latin typeface="Calibri" pitchFamily="34" charset="0"/>
              </a:rPr>
              <a:t> </a:t>
            </a:r>
          </a:p>
          <a:p>
            <a:pPr>
              <a:buNone/>
            </a:pPr>
            <a:r>
              <a:rPr lang="cs-CZ" sz="2400" dirty="0" smtClean="0">
                <a:latin typeface="Calibri" pitchFamily="34" charset="0"/>
              </a:rPr>
              <a:t>Říkali to v rozhlase ( = oni).</a:t>
            </a:r>
          </a:p>
        </p:txBody>
      </p:sp>
      <p:sp>
        <p:nvSpPr>
          <p:cNvPr id="5" name="Obdélník 4"/>
          <p:cNvSpPr/>
          <p:nvPr/>
        </p:nvSpPr>
        <p:spPr>
          <a:xfrm>
            <a:off x="571472" y="4767535"/>
            <a:ext cx="8001056" cy="46166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400" i="1" dirty="0" smtClean="0">
                <a:latin typeface="Calibri" pitchFamily="34" charset="0"/>
              </a:rPr>
              <a:t>Hrklo ve mně. Je mi chladno. Na půdě to zapraskalo.</a:t>
            </a:r>
            <a:endParaRPr lang="cs-CZ" sz="2400" dirty="0"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487213"/>
            <a:ext cx="8572528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i="1" dirty="0" smtClean="0">
                <a:latin typeface="Calibri" pitchFamily="34" charset="0"/>
              </a:rPr>
              <a:t>2. </a:t>
            </a:r>
            <a:r>
              <a:rPr lang="cs-CZ" b="1" i="1" u="sng" dirty="0" smtClean="0">
                <a:latin typeface="Calibri" pitchFamily="34" charset="0"/>
              </a:rPr>
              <a:t>holý podmět </a:t>
            </a:r>
            <a:r>
              <a:rPr lang="cs-CZ" b="1" dirty="0" smtClean="0">
                <a:latin typeface="Calibri" pitchFamily="34" charset="0"/>
              </a:rPr>
              <a:t>= </a:t>
            </a:r>
            <a:r>
              <a:rPr lang="cs-CZ" dirty="0" smtClean="0">
                <a:latin typeface="Calibri" pitchFamily="34" charset="0"/>
              </a:rPr>
              <a:t>neváže na sebe další větné členy</a:t>
            </a:r>
          </a:p>
          <a:p>
            <a:pPr>
              <a:buNone/>
            </a:pPr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r>
              <a:rPr lang="cs-CZ" i="1" dirty="0" smtClean="0">
                <a:latin typeface="Calibri" pitchFamily="34" charset="0"/>
              </a:rPr>
              <a:t>     </a:t>
            </a:r>
          </a:p>
          <a:p>
            <a:endParaRPr lang="cs-CZ" i="1" dirty="0" smtClean="0">
              <a:latin typeface="Calibri" pitchFamily="34" charset="0"/>
            </a:endParaRPr>
          </a:p>
          <a:p>
            <a:pPr>
              <a:buNone/>
            </a:pPr>
            <a:endParaRPr lang="cs-CZ" i="1" dirty="0" smtClean="0">
              <a:latin typeface="Calibri" pitchFamily="34" charset="0"/>
            </a:endParaRPr>
          </a:p>
          <a:p>
            <a:pPr>
              <a:buNone/>
            </a:pPr>
            <a:endParaRPr lang="cs-CZ" i="1" dirty="0" smtClean="0">
              <a:latin typeface="Calibri" pitchFamily="34" charset="0"/>
            </a:endParaRPr>
          </a:p>
          <a:p>
            <a:pPr>
              <a:buNone/>
            </a:pPr>
            <a:r>
              <a:rPr lang="cs-CZ" b="1" i="1" dirty="0" smtClean="0">
                <a:latin typeface="Calibri" pitchFamily="34" charset="0"/>
              </a:rPr>
              <a:t>3. </a:t>
            </a:r>
            <a:r>
              <a:rPr lang="cs-CZ" b="1" i="1" u="sng" dirty="0" smtClean="0">
                <a:latin typeface="Calibri" pitchFamily="34" charset="0"/>
              </a:rPr>
              <a:t>rozvitý podmět</a:t>
            </a:r>
            <a:r>
              <a:rPr lang="cs-CZ" i="1" u="sng" dirty="0" smtClean="0">
                <a:latin typeface="Calibri" pitchFamily="34" charset="0"/>
              </a:rPr>
              <a:t> </a:t>
            </a:r>
            <a:r>
              <a:rPr lang="cs-CZ" dirty="0" smtClean="0">
                <a:latin typeface="Calibri" pitchFamily="34" charset="0"/>
              </a:rPr>
              <a:t> = váže na sebe další větné členy, tvoří podmětovou část věty: </a:t>
            </a:r>
          </a:p>
          <a:p>
            <a:endParaRPr lang="cs-CZ" dirty="0" smtClean="0">
              <a:latin typeface="Calibri" pitchFamily="34" charset="0"/>
            </a:endParaRPr>
          </a:p>
          <a:p>
            <a:endParaRPr lang="cs-CZ" dirty="0" smtClean="0">
              <a:latin typeface="Calibri" pitchFamily="34" charset="0"/>
            </a:endParaRPr>
          </a:p>
          <a:p>
            <a:endParaRPr lang="cs-CZ" dirty="0" smtClean="0">
              <a:latin typeface="Calibri" pitchFamily="34" charset="0"/>
            </a:endParaRPr>
          </a:p>
          <a:p>
            <a:pPr>
              <a:buNone/>
            </a:pPr>
            <a:endParaRPr lang="cs-CZ" i="1" dirty="0" smtClean="0">
              <a:latin typeface="Calibri" pitchFamily="34" charset="0"/>
            </a:endParaRPr>
          </a:p>
          <a:p>
            <a:endParaRPr lang="cs-CZ" dirty="0">
              <a:latin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428596" y="4542219"/>
            <a:ext cx="8429652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cs-CZ" sz="2400" b="1" u="sng" dirty="0" smtClean="0">
                <a:solidFill>
                  <a:srgbClr val="002060"/>
                </a:solidFill>
                <a:latin typeface="Calibri" pitchFamily="34" charset="0"/>
              </a:rPr>
              <a:t>Poruchy</a:t>
            </a:r>
            <a:r>
              <a:rPr lang="cs-CZ" sz="2400" b="1" u="sng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cs-CZ" sz="2400" b="1" i="1" u="sng" dirty="0" smtClean="0">
                <a:latin typeface="Calibri" pitchFamily="34" charset="0"/>
              </a:rPr>
              <a:t>srdeční činnosti </a:t>
            </a:r>
            <a:r>
              <a:rPr lang="cs-CZ" sz="2400" i="1" dirty="0" smtClean="0">
                <a:latin typeface="Calibri" pitchFamily="34" charset="0"/>
              </a:rPr>
              <a:t>se projevují při otravě hřibem satanem.</a:t>
            </a:r>
          </a:p>
          <a:p>
            <a:r>
              <a:rPr lang="cs-CZ" sz="2400" i="1" dirty="0" smtClean="0">
                <a:latin typeface="Calibri" pitchFamily="34" charset="0"/>
              </a:rPr>
              <a:t>Na okraji města stojí </a:t>
            </a:r>
            <a:r>
              <a:rPr lang="cs-CZ" sz="2400" b="1" i="1" u="sng" dirty="0" smtClean="0">
                <a:latin typeface="Calibri" pitchFamily="34" charset="0"/>
              </a:rPr>
              <a:t>benzínová </a:t>
            </a:r>
            <a:r>
              <a:rPr lang="cs-CZ" sz="2400" b="1" u="sng" dirty="0" smtClean="0">
                <a:solidFill>
                  <a:srgbClr val="002060"/>
                </a:solidFill>
                <a:latin typeface="Calibri" pitchFamily="34" charset="0"/>
              </a:rPr>
              <a:t>pumpa</a:t>
            </a:r>
            <a:r>
              <a:rPr lang="cs-CZ" sz="2400" b="1" i="1" u="sng" dirty="0" smtClean="0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cs-CZ" sz="2400" b="1" i="1" u="sng" dirty="0" smtClean="0">
                <a:latin typeface="Calibri" pitchFamily="34" charset="0"/>
              </a:rPr>
              <a:t>firmy </a:t>
            </a:r>
            <a:r>
              <a:rPr lang="cs-CZ" sz="2400" b="1" i="1" u="sng" dirty="0" err="1" smtClean="0">
                <a:latin typeface="Calibri" pitchFamily="34" charset="0"/>
              </a:rPr>
              <a:t>Aral</a:t>
            </a:r>
            <a:r>
              <a:rPr lang="cs-CZ" sz="2400" b="1" i="1" dirty="0" smtClean="0">
                <a:latin typeface="Calibri" pitchFamily="34" charset="0"/>
              </a:rPr>
              <a:t>. </a:t>
            </a:r>
            <a:endParaRPr lang="cs-CZ" sz="2400" b="1" i="1" dirty="0">
              <a:latin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357290" y="1355284"/>
            <a:ext cx="5500726" cy="156966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buNone/>
            </a:pPr>
            <a:r>
              <a:rPr lang="cs-CZ" sz="2400" b="1" i="1" dirty="0" smtClean="0">
                <a:latin typeface="Calibri" pitchFamily="34" charset="0"/>
              </a:rPr>
              <a:t>     </a:t>
            </a:r>
            <a:r>
              <a:rPr lang="cs-CZ" sz="2400" b="1" i="1" u="sng" dirty="0" smtClean="0">
                <a:latin typeface="Calibri" pitchFamily="34" charset="0"/>
              </a:rPr>
              <a:t>Jana</a:t>
            </a:r>
            <a:r>
              <a:rPr lang="cs-CZ" sz="2400" i="1" dirty="0" smtClean="0">
                <a:latin typeface="Calibri" pitchFamily="34" charset="0"/>
              </a:rPr>
              <a:t> jede na lyžích.</a:t>
            </a:r>
          </a:p>
          <a:p>
            <a:pPr>
              <a:buNone/>
            </a:pPr>
            <a:r>
              <a:rPr lang="cs-CZ" sz="2400" i="1" dirty="0" smtClean="0">
                <a:latin typeface="Calibri" pitchFamily="34" charset="0"/>
              </a:rPr>
              <a:t>     </a:t>
            </a:r>
            <a:r>
              <a:rPr lang="cs-CZ" sz="2400" b="1" i="1" u="sng" dirty="0" smtClean="0">
                <a:latin typeface="Calibri" pitchFamily="34" charset="0"/>
              </a:rPr>
              <a:t>Někdo</a:t>
            </a:r>
            <a:r>
              <a:rPr lang="cs-CZ" sz="2400" i="1" dirty="0" smtClean="0">
                <a:latin typeface="Calibri" pitchFamily="34" charset="0"/>
              </a:rPr>
              <a:t> klepe na dveře domu.</a:t>
            </a:r>
          </a:p>
          <a:p>
            <a:pPr>
              <a:buNone/>
            </a:pPr>
            <a:r>
              <a:rPr lang="cs-CZ" sz="2400" b="1" i="1" dirty="0" smtClean="0">
                <a:latin typeface="Calibri" pitchFamily="34" charset="0"/>
              </a:rPr>
              <a:t>     </a:t>
            </a:r>
            <a:r>
              <a:rPr lang="cs-CZ" sz="2400" b="1" i="1" u="sng" dirty="0" smtClean="0">
                <a:latin typeface="Calibri" pitchFamily="34" charset="0"/>
              </a:rPr>
              <a:t>Učitel</a:t>
            </a:r>
            <a:r>
              <a:rPr lang="cs-CZ" sz="2400" i="1" dirty="0" smtClean="0">
                <a:latin typeface="Calibri" pitchFamily="34" charset="0"/>
              </a:rPr>
              <a:t> se tedy zeptal ještě jednou.</a:t>
            </a:r>
          </a:p>
          <a:p>
            <a:endParaRPr lang="cs-CZ" sz="2400" i="1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435</TotalTime>
  <Words>1921</Words>
  <Application>Microsoft Office PowerPoint</Application>
  <PresentationFormat>Předvádění na obrazovce (4:3)</PresentationFormat>
  <Paragraphs>307</Paragraphs>
  <Slides>34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35" baseType="lpstr">
      <vt:lpstr>Shluk</vt:lpstr>
      <vt:lpstr>Větné členy</vt:lpstr>
      <vt:lpstr>Prezentace aplikace PowerPoint</vt:lpstr>
      <vt:lpstr>Prezentace aplikace PowerPoint</vt:lpstr>
      <vt:lpstr>Co pokládáme za jeden větný člen?</vt:lpstr>
      <vt:lpstr>Prezentace aplikace PowerPoint</vt:lpstr>
      <vt:lpstr>Prezentace aplikace PowerPoint</vt:lpstr>
      <vt:lpstr>Typy podmětu</vt:lpstr>
      <vt:lpstr>Prezentace aplikace PowerPoint</vt:lpstr>
      <vt:lpstr>Prezentace aplikace PowerPoint</vt:lpstr>
      <vt:lpstr>Prezentace aplikace PowerPoint</vt:lpstr>
      <vt:lpstr>Prezentace aplikace PowerPoint</vt:lpstr>
      <vt:lpstr> A) přísudek slovesný (Přs) </vt:lpstr>
      <vt:lpstr> B) přísudek jmenný se sponou (Přsj) </vt:lpstr>
      <vt:lpstr> C) přísudek jmenný  (Přj) </vt:lpstr>
      <vt:lpstr>Prezentace aplikace PowerPoint</vt:lpstr>
      <vt:lpstr>Prezentace aplikace PowerPoint</vt:lpstr>
      <vt:lpstr>Prezentace aplikace PowerPoint</vt:lpstr>
      <vt:lpstr>Vyjádření předmětu jiným slovním druhem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Pozor na příslovečné určení příčiny X účelu!</vt:lpstr>
      <vt:lpstr>Prezentace aplikace PowerPoint</vt:lpstr>
      <vt:lpstr>Prezentace aplikace PowerPoint</vt:lpstr>
      <vt:lpstr>Použitá literatura :</vt:lpstr>
    </vt:vector>
  </TitlesOfParts>
  <Company>Sportovní gymnázium Dany a Emila Zátopkových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Větné členy</dc:title>
  <dc:creator>Katka</dc:creator>
  <cp:lastModifiedBy>Kateřina Karbulová</cp:lastModifiedBy>
  <cp:revision>58</cp:revision>
  <dcterms:created xsi:type="dcterms:W3CDTF">2012-10-26T08:12:21Z</dcterms:created>
  <dcterms:modified xsi:type="dcterms:W3CDTF">2012-12-04T09:22:34Z</dcterms:modified>
</cp:coreProperties>
</file>