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1"/>
  </p:notesMasterIdLst>
  <p:sldIdLst>
    <p:sldId id="256" r:id="rId2"/>
    <p:sldId id="272" r:id="rId3"/>
    <p:sldId id="290" r:id="rId4"/>
    <p:sldId id="289" r:id="rId5"/>
    <p:sldId id="273" r:id="rId6"/>
    <p:sldId id="326" r:id="rId7"/>
    <p:sldId id="276" r:id="rId8"/>
    <p:sldId id="329" r:id="rId9"/>
    <p:sldId id="327" r:id="rId10"/>
    <p:sldId id="278" r:id="rId11"/>
    <p:sldId id="292" r:id="rId12"/>
    <p:sldId id="279" r:id="rId13"/>
    <p:sldId id="293" r:id="rId14"/>
    <p:sldId id="324" r:id="rId15"/>
    <p:sldId id="325" r:id="rId16"/>
    <p:sldId id="308" r:id="rId17"/>
    <p:sldId id="286" r:id="rId18"/>
    <p:sldId id="323" r:id="rId19"/>
    <p:sldId id="280" r:id="rId20"/>
    <p:sldId id="306" r:id="rId21"/>
    <p:sldId id="336" r:id="rId22"/>
    <p:sldId id="339" r:id="rId23"/>
    <p:sldId id="340" r:id="rId24"/>
    <p:sldId id="337" r:id="rId25"/>
    <p:sldId id="335" r:id="rId26"/>
    <p:sldId id="332" r:id="rId27"/>
    <p:sldId id="333" r:id="rId28"/>
    <p:sldId id="334" r:id="rId29"/>
    <p:sldId id="281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28DE8-039B-4C61-A2BF-D76D5C9560A9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4AFFD-BBE3-4543-835C-0877E61CDF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76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DADD4-792E-42A7-8EB7-FF8176832080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3D2E-4D2E-44B0-89A3-9887D7A717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4632" cy="3098775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6600" b="1" dirty="0" smtClean="0">
                <a:ln w="50800"/>
                <a:solidFill>
                  <a:srgbClr val="0070C0"/>
                </a:solidFill>
              </a:rPr>
              <a:t>Přechodníky</a:t>
            </a:r>
            <a:br>
              <a:rPr lang="cs-CZ" sz="6600" b="1" dirty="0" smtClean="0">
                <a:ln w="50800"/>
                <a:solidFill>
                  <a:srgbClr val="0070C0"/>
                </a:solidFill>
              </a:rPr>
            </a:br>
            <a:r>
              <a:rPr lang="cs-CZ" sz="6600" b="1" dirty="0" smtClean="0">
                <a:ln w="50800"/>
                <a:solidFill>
                  <a:srgbClr val="0070C0"/>
                </a:solidFill>
              </a:rPr>
              <a:t>(transgresivy) </a:t>
            </a:r>
            <a:endParaRPr lang="cs-CZ" sz="6600" b="1" dirty="0">
              <a:ln w="50800"/>
              <a:solidFill>
                <a:srgbClr val="0070C0"/>
              </a:solidFill>
            </a:endParaRPr>
          </a:p>
        </p:txBody>
      </p:sp>
      <p:sp>
        <p:nvSpPr>
          <p:cNvPr id="5" name="Slunce 4"/>
          <p:cNvSpPr/>
          <p:nvPr/>
        </p:nvSpPr>
        <p:spPr>
          <a:xfrm>
            <a:off x="35496" y="116632"/>
            <a:ext cx="1728192" cy="18002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lunce 5"/>
          <p:cNvSpPr/>
          <p:nvPr/>
        </p:nvSpPr>
        <p:spPr>
          <a:xfrm>
            <a:off x="7415808" y="188640"/>
            <a:ext cx="1728192" cy="18002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Slunce 6"/>
          <p:cNvSpPr/>
          <p:nvPr/>
        </p:nvSpPr>
        <p:spPr>
          <a:xfrm>
            <a:off x="0" y="2852936"/>
            <a:ext cx="1728192" cy="18002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lunce 7"/>
          <p:cNvSpPr/>
          <p:nvPr/>
        </p:nvSpPr>
        <p:spPr>
          <a:xfrm>
            <a:off x="7415808" y="2996952"/>
            <a:ext cx="1728192" cy="18002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979712" y="5837202"/>
            <a:ext cx="5184576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Tvorba </a:t>
            </a:r>
            <a:r>
              <a:rPr lang="cs-CZ" sz="2000" dirty="0" smtClean="0"/>
              <a:t>VY_32_INOVACE_KARBULOVA.CEJJAZ.11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Tvoření přechodníku přítomného</a:t>
            </a:r>
            <a:endParaRPr lang="cs-CZ" b="1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46449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tři tvary </a:t>
            </a:r>
            <a:r>
              <a:rPr lang="cs-CZ" sz="2400" dirty="0" smtClean="0"/>
              <a:t>-  maskulinum </a:t>
            </a:r>
            <a:r>
              <a:rPr lang="cs-CZ" sz="2400" dirty="0" err="1" smtClean="0"/>
              <a:t>sg</a:t>
            </a:r>
            <a:r>
              <a:rPr lang="cs-CZ" sz="2400" dirty="0" smtClean="0"/>
              <a:t>., pro femininum a neutrum </a:t>
            </a:r>
            <a:r>
              <a:rPr lang="cs-CZ" sz="2400" dirty="0" err="1" smtClean="0"/>
              <a:t>sg</a:t>
            </a:r>
            <a:r>
              <a:rPr lang="cs-CZ" sz="2400" dirty="0" smtClean="0"/>
              <a:t>.,                pro všechny tři rody plurálu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t</a:t>
            </a:r>
            <a:r>
              <a:rPr lang="cs-CZ" sz="2400" dirty="0" smtClean="0"/>
              <a:t>voří se </a:t>
            </a:r>
            <a:r>
              <a:rPr lang="cs-CZ" sz="2400" b="1" u="sng" dirty="0" smtClean="0"/>
              <a:t>z kmene přítomného, většinou od sloves dokonavých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u sloves, která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 3. osobě množného čísla mají koncovku </a:t>
            </a:r>
            <a:r>
              <a:rPr lang="cs-CZ" sz="2400" b="1" u="sng" dirty="0" smtClean="0">
                <a:solidFill>
                  <a:srgbClr val="C00000"/>
                </a:solidFill>
              </a:rPr>
              <a:t>-</a:t>
            </a:r>
            <a:r>
              <a:rPr lang="cs-CZ" sz="2400" b="1" u="sng" dirty="0" err="1" smtClean="0">
                <a:solidFill>
                  <a:srgbClr val="C00000"/>
                </a:solidFill>
              </a:rPr>
              <a:t>ou</a:t>
            </a:r>
            <a:r>
              <a:rPr lang="cs-CZ" sz="2400" b="1" u="sng" dirty="0" smtClean="0">
                <a:solidFill>
                  <a:srgbClr val="C00000"/>
                </a:solidFill>
              </a:rPr>
              <a:t>                  </a:t>
            </a:r>
            <a:r>
              <a:rPr lang="cs-CZ" sz="2400" dirty="0" smtClean="0"/>
              <a:t>(nesou, berou, tisknou):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jednotné číslo </a:t>
            </a: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mužský rod </a:t>
            </a:r>
            <a:r>
              <a:rPr lang="cs-CZ" sz="2400" dirty="0" smtClean="0"/>
              <a:t>- koncovka </a:t>
            </a:r>
            <a:r>
              <a:rPr lang="cs-CZ" sz="2400" b="1" u="sng" dirty="0" smtClean="0">
                <a:solidFill>
                  <a:schemeClr val="accent6">
                    <a:lumMod val="50000"/>
                  </a:schemeClr>
                </a:solidFill>
              </a:rPr>
              <a:t>-a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400" dirty="0" smtClean="0"/>
              <a:t>(nesa, bera, tiskna)</a:t>
            </a:r>
          </a:p>
          <a:p>
            <a:pPr>
              <a:buNone/>
            </a:pPr>
            <a:r>
              <a:rPr lang="cs-CZ" sz="2400" dirty="0" smtClean="0"/>
              <a:t>     -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jednotné číslo </a:t>
            </a: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ženský a střední rod </a:t>
            </a:r>
            <a:r>
              <a:rPr lang="cs-CZ" sz="2400" dirty="0" smtClean="0"/>
              <a:t>- koncovka 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cs-CZ" sz="2400" b="1" u="sng" dirty="0" err="1" smtClean="0">
                <a:solidFill>
                  <a:schemeClr val="accent3">
                    <a:lumMod val="50000"/>
                  </a:schemeClr>
                </a:solidFill>
              </a:rPr>
              <a:t>ouc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cs-CZ" sz="2400" b="1" dirty="0" smtClean="0"/>
              <a:t>        </a:t>
            </a:r>
            <a:r>
              <a:rPr lang="cs-CZ" sz="2400" dirty="0" smtClean="0"/>
              <a:t>(nesouc, berouc, tisknouc)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rgbClr val="7030A0"/>
                </a:solidFill>
              </a:rPr>
              <a:t>množné číslo </a:t>
            </a:r>
            <a:r>
              <a:rPr lang="cs-CZ" sz="2400" dirty="0" smtClean="0"/>
              <a:t>(všechny rody) - koncovka </a:t>
            </a:r>
            <a:r>
              <a:rPr lang="cs-CZ" sz="2400" b="1" u="sng" dirty="0" smtClean="0">
                <a:solidFill>
                  <a:srgbClr val="7030A0"/>
                </a:solidFill>
              </a:rPr>
              <a:t>-</a:t>
            </a:r>
            <a:r>
              <a:rPr lang="cs-CZ" sz="2400" b="1" u="sng" dirty="0" err="1" smtClean="0">
                <a:solidFill>
                  <a:srgbClr val="7030A0"/>
                </a:solidFill>
              </a:rPr>
              <a:t>ouce</a:t>
            </a:r>
            <a:r>
              <a:rPr lang="cs-CZ" sz="2400" b="1" u="sng" dirty="0" smtClean="0">
                <a:solidFill>
                  <a:srgbClr val="7030A0"/>
                </a:solidFill>
              </a:rPr>
              <a:t>   </a:t>
            </a:r>
          </a:p>
          <a:p>
            <a:pPr>
              <a:buNone/>
            </a:pPr>
            <a:r>
              <a:rPr lang="cs-CZ" sz="2400" b="1" dirty="0" smtClean="0"/>
              <a:t>        </a:t>
            </a:r>
            <a:r>
              <a:rPr lang="cs-CZ" sz="2400" dirty="0" smtClean="0"/>
              <a:t>(nesouce, berouce, tisknouce)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Tvoření přechodníku přítomného</a:t>
            </a:r>
            <a:endParaRPr lang="cs-CZ" b="1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u sloves, která ve 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osobě množného čísla mají koncovku                </a:t>
            </a:r>
            <a:r>
              <a:rPr lang="cs-CZ" sz="2400" b="1" u="sng" dirty="0" smtClean="0">
                <a:solidFill>
                  <a:srgbClr val="C00000"/>
                </a:solidFill>
              </a:rPr>
              <a:t>-í, </a:t>
            </a:r>
            <a:r>
              <a:rPr lang="cs-CZ" sz="2400" b="1" dirty="0" smtClean="0">
                <a:solidFill>
                  <a:srgbClr val="C00000"/>
                </a:solidFill>
              </a:rPr>
              <a:t>-</a:t>
            </a:r>
            <a:r>
              <a:rPr lang="cs-CZ" sz="2400" b="1" dirty="0" err="1" smtClean="0">
                <a:solidFill>
                  <a:srgbClr val="C00000"/>
                </a:solidFill>
              </a:rPr>
              <a:t>ejí</a:t>
            </a:r>
            <a:r>
              <a:rPr lang="cs-CZ" sz="2400" b="1" dirty="0" smtClean="0">
                <a:solidFill>
                  <a:srgbClr val="C00000"/>
                </a:solidFill>
              </a:rPr>
              <a:t> /-</a:t>
            </a:r>
            <a:r>
              <a:rPr lang="cs-CZ" sz="2400" b="1" dirty="0" err="1" smtClean="0">
                <a:solidFill>
                  <a:srgbClr val="C00000"/>
                </a:solidFill>
              </a:rPr>
              <a:t>ějí</a:t>
            </a:r>
            <a:r>
              <a:rPr lang="cs-CZ" sz="2400" b="1" dirty="0" smtClean="0">
                <a:solidFill>
                  <a:srgbClr val="C00000"/>
                </a:solidFill>
              </a:rPr>
              <a:t>, - </a:t>
            </a:r>
            <a:r>
              <a:rPr lang="cs-CZ" sz="2400" b="1" dirty="0" err="1" smtClean="0">
                <a:solidFill>
                  <a:srgbClr val="C00000"/>
                </a:solidFill>
              </a:rPr>
              <a:t>ají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(kryjí, sázejí, dělají):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jednotné číslo </a:t>
            </a: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mužský rod </a:t>
            </a:r>
            <a:r>
              <a:rPr lang="cs-CZ" sz="2400" dirty="0" smtClean="0"/>
              <a:t>- </a:t>
            </a:r>
            <a:r>
              <a:rPr lang="cs-CZ" sz="2400" b="1" dirty="0" smtClean="0"/>
              <a:t>koncovka 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</a:t>
            </a:r>
            <a:r>
              <a:rPr lang="cs-CZ" sz="2400" b="1" u="sng" dirty="0" smtClean="0">
                <a:solidFill>
                  <a:schemeClr val="accent6">
                    <a:lumMod val="50000"/>
                  </a:schemeClr>
                </a:solidFill>
              </a:rPr>
              <a:t>-e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/-ě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, 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cs-CZ" sz="2400" b="1" dirty="0" err="1" smtClean="0">
                <a:solidFill>
                  <a:schemeClr val="accent6">
                    <a:lumMod val="50000"/>
                  </a:schemeClr>
                </a:solidFill>
              </a:rPr>
              <a:t>eje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/-</a:t>
            </a:r>
            <a:r>
              <a:rPr lang="cs-CZ" sz="2400" b="1" dirty="0" err="1" smtClean="0">
                <a:solidFill>
                  <a:schemeClr val="accent6">
                    <a:lumMod val="50000"/>
                  </a:schemeClr>
                </a:solidFill>
              </a:rPr>
              <a:t>ěje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,  -</a:t>
            </a:r>
            <a:r>
              <a:rPr lang="cs-CZ" sz="2400" b="1" dirty="0" err="1" smtClean="0">
                <a:solidFill>
                  <a:schemeClr val="accent6">
                    <a:lumMod val="50000"/>
                  </a:schemeClr>
                </a:solidFill>
              </a:rPr>
              <a:t>aje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cs-CZ" sz="2400" dirty="0" smtClean="0"/>
              <a:t>                             (kryje, sázeje, dělaje)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jednotné číslo  </a:t>
            </a: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ženský a střední </a:t>
            </a:r>
            <a:r>
              <a:rPr lang="cs-CZ" sz="2400" dirty="0" smtClean="0"/>
              <a:t>rod - </a:t>
            </a:r>
            <a:r>
              <a:rPr lang="cs-CZ" sz="2400" b="1" dirty="0" smtClean="0"/>
              <a:t>koncovka  </a:t>
            </a:r>
          </a:p>
          <a:p>
            <a:pPr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cs-CZ" sz="2400" b="1" u="sng" dirty="0" err="1" smtClean="0">
                <a:solidFill>
                  <a:schemeClr val="accent3">
                    <a:lumMod val="50000"/>
                  </a:schemeClr>
                </a:solidFill>
              </a:rPr>
              <a:t>íc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,  -</a:t>
            </a:r>
            <a:r>
              <a:rPr lang="cs-CZ" sz="2400" b="1" dirty="0" err="1" smtClean="0">
                <a:solidFill>
                  <a:schemeClr val="accent3">
                    <a:lumMod val="50000"/>
                  </a:schemeClr>
                </a:solidFill>
              </a:rPr>
              <a:t>ejíc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/-</a:t>
            </a:r>
            <a:r>
              <a:rPr lang="cs-CZ" sz="2400" b="1" dirty="0" err="1" smtClean="0">
                <a:solidFill>
                  <a:schemeClr val="accent3">
                    <a:lumMod val="50000"/>
                  </a:schemeClr>
                </a:solidFill>
              </a:rPr>
              <a:t>ějíc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,  -</a:t>
            </a:r>
            <a:r>
              <a:rPr lang="cs-CZ" sz="2400" b="1" dirty="0" err="1" smtClean="0">
                <a:solidFill>
                  <a:schemeClr val="accent3">
                    <a:lumMod val="50000"/>
                  </a:schemeClr>
                </a:solidFill>
              </a:rPr>
              <a:t>ajíc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cs-CZ" sz="2400" dirty="0" smtClean="0"/>
              <a:t>                            (kryjíc, sázejíc, dělajíc)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rgbClr val="7030A0"/>
                </a:solidFill>
              </a:rPr>
              <a:t>množné číslo </a:t>
            </a:r>
            <a:r>
              <a:rPr lang="cs-CZ" sz="2400" dirty="0" smtClean="0"/>
              <a:t>(všechny rody) - koncovka </a:t>
            </a:r>
          </a:p>
          <a:p>
            <a:pPr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   </a:t>
            </a:r>
            <a:r>
              <a:rPr lang="cs-CZ" sz="2400" b="1" u="sng" dirty="0" smtClean="0">
                <a:solidFill>
                  <a:srgbClr val="7030A0"/>
                </a:solidFill>
              </a:rPr>
              <a:t>-</a:t>
            </a:r>
            <a:r>
              <a:rPr lang="cs-CZ" sz="2400" b="1" u="sng" dirty="0" err="1" smtClean="0">
                <a:solidFill>
                  <a:srgbClr val="7030A0"/>
                </a:solidFill>
              </a:rPr>
              <a:t>íce</a:t>
            </a:r>
            <a:r>
              <a:rPr lang="cs-CZ" sz="2400" b="1" dirty="0" smtClean="0">
                <a:solidFill>
                  <a:srgbClr val="7030A0"/>
                </a:solidFill>
              </a:rPr>
              <a:t>, -</a:t>
            </a:r>
            <a:r>
              <a:rPr lang="cs-CZ" sz="2400" b="1" dirty="0" err="1" smtClean="0">
                <a:solidFill>
                  <a:srgbClr val="7030A0"/>
                </a:solidFill>
              </a:rPr>
              <a:t>ejíce</a:t>
            </a:r>
            <a:r>
              <a:rPr lang="cs-CZ" sz="2400" b="1" dirty="0" smtClean="0">
                <a:solidFill>
                  <a:srgbClr val="7030A0"/>
                </a:solidFill>
              </a:rPr>
              <a:t>/-</a:t>
            </a:r>
            <a:r>
              <a:rPr lang="cs-CZ" sz="2400" b="1" dirty="0" err="1" smtClean="0">
                <a:solidFill>
                  <a:srgbClr val="7030A0"/>
                </a:solidFill>
              </a:rPr>
              <a:t>ějíce</a:t>
            </a:r>
            <a:r>
              <a:rPr lang="cs-CZ" sz="2400" b="1" dirty="0" smtClean="0">
                <a:solidFill>
                  <a:srgbClr val="7030A0"/>
                </a:solidFill>
              </a:rPr>
              <a:t>,  -</a:t>
            </a:r>
            <a:r>
              <a:rPr lang="cs-CZ" sz="2400" b="1" dirty="0" err="1" smtClean="0">
                <a:solidFill>
                  <a:srgbClr val="7030A0"/>
                </a:solidFill>
              </a:rPr>
              <a:t>ajíce</a:t>
            </a:r>
            <a:r>
              <a:rPr lang="cs-CZ" sz="2400" b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cs-CZ" sz="2400" dirty="0" smtClean="0"/>
              <a:t>                           (kryjíce, sázejíce, dělajíce) 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5" name="Slunce 4"/>
          <p:cNvSpPr/>
          <p:nvPr/>
        </p:nvSpPr>
        <p:spPr>
          <a:xfrm>
            <a:off x="6516216" y="4149080"/>
            <a:ext cx="1728192" cy="18002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Tvoření přechodníku minulého</a:t>
            </a:r>
            <a:endParaRPr lang="cs-CZ" b="1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136904" cy="5184576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/>
              <a:t>t</a:t>
            </a:r>
            <a:r>
              <a:rPr lang="cs-CZ" sz="2400" dirty="0" smtClean="0"/>
              <a:t>voří se </a:t>
            </a:r>
            <a:r>
              <a:rPr lang="cs-CZ" sz="2400" b="1" u="sng" dirty="0" smtClean="0"/>
              <a:t>od kmene minulého, většinou  jen od sloves vidu dokonavého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u sloves, jejichž </a:t>
            </a:r>
            <a:r>
              <a:rPr lang="cs-CZ" sz="2400" b="1" u="sng" dirty="0" smtClean="0">
                <a:solidFill>
                  <a:srgbClr val="C00000"/>
                </a:solidFill>
              </a:rPr>
              <a:t>minulý kmen končí </a:t>
            </a:r>
            <a:r>
              <a:rPr lang="cs-CZ" sz="2400" b="1" u="sng" dirty="0" smtClean="0">
                <a:solidFill>
                  <a:schemeClr val="accent5">
                    <a:lumMod val="50000"/>
                  </a:schemeClr>
                </a:solidFill>
              </a:rPr>
              <a:t>souhláskou </a:t>
            </a:r>
            <a:r>
              <a:rPr lang="cs-CZ" sz="2400" dirty="0" smtClean="0"/>
              <a:t>(přine</a:t>
            </a:r>
            <a:r>
              <a:rPr lang="cs-CZ" sz="2400" b="1" u="sng" dirty="0" smtClean="0"/>
              <a:t>s</a:t>
            </a:r>
            <a:r>
              <a:rPr lang="cs-CZ" sz="2400" dirty="0" smtClean="0"/>
              <a:t>-</a:t>
            </a:r>
            <a:r>
              <a:rPr lang="cs-CZ" sz="2400" b="1" dirty="0" smtClean="0"/>
              <a:t>l</a:t>
            </a:r>
            <a:r>
              <a:rPr lang="cs-CZ" sz="2400" dirty="0" smtClean="0"/>
              <a:t>):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mužský rod </a:t>
            </a:r>
            <a:r>
              <a:rPr lang="cs-CZ" sz="2400" dirty="0" smtClean="0"/>
              <a:t>- </a:t>
            </a:r>
            <a:r>
              <a:rPr lang="cs-CZ" sz="2400" b="1" dirty="0" smtClean="0"/>
              <a:t>bez koncovky = </a:t>
            </a:r>
            <a:r>
              <a:rPr lang="cs-CZ" sz="2400" b="1" u="sng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cs-CZ" sz="2400" b="1" u="sng" dirty="0" smtClean="0"/>
              <a:t> </a:t>
            </a:r>
            <a:r>
              <a:rPr lang="cs-CZ" sz="2400" dirty="0" smtClean="0"/>
              <a:t>(přines)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ženský a střední rod </a:t>
            </a:r>
            <a:r>
              <a:rPr lang="cs-CZ" sz="2400" dirty="0" smtClean="0"/>
              <a:t>- </a:t>
            </a:r>
            <a:r>
              <a:rPr lang="cs-CZ" sz="2400" b="1" dirty="0" smtClean="0"/>
              <a:t>koncovka 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cs-CZ" sz="2400" b="1" u="sng" dirty="0" err="1" smtClean="0">
                <a:solidFill>
                  <a:schemeClr val="accent3">
                    <a:lumMod val="50000"/>
                  </a:schemeClr>
                </a:solidFill>
              </a:rPr>
              <a:t>ši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400" dirty="0" smtClean="0"/>
              <a:t>(přinesši)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</a:rPr>
              <a:t>množné číslo (všechny rody) </a:t>
            </a:r>
            <a:r>
              <a:rPr lang="cs-CZ" sz="2400" dirty="0" smtClean="0"/>
              <a:t>- </a:t>
            </a:r>
            <a:r>
              <a:rPr lang="cs-CZ" sz="2400" b="1" dirty="0" smtClean="0"/>
              <a:t>koncovka </a:t>
            </a:r>
            <a:r>
              <a:rPr lang="cs-CZ" sz="2400" b="1" u="sng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cs-CZ" sz="2400" b="1" u="sng" dirty="0" err="1" smtClean="0">
                <a:solidFill>
                  <a:schemeClr val="accent4">
                    <a:lumMod val="50000"/>
                  </a:schemeClr>
                </a:solidFill>
              </a:rPr>
              <a:t>še</a:t>
            </a:r>
            <a:r>
              <a:rPr lang="cs-CZ" sz="2400" b="1" u="sng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400" dirty="0" smtClean="0"/>
              <a:t>(přinesše)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u sloves, jejichž </a:t>
            </a:r>
            <a:r>
              <a:rPr lang="cs-CZ" sz="2400" b="1" u="sng" dirty="0" smtClean="0">
                <a:solidFill>
                  <a:srgbClr val="C00000"/>
                </a:solidFill>
              </a:rPr>
              <a:t>minulý kmen končí </a:t>
            </a:r>
            <a:r>
              <a:rPr lang="cs-CZ" sz="2400" b="1" u="sng" dirty="0" smtClean="0">
                <a:solidFill>
                  <a:schemeClr val="accent5">
                    <a:lumMod val="50000"/>
                  </a:schemeClr>
                </a:solidFill>
              </a:rPr>
              <a:t>samohláskou  </a:t>
            </a:r>
          </a:p>
          <a:p>
            <a:pPr>
              <a:buNone/>
            </a:pPr>
            <a:r>
              <a:rPr lang="cs-CZ" sz="2400" dirty="0" smtClean="0"/>
              <a:t>                         (</a:t>
            </a:r>
            <a:r>
              <a:rPr lang="cs-CZ" sz="2400" dirty="0" err="1" smtClean="0"/>
              <a:t>pokr</a:t>
            </a:r>
            <a:r>
              <a:rPr lang="cs-CZ" sz="2400" b="1" u="sng" dirty="0" err="1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cs-CZ" sz="2400" dirty="0" smtClean="0"/>
              <a:t>-</a:t>
            </a:r>
            <a:r>
              <a:rPr lang="cs-CZ" sz="2400" b="1" dirty="0" smtClean="0"/>
              <a:t>l, </a:t>
            </a:r>
            <a:r>
              <a:rPr lang="cs-CZ" sz="2400" dirty="0" err="1" smtClean="0"/>
              <a:t>vysáz</a:t>
            </a:r>
            <a:r>
              <a:rPr lang="cs-CZ" sz="2400" b="1" u="sng" dirty="0" err="1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cs-CZ" sz="2400" dirty="0" smtClean="0"/>
              <a:t>-</a:t>
            </a:r>
            <a:r>
              <a:rPr lang="cs-CZ" sz="2400" b="1" dirty="0" smtClean="0"/>
              <a:t>l</a:t>
            </a:r>
            <a:r>
              <a:rPr lang="cs-CZ" sz="2400" dirty="0" smtClean="0"/>
              <a:t>, </a:t>
            </a:r>
            <a:r>
              <a:rPr lang="cs-CZ" sz="2400" dirty="0" err="1" smtClean="0"/>
              <a:t>uděl</a:t>
            </a:r>
            <a:r>
              <a:rPr lang="cs-CZ" sz="2400" b="1" u="sng" dirty="0" err="1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cs-CZ" sz="2400" dirty="0" smtClean="0"/>
              <a:t>-</a:t>
            </a:r>
            <a:r>
              <a:rPr lang="cs-CZ" sz="2400" b="1" dirty="0" smtClean="0"/>
              <a:t>l</a:t>
            </a:r>
            <a:r>
              <a:rPr lang="cs-CZ" sz="2400" dirty="0" smtClean="0"/>
              <a:t>):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mužský rod </a:t>
            </a:r>
            <a:r>
              <a:rPr lang="cs-CZ" sz="2400" dirty="0" smtClean="0"/>
              <a:t>- koncovka </a:t>
            </a:r>
            <a:r>
              <a:rPr lang="cs-CZ" sz="2400" b="1" u="sng" dirty="0" smtClean="0">
                <a:solidFill>
                  <a:schemeClr val="accent6">
                    <a:lumMod val="50000"/>
                  </a:schemeClr>
                </a:solidFill>
              </a:rPr>
              <a:t>-v</a:t>
            </a:r>
            <a:r>
              <a:rPr lang="cs-CZ" sz="2400" dirty="0" smtClean="0"/>
              <a:t>  (pokryv, vysázev, udělav)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ženský a střední rod </a:t>
            </a:r>
            <a:r>
              <a:rPr lang="cs-CZ" sz="2400" dirty="0" smtClean="0"/>
              <a:t>- koncovka </a:t>
            </a:r>
            <a:r>
              <a:rPr lang="cs-CZ" sz="2400" b="1" u="sng" dirty="0" smtClean="0">
                <a:solidFill>
                  <a:schemeClr val="accent3">
                    <a:lumMod val="50000"/>
                  </a:schemeClr>
                </a:solidFill>
              </a:rPr>
              <a:t>-vši 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</a:t>
            </a:r>
            <a:r>
              <a:rPr lang="cs-CZ" sz="2400" dirty="0" smtClean="0"/>
              <a:t>(pokryvši, vysázevši, udělavši)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</a:rPr>
              <a:t>množné číslo (všechny rody)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400" dirty="0" smtClean="0"/>
              <a:t>- </a:t>
            </a:r>
            <a:r>
              <a:rPr lang="cs-CZ" sz="2400" b="1" dirty="0" smtClean="0"/>
              <a:t>koncovka </a:t>
            </a:r>
            <a:r>
              <a:rPr lang="cs-CZ" sz="2400" b="1" u="sng" dirty="0" smtClean="0">
                <a:solidFill>
                  <a:schemeClr val="accent2">
                    <a:lumMod val="75000"/>
                  </a:schemeClr>
                </a:solidFill>
              </a:rPr>
              <a:t>-vše 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</a:t>
            </a:r>
            <a:r>
              <a:rPr lang="cs-CZ" sz="2400" dirty="0" smtClean="0"/>
              <a:t>(pokryvše, vysázevše, udělavše)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3124944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!výjimka: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cs-CZ" sz="2400" dirty="0" smtClean="0"/>
              <a:t>tvary přechodníku minulého </a:t>
            </a:r>
            <a:r>
              <a:rPr lang="cs-CZ" sz="2400" b="1" dirty="0" smtClean="0"/>
              <a:t>(-v, -vši, -vše) </a:t>
            </a:r>
            <a:r>
              <a:rPr lang="cs-CZ" sz="2400" dirty="0" smtClean="0"/>
              <a:t>se používají i                              u sloves vzoru </a:t>
            </a:r>
            <a:r>
              <a:rPr lang="cs-CZ" sz="2400" b="1" dirty="0" smtClean="0">
                <a:solidFill>
                  <a:srgbClr val="7030A0"/>
                </a:solidFill>
              </a:rPr>
              <a:t>tiskne </a:t>
            </a:r>
            <a:r>
              <a:rPr lang="cs-CZ" sz="2400" b="1" dirty="0" smtClean="0"/>
              <a:t>přestože končí souhláskou</a:t>
            </a:r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sz="2400" b="1" dirty="0">
                <a:solidFill>
                  <a:srgbClr val="00B050"/>
                </a:solidFill>
              </a:rPr>
              <a:t>k</a:t>
            </a:r>
            <a:r>
              <a:rPr lang="cs-CZ" sz="2400" b="1" dirty="0" smtClean="0">
                <a:solidFill>
                  <a:srgbClr val="00B050"/>
                </a:solidFill>
              </a:rPr>
              <a:t>men minulý</a:t>
            </a:r>
            <a:r>
              <a:rPr lang="cs-CZ" sz="2400" dirty="0" smtClean="0"/>
              <a:t>, který končí souhláskou (</a:t>
            </a:r>
            <a:r>
              <a:rPr lang="cs-CZ" sz="2400" dirty="0" err="1" smtClean="0"/>
              <a:t>vytisk</a:t>
            </a:r>
            <a:r>
              <a:rPr lang="cs-CZ" sz="2400" dirty="0" smtClean="0"/>
              <a:t>-l), je v tomto případě rozšířen o </a:t>
            </a:r>
            <a:r>
              <a:rPr lang="cs-CZ" sz="2400" b="1" u="sng" dirty="0" smtClean="0">
                <a:solidFill>
                  <a:srgbClr val="00B050"/>
                </a:solidFill>
              </a:rPr>
              <a:t>-nu-</a:t>
            </a:r>
            <a:endParaRPr lang="cs-CZ" sz="2400" u="sng" dirty="0">
              <a:solidFill>
                <a:srgbClr val="00B050"/>
              </a:solidFill>
            </a:endParaRPr>
          </a:p>
          <a:p>
            <a:r>
              <a:rPr lang="cs-CZ" sz="2400" dirty="0"/>
              <a:t>p</a:t>
            </a:r>
            <a:r>
              <a:rPr lang="cs-CZ" sz="2400" dirty="0" smtClean="0"/>
              <a:t>řechodník minulý má tedy tvar </a:t>
            </a:r>
            <a:r>
              <a:rPr lang="cs-CZ" sz="2400" b="1" dirty="0" smtClean="0"/>
              <a:t>vytisknuv, vytisknuvši, vytisknuvše</a:t>
            </a:r>
          </a:p>
          <a:p>
            <a:endParaRPr lang="cs-CZ" sz="2400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 w="50800"/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Tvoření přechodníku minulého                   u sloves vzoru tiskne</a:t>
            </a:r>
          </a:p>
        </p:txBody>
      </p:sp>
      <p:sp>
        <p:nvSpPr>
          <p:cNvPr id="6" name="Slunce 5"/>
          <p:cNvSpPr/>
          <p:nvPr/>
        </p:nvSpPr>
        <p:spPr>
          <a:xfrm>
            <a:off x="5148064" y="4149080"/>
            <a:ext cx="2592288" cy="2448272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3200" b="1" dirty="0" smtClean="0">
                <a:ln w="50800"/>
                <a:solidFill>
                  <a:srgbClr val="002060"/>
                </a:solidFill>
              </a:rPr>
              <a:t>Přechodník přítomný podle jednotlivých slovesných tříd a vzorů- pravidelná slovesa </a:t>
            </a:r>
            <a:endParaRPr lang="cs-CZ" sz="32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340768"/>
            <a:ext cx="6552728" cy="518457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>
              <a:buNone/>
              <a:defRPr/>
            </a:pPr>
            <a:endParaRPr lang="cs-CZ" sz="2000" b="1" dirty="0" smtClean="0">
              <a:solidFill>
                <a:srgbClr val="002060"/>
              </a:solidFill>
            </a:endParaRPr>
          </a:p>
          <a:p>
            <a:pPr lvl="0">
              <a:buNone/>
              <a:defRPr/>
            </a:pPr>
            <a:r>
              <a:rPr lang="cs-CZ" sz="2000" b="1" dirty="0" smtClean="0"/>
              <a:t> vzor          </a:t>
            </a:r>
            <a:r>
              <a:rPr lang="cs-CZ" sz="2000" b="1" dirty="0" smtClean="0">
                <a:solidFill>
                  <a:srgbClr val="C00000"/>
                </a:solidFill>
              </a:rPr>
              <a:t>m. rod  </a:t>
            </a:r>
            <a:r>
              <a:rPr lang="cs-CZ" sz="2000" b="1" dirty="0" err="1" smtClean="0">
                <a:solidFill>
                  <a:srgbClr val="C00000"/>
                </a:solidFill>
              </a:rPr>
              <a:t>č.j</a:t>
            </a:r>
            <a:r>
              <a:rPr lang="cs-CZ" sz="2000" b="1" dirty="0" smtClean="0">
                <a:solidFill>
                  <a:srgbClr val="C00000"/>
                </a:solidFill>
              </a:rPr>
              <a:t>.</a:t>
            </a:r>
            <a:r>
              <a:rPr lang="cs-CZ" sz="2000" dirty="0" smtClean="0">
                <a:solidFill>
                  <a:srgbClr val="C00000"/>
                </a:solidFill>
              </a:rPr>
              <a:t>         </a:t>
            </a:r>
            <a:r>
              <a:rPr lang="cs-CZ" sz="2000" b="1" dirty="0" err="1" smtClean="0">
                <a:solidFill>
                  <a:srgbClr val="C00000"/>
                </a:solidFill>
              </a:rPr>
              <a:t>ž</a:t>
            </a:r>
            <a:r>
              <a:rPr lang="cs-CZ" sz="2000" b="1" dirty="0" smtClean="0">
                <a:solidFill>
                  <a:srgbClr val="C00000"/>
                </a:solidFill>
              </a:rPr>
              <a:t>. a </a:t>
            </a:r>
            <a:r>
              <a:rPr lang="cs-CZ" sz="2000" b="1" dirty="0" err="1" smtClean="0">
                <a:solidFill>
                  <a:srgbClr val="C00000"/>
                </a:solidFill>
              </a:rPr>
              <a:t>stř.rod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č.j</a:t>
            </a:r>
            <a:r>
              <a:rPr lang="cs-CZ" sz="2000" b="1" dirty="0" smtClean="0">
                <a:solidFill>
                  <a:srgbClr val="C00000"/>
                </a:solidFill>
              </a:rPr>
              <a:t>.    </a:t>
            </a:r>
            <a:r>
              <a:rPr lang="cs-CZ" sz="2000" dirty="0" smtClean="0">
                <a:solidFill>
                  <a:srgbClr val="C00000"/>
                </a:solidFill>
              </a:rPr>
              <a:t> </a:t>
            </a:r>
            <a:r>
              <a:rPr lang="cs-CZ" sz="2000" b="1" dirty="0" smtClean="0"/>
              <a:t>všechny rody </a:t>
            </a:r>
            <a:r>
              <a:rPr lang="cs-CZ" sz="2000" b="1" dirty="0" err="1" smtClean="0"/>
              <a:t>mn.č</a:t>
            </a:r>
            <a:r>
              <a:rPr lang="cs-CZ" sz="2000" dirty="0" smtClean="0"/>
              <a:t> </a:t>
            </a:r>
          </a:p>
          <a:p>
            <a:pPr lvl="0">
              <a:buNone/>
              <a:defRPr/>
            </a:pP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nese                nesa                     nesouc                    berouce</a:t>
            </a:r>
          </a:p>
          <a:p>
            <a:pPr lvl="0">
              <a:buNone/>
              <a:defRPr/>
            </a:pP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bere                bera                      berouc                    jedouce</a:t>
            </a:r>
          </a:p>
          <a:p>
            <a:pPr lvl="0">
              <a:buNone/>
              <a:defRPr/>
            </a:pPr>
            <a:r>
              <a:rPr lang="cs-CZ" sz="2000" b="1" dirty="0" smtClean="0">
                <a:solidFill>
                  <a:srgbClr val="00B050"/>
                </a:solidFill>
              </a:rPr>
              <a:t>maže               </a:t>
            </a:r>
            <a:r>
              <a:rPr lang="cs-CZ" sz="2000" b="1" dirty="0" err="1" smtClean="0">
                <a:solidFill>
                  <a:srgbClr val="00B050"/>
                </a:solidFill>
              </a:rPr>
              <a:t>maže</a:t>
            </a:r>
            <a:r>
              <a:rPr lang="cs-CZ" sz="2000" b="1" dirty="0" smtClean="0">
                <a:solidFill>
                  <a:srgbClr val="00B050"/>
                </a:solidFill>
              </a:rPr>
              <a:t>                    </a:t>
            </a:r>
            <a:r>
              <a:rPr lang="cs-CZ" sz="2000" b="1" dirty="0" err="1" smtClean="0">
                <a:solidFill>
                  <a:srgbClr val="00B050"/>
                </a:solidFill>
              </a:rPr>
              <a:t>mažíc</a:t>
            </a:r>
            <a:r>
              <a:rPr lang="cs-CZ" sz="2000" b="1" dirty="0" smtClean="0">
                <a:solidFill>
                  <a:srgbClr val="00B050"/>
                </a:solidFill>
              </a:rPr>
              <a:t>                       </a:t>
            </a:r>
            <a:r>
              <a:rPr lang="cs-CZ" sz="2000" b="1" dirty="0" err="1" smtClean="0">
                <a:solidFill>
                  <a:srgbClr val="00B050"/>
                </a:solidFill>
              </a:rPr>
              <a:t>mažíce</a:t>
            </a:r>
            <a:endParaRPr lang="cs-CZ" sz="2000" b="1" dirty="0" smtClean="0">
              <a:solidFill>
                <a:srgbClr val="00B050"/>
              </a:solidFill>
            </a:endParaRPr>
          </a:p>
          <a:p>
            <a:pPr lvl="0">
              <a:buNone/>
              <a:defRPr/>
            </a:pPr>
            <a:r>
              <a:rPr lang="cs-CZ" sz="2000" b="1" dirty="0" smtClean="0">
                <a:solidFill>
                  <a:srgbClr val="7030A0"/>
                </a:solidFill>
              </a:rPr>
              <a:t>peče                peka                     pekouc                    pekouce</a:t>
            </a:r>
          </a:p>
          <a:p>
            <a:pPr>
              <a:buNone/>
              <a:defRPr/>
            </a:pPr>
            <a:r>
              <a:rPr lang="cs-CZ" sz="2000" b="1" dirty="0" smtClean="0">
                <a:solidFill>
                  <a:srgbClr val="002060"/>
                </a:solidFill>
              </a:rPr>
              <a:t>umře               </a:t>
            </a:r>
            <a:r>
              <a:rPr lang="cs-CZ" sz="2000" b="1" dirty="0" err="1" smtClean="0">
                <a:solidFill>
                  <a:srgbClr val="002060"/>
                </a:solidFill>
              </a:rPr>
              <a:t>umra</a:t>
            </a:r>
            <a:r>
              <a:rPr lang="cs-CZ" sz="2000" b="1" dirty="0" smtClean="0">
                <a:solidFill>
                  <a:srgbClr val="002060"/>
                </a:solidFill>
              </a:rPr>
              <a:t>                    </a:t>
            </a:r>
            <a:r>
              <a:rPr lang="cs-CZ" sz="2000" b="1" dirty="0" err="1" smtClean="0">
                <a:solidFill>
                  <a:srgbClr val="002060"/>
                </a:solidFill>
              </a:rPr>
              <a:t>umrouc</a:t>
            </a:r>
            <a:r>
              <a:rPr lang="cs-CZ" sz="2000" b="1" dirty="0" smtClean="0">
                <a:solidFill>
                  <a:srgbClr val="002060"/>
                </a:solidFill>
              </a:rPr>
              <a:t>                   </a:t>
            </a:r>
            <a:r>
              <a:rPr lang="cs-CZ" sz="2000" b="1" dirty="0" err="1" smtClean="0">
                <a:solidFill>
                  <a:srgbClr val="002060"/>
                </a:solidFill>
              </a:rPr>
              <a:t>umrouce</a:t>
            </a:r>
            <a:endParaRPr lang="cs-CZ" sz="2000" b="1" dirty="0" smtClean="0">
              <a:solidFill>
                <a:srgbClr val="002060"/>
              </a:solidFill>
            </a:endParaRPr>
          </a:p>
          <a:p>
            <a:pPr fontAlgn="t">
              <a:buNone/>
            </a:pP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tiskne             tiskna                   tisknouc                  tisknouce  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mine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mina                     minouc                   minouce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00B050"/>
                </a:solidFill>
              </a:rPr>
              <a:t>začne              </a:t>
            </a:r>
            <a:r>
              <a:rPr lang="cs-CZ" sz="2000" b="1" dirty="0" err="1" smtClean="0">
                <a:solidFill>
                  <a:srgbClr val="00B050"/>
                </a:solidFill>
              </a:rPr>
              <a:t>začna</a:t>
            </a:r>
            <a:r>
              <a:rPr lang="cs-CZ" sz="2000" b="1" dirty="0" smtClean="0">
                <a:solidFill>
                  <a:srgbClr val="00B050"/>
                </a:solidFill>
              </a:rPr>
              <a:t>                    </a:t>
            </a:r>
            <a:r>
              <a:rPr lang="cs-CZ" sz="2000" b="1" dirty="0" err="1" smtClean="0">
                <a:solidFill>
                  <a:srgbClr val="00B050"/>
                </a:solidFill>
              </a:rPr>
              <a:t>začnouc</a:t>
            </a:r>
            <a:r>
              <a:rPr lang="cs-CZ" sz="2000" b="1" dirty="0" smtClean="0">
                <a:solidFill>
                  <a:srgbClr val="00B050"/>
                </a:solidFill>
              </a:rPr>
              <a:t>                  </a:t>
            </a:r>
            <a:r>
              <a:rPr lang="cs-CZ" sz="2000" b="1" dirty="0" err="1" smtClean="0">
                <a:solidFill>
                  <a:srgbClr val="00B050"/>
                </a:solidFill>
              </a:rPr>
              <a:t>začnouce</a:t>
            </a:r>
            <a:endParaRPr lang="cs-CZ" sz="2000" b="1" dirty="0" smtClean="0">
              <a:solidFill>
                <a:srgbClr val="00B050"/>
              </a:solidFill>
            </a:endParaRP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kryje               </a:t>
            </a:r>
            <a:r>
              <a:rPr lang="cs-CZ" sz="2000" b="1" dirty="0" err="1" smtClean="0">
                <a:solidFill>
                  <a:srgbClr val="7030A0"/>
                </a:solidFill>
              </a:rPr>
              <a:t>kryje</a:t>
            </a:r>
            <a:r>
              <a:rPr lang="cs-CZ" sz="2000" b="1" dirty="0" smtClean="0">
                <a:solidFill>
                  <a:srgbClr val="7030A0"/>
                </a:solidFill>
              </a:rPr>
              <a:t>                     kryjíc                       kryjíce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kupuje            </a:t>
            </a:r>
            <a:r>
              <a:rPr lang="cs-CZ" sz="2000" b="1" dirty="0" err="1" smtClean="0">
                <a:solidFill>
                  <a:srgbClr val="7030A0"/>
                </a:solidFill>
              </a:rPr>
              <a:t>kupuje</a:t>
            </a:r>
            <a:r>
              <a:rPr lang="cs-CZ" sz="2000" b="1" dirty="0" smtClean="0">
                <a:solidFill>
                  <a:srgbClr val="7030A0"/>
                </a:solidFill>
              </a:rPr>
              <a:t>                 kupujíc                    kupujíce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prosí               prose                    prosíc                      prosíce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trpí                  trpě                      trpíc                         trpíce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sází                 sázeje                   sázejíc                     sázejíce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dělá                dělaje                   dělajíc                     dělajíce</a:t>
            </a:r>
          </a:p>
          <a:p>
            <a:pPr>
              <a:buNone/>
            </a:pPr>
            <a:endParaRPr lang="cs-CZ" sz="2000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1259632" y="2060848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259632" y="2348880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259632" y="2636912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259632" y="2924944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1259632" y="3212976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1259632" y="3573016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1259632" y="3933056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1259632" y="4221088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1259632" y="4581128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1259632" y="4869160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2195736" y="1340768"/>
            <a:ext cx="0" cy="51845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5508104" y="1340768"/>
            <a:ext cx="0" cy="51845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3779912" y="1340768"/>
            <a:ext cx="0" cy="51845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>
            <a:off x="1259632" y="5229200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>
            <a:off x="1259632" y="5517232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1259632" y="5805264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>
            <a:off x="1259632" y="6165304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7812360" y="1340768"/>
            <a:ext cx="0" cy="51845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1259632" y="1340768"/>
            <a:ext cx="0" cy="51845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H="1">
            <a:off x="1259632" y="6525344"/>
            <a:ext cx="6552728" cy="83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H="1">
            <a:off x="1259632" y="1340768"/>
            <a:ext cx="6552728" cy="83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3200" b="1" dirty="0" smtClean="0">
                <a:ln w="50800"/>
                <a:solidFill>
                  <a:srgbClr val="002060"/>
                </a:solidFill>
              </a:rPr>
              <a:t>Přechodník minulý podle jednotlivých slovesných tříd a vzorů- pravidelná slovesa </a:t>
            </a:r>
            <a:endParaRPr lang="cs-CZ" sz="32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340768"/>
            <a:ext cx="6552728" cy="518457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>
              <a:buNone/>
              <a:defRPr/>
            </a:pPr>
            <a:endParaRPr lang="cs-CZ" sz="2000" b="1" dirty="0" smtClean="0">
              <a:solidFill>
                <a:srgbClr val="002060"/>
              </a:solidFill>
            </a:endParaRPr>
          </a:p>
          <a:p>
            <a:pPr lvl="0">
              <a:buNone/>
              <a:defRPr/>
            </a:pPr>
            <a:r>
              <a:rPr lang="cs-CZ" sz="2000" b="1" dirty="0" smtClean="0"/>
              <a:t> vzor            </a:t>
            </a:r>
            <a:r>
              <a:rPr lang="cs-CZ" sz="2000" b="1" dirty="0" smtClean="0">
                <a:solidFill>
                  <a:srgbClr val="C00000"/>
                </a:solidFill>
              </a:rPr>
              <a:t>m. rod  </a:t>
            </a:r>
            <a:r>
              <a:rPr lang="cs-CZ" sz="2000" b="1" dirty="0" err="1" smtClean="0">
                <a:solidFill>
                  <a:srgbClr val="C00000"/>
                </a:solidFill>
              </a:rPr>
              <a:t>č.j</a:t>
            </a:r>
            <a:r>
              <a:rPr lang="cs-CZ" sz="2000" b="1" dirty="0" smtClean="0">
                <a:solidFill>
                  <a:srgbClr val="C00000"/>
                </a:solidFill>
              </a:rPr>
              <a:t>.</a:t>
            </a:r>
            <a:r>
              <a:rPr lang="cs-CZ" sz="2000" dirty="0" smtClean="0">
                <a:solidFill>
                  <a:srgbClr val="C00000"/>
                </a:solidFill>
              </a:rPr>
              <a:t>        </a:t>
            </a:r>
            <a:r>
              <a:rPr lang="cs-CZ" sz="2000" b="1" dirty="0" err="1" smtClean="0">
                <a:solidFill>
                  <a:srgbClr val="C00000"/>
                </a:solidFill>
              </a:rPr>
              <a:t>ž</a:t>
            </a:r>
            <a:r>
              <a:rPr lang="cs-CZ" sz="2000" b="1" dirty="0" smtClean="0">
                <a:solidFill>
                  <a:srgbClr val="C00000"/>
                </a:solidFill>
              </a:rPr>
              <a:t>. a </a:t>
            </a:r>
            <a:r>
              <a:rPr lang="cs-CZ" sz="2000" b="1" dirty="0" err="1" smtClean="0">
                <a:solidFill>
                  <a:srgbClr val="C00000"/>
                </a:solidFill>
              </a:rPr>
              <a:t>stř.rod</a:t>
            </a:r>
            <a:r>
              <a:rPr lang="cs-CZ" sz="2000" b="1" dirty="0" smtClean="0">
                <a:solidFill>
                  <a:srgbClr val="C00000"/>
                </a:solidFill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</a:rPr>
              <a:t>č.j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.    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všechny rody </a:t>
            </a:r>
            <a:r>
              <a:rPr lang="cs-CZ" sz="2000" b="1" dirty="0" err="1" smtClean="0">
                <a:solidFill>
                  <a:schemeClr val="accent6">
                    <a:lumMod val="50000"/>
                  </a:schemeClr>
                </a:solidFill>
              </a:rPr>
              <a:t>mn.č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0">
              <a:buNone/>
              <a:defRPr/>
            </a:pP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přinesl          přines               přinesši                    přinesše</a:t>
            </a:r>
          </a:p>
          <a:p>
            <a:pPr lvl="0">
              <a:buNone/>
              <a:defRPr/>
            </a:pP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odebral        odebrav            odebravši                odebravše</a:t>
            </a:r>
          </a:p>
          <a:p>
            <a:pPr lvl="0">
              <a:buNone/>
              <a:defRPr/>
            </a:pPr>
            <a:r>
              <a:rPr lang="cs-CZ" sz="2000" b="1" dirty="0" smtClean="0">
                <a:solidFill>
                  <a:srgbClr val="00B050"/>
                </a:solidFill>
              </a:rPr>
              <a:t>namazal       namazav           namazavši              namazavše</a:t>
            </a:r>
          </a:p>
          <a:p>
            <a:pPr lvl="0">
              <a:buNone/>
              <a:defRPr/>
            </a:pPr>
            <a:r>
              <a:rPr lang="cs-CZ" sz="2000" b="1" dirty="0" smtClean="0">
                <a:solidFill>
                  <a:srgbClr val="7030A0"/>
                </a:solidFill>
              </a:rPr>
              <a:t>upekl            upek                  upekši                      upekše</a:t>
            </a:r>
          </a:p>
          <a:p>
            <a:pPr>
              <a:buNone/>
              <a:defRPr/>
            </a:pPr>
            <a:r>
              <a:rPr lang="cs-CZ" sz="2000" b="1" dirty="0" smtClean="0">
                <a:solidFill>
                  <a:srgbClr val="002060"/>
                </a:solidFill>
              </a:rPr>
              <a:t>umřel           umřev                umřevši                   umřevše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vytiskl          vytisknuv          vytisknuvši             vytisknuvše  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minul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           </a:t>
            </a:r>
            <a:r>
              <a:rPr lang="cs-CZ" sz="2000" b="1" dirty="0" err="1" smtClean="0">
                <a:solidFill>
                  <a:schemeClr val="accent6">
                    <a:lumMod val="50000"/>
                  </a:schemeClr>
                </a:solidFill>
              </a:rPr>
              <a:t>minuv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r>
              <a:rPr lang="cs-CZ" sz="2000" b="1" dirty="0" err="1" smtClean="0">
                <a:solidFill>
                  <a:schemeClr val="accent6">
                    <a:lumMod val="50000"/>
                  </a:schemeClr>
                </a:solidFill>
              </a:rPr>
              <a:t>minuvši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</a:t>
            </a:r>
            <a:r>
              <a:rPr lang="cs-CZ" sz="2000" b="1" dirty="0" err="1" smtClean="0">
                <a:solidFill>
                  <a:schemeClr val="accent6">
                    <a:lumMod val="50000"/>
                  </a:schemeClr>
                </a:solidFill>
              </a:rPr>
              <a:t>minuvše</a:t>
            </a:r>
            <a:endParaRPr lang="cs-CZ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t">
              <a:buNone/>
            </a:pPr>
            <a:r>
              <a:rPr lang="cs-CZ" sz="2000" b="1" dirty="0" smtClean="0">
                <a:solidFill>
                  <a:srgbClr val="00B050"/>
                </a:solidFill>
              </a:rPr>
              <a:t>začal             začav                 začavši                     začavše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pokryl          pokryv               pokryvši                  pokryvše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kupoval       </a:t>
            </a:r>
            <a:r>
              <a:rPr lang="cs-CZ" sz="2000" b="1" dirty="0" err="1" smtClean="0">
                <a:solidFill>
                  <a:srgbClr val="7030A0"/>
                </a:solidFill>
              </a:rPr>
              <a:t>kupovav</a:t>
            </a:r>
            <a:r>
              <a:rPr lang="cs-CZ" sz="2000" b="1" dirty="0" smtClean="0">
                <a:solidFill>
                  <a:srgbClr val="7030A0"/>
                </a:solidFill>
              </a:rPr>
              <a:t>            </a:t>
            </a:r>
            <a:r>
              <a:rPr lang="cs-CZ" sz="2000" b="1" dirty="0" err="1" smtClean="0">
                <a:solidFill>
                  <a:srgbClr val="7030A0"/>
                </a:solidFill>
              </a:rPr>
              <a:t>kupovavši</a:t>
            </a:r>
            <a:r>
              <a:rPr lang="cs-CZ" sz="2000" b="1" dirty="0" smtClean="0">
                <a:solidFill>
                  <a:srgbClr val="7030A0"/>
                </a:solidFill>
              </a:rPr>
              <a:t>                </a:t>
            </a:r>
            <a:r>
              <a:rPr lang="cs-CZ" sz="2000" b="1" dirty="0" err="1" smtClean="0">
                <a:solidFill>
                  <a:srgbClr val="7030A0"/>
                </a:solidFill>
              </a:rPr>
              <a:t>kupovavše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poprosil      poprosiv            poprosivši               poprosivše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utrpěl          utrpěv                utrpěvši                   utrpěvše     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vysázel        vysázev              vysázevši                 vysázevše</a:t>
            </a:r>
          </a:p>
          <a:p>
            <a:pPr fontAlgn="t">
              <a:buNone/>
            </a:pPr>
            <a:r>
              <a:rPr lang="cs-CZ" sz="2000" b="1" dirty="0" smtClean="0">
                <a:solidFill>
                  <a:srgbClr val="7030A0"/>
                </a:solidFill>
              </a:rPr>
              <a:t>udělal          udělav                udělavši                   udělavše</a:t>
            </a:r>
          </a:p>
          <a:p>
            <a:pPr>
              <a:buNone/>
            </a:pPr>
            <a:endParaRPr lang="cs-CZ" sz="2000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1259632" y="1988840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259632" y="2348880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259632" y="2636912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259632" y="2924944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1259632" y="3212976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1259632" y="3573016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1259632" y="3933056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1259632" y="4221088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1259632" y="4581128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1259632" y="4869160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2339752" y="1340768"/>
            <a:ext cx="0" cy="51845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5508104" y="1340768"/>
            <a:ext cx="0" cy="51845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3851920" y="1340768"/>
            <a:ext cx="0" cy="51845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>
            <a:off x="1259632" y="5157192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>
            <a:off x="1259632" y="5517232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1259632" y="5805264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>
            <a:off x="1259632" y="6165304"/>
            <a:ext cx="65527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7812360" y="1340768"/>
            <a:ext cx="0" cy="51845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259632" y="1340768"/>
            <a:ext cx="0" cy="51845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flipH="1">
            <a:off x="1259632" y="1340768"/>
            <a:ext cx="6552728" cy="83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1259632" y="6525344"/>
            <a:ext cx="6552728" cy="83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200" b="1" dirty="0" smtClean="0"/>
              <a:t>! Nepravidelná slovesa -  </a:t>
            </a:r>
            <a:r>
              <a:rPr lang="cs-CZ" sz="3200" b="1" dirty="0" smtClean="0">
                <a:solidFill>
                  <a:srgbClr val="002060"/>
                </a:solidFill>
              </a:rPr>
              <a:t>být</a:t>
            </a:r>
            <a:r>
              <a:rPr lang="cs-CZ" sz="3200" b="1" dirty="0" smtClean="0">
                <a:solidFill>
                  <a:srgbClr val="7030A0"/>
                </a:solidFill>
              </a:rPr>
              <a:t>,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 jíst</a:t>
            </a:r>
            <a:r>
              <a:rPr lang="cs-CZ" sz="3200" b="1" dirty="0" smtClean="0">
                <a:solidFill>
                  <a:srgbClr val="7030A0"/>
                </a:solidFill>
              </a:rPr>
              <a:t>, </a:t>
            </a:r>
            <a:r>
              <a:rPr lang="cs-CZ" sz="3200" b="1" dirty="0" smtClean="0">
                <a:solidFill>
                  <a:srgbClr val="00B050"/>
                </a:solidFill>
              </a:rPr>
              <a:t>chtít</a:t>
            </a:r>
            <a:r>
              <a:rPr lang="cs-CZ" sz="3200" b="1" dirty="0" smtClean="0">
                <a:solidFill>
                  <a:srgbClr val="7030A0"/>
                </a:solidFill>
              </a:rPr>
              <a:t> a vědět </a:t>
            </a:r>
            <a:r>
              <a:rPr lang="cs-CZ" sz="3200" b="1" dirty="0" smtClean="0"/>
              <a:t>= schopnost vytvořit oba přechodníky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507288" cy="489654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přechodník přítomný </a:t>
            </a:r>
          </a:p>
          <a:p>
            <a:pPr lvl="0">
              <a:buNone/>
              <a:defRPr/>
            </a:pPr>
            <a:r>
              <a:rPr lang="cs-CZ" sz="2400" b="1" dirty="0" smtClean="0"/>
              <a:t>      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m. rod  </a:t>
            </a:r>
            <a:r>
              <a:rPr lang="cs-CZ" sz="2400" b="1" dirty="0" err="1" smtClean="0">
                <a:solidFill>
                  <a:srgbClr val="C00000"/>
                </a:solidFill>
              </a:rPr>
              <a:t>č.j</a:t>
            </a:r>
            <a:r>
              <a:rPr lang="cs-CZ" sz="2400" b="1" dirty="0" smtClean="0">
                <a:solidFill>
                  <a:srgbClr val="C00000"/>
                </a:solidFill>
              </a:rPr>
              <a:t>.</a:t>
            </a:r>
            <a:r>
              <a:rPr lang="cs-CZ" sz="2400" dirty="0" smtClean="0">
                <a:solidFill>
                  <a:srgbClr val="C00000"/>
                </a:solidFill>
              </a:rPr>
              <a:t>         </a:t>
            </a:r>
            <a:r>
              <a:rPr lang="cs-CZ" sz="2400" b="1" dirty="0" err="1" smtClean="0">
                <a:solidFill>
                  <a:srgbClr val="C00000"/>
                </a:solidFill>
              </a:rPr>
              <a:t>ž</a:t>
            </a:r>
            <a:r>
              <a:rPr lang="cs-CZ" sz="2400" b="1" dirty="0" smtClean="0">
                <a:solidFill>
                  <a:srgbClr val="C00000"/>
                </a:solidFill>
              </a:rPr>
              <a:t>. a </a:t>
            </a:r>
            <a:r>
              <a:rPr lang="cs-CZ" sz="2400" b="1" dirty="0" err="1" smtClean="0">
                <a:solidFill>
                  <a:srgbClr val="C00000"/>
                </a:solidFill>
              </a:rPr>
              <a:t>stř.rod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</a:rPr>
              <a:t>č.j</a:t>
            </a:r>
            <a:r>
              <a:rPr lang="cs-CZ" sz="2400" b="1" dirty="0" smtClean="0">
                <a:solidFill>
                  <a:srgbClr val="C00000"/>
                </a:solidFill>
              </a:rPr>
              <a:t>.    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všechny rody </a:t>
            </a:r>
            <a:r>
              <a:rPr lang="cs-CZ" sz="2400" b="1" dirty="0" err="1" smtClean="0">
                <a:solidFill>
                  <a:schemeClr val="accent6">
                    <a:lumMod val="50000"/>
                  </a:schemeClr>
                </a:solidFill>
              </a:rPr>
              <a:t>mn.č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0">
              <a:buNone/>
              <a:defRPr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být                  jsa                        jsouc                      jsouce</a:t>
            </a:r>
          </a:p>
          <a:p>
            <a:pPr lvl="0">
              <a:buNone/>
              <a:defRPr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jíst                  jeda                      jedouc                   jedouce</a:t>
            </a:r>
          </a:p>
          <a:p>
            <a:pPr lvl="0">
              <a:buNone/>
              <a:defRPr/>
            </a:pPr>
            <a:r>
              <a:rPr lang="cs-CZ" sz="2400" b="1" dirty="0" smtClean="0">
                <a:solidFill>
                  <a:srgbClr val="00B050"/>
                </a:solidFill>
              </a:rPr>
              <a:t>chtít               chtě (chtěje)       chtít (chtějíc)        chtíce (chtějíce)</a:t>
            </a:r>
          </a:p>
          <a:p>
            <a:pPr lvl="0">
              <a:buNone/>
              <a:defRPr/>
            </a:pPr>
            <a:r>
              <a:rPr lang="cs-CZ" sz="2400" b="1" dirty="0" smtClean="0">
                <a:solidFill>
                  <a:srgbClr val="7030A0"/>
                </a:solidFill>
              </a:rPr>
              <a:t>vědět             věda                     vědouc                   vědouce</a:t>
            </a: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přechodník minulý</a:t>
            </a:r>
          </a:p>
          <a:p>
            <a:pPr fontAlgn="t"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být                  byv                       byvši                       byvše</a:t>
            </a:r>
          </a:p>
          <a:p>
            <a:pPr fontAlgn="t">
              <a:buNone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jíst                   najed                   najedši                   najedše</a:t>
            </a:r>
          </a:p>
          <a:p>
            <a:pPr fontAlgn="t">
              <a:buNone/>
            </a:pPr>
            <a:r>
              <a:rPr lang="cs-CZ" sz="2400" b="1" dirty="0" smtClean="0">
                <a:solidFill>
                  <a:srgbClr val="00B050"/>
                </a:solidFill>
              </a:rPr>
              <a:t>chtít                </a:t>
            </a:r>
            <a:r>
              <a:rPr lang="cs-CZ" sz="2400" b="1" dirty="0" err="1" smtClean="0">
                <a:solidFill>
                  <a:srgbClr val="00B050"/>
                </a:solidFill>
              </a:rPr>
              <a:t>chtěv</a:t>
            </a:r>
            <a:r>
              <a:rPr lang="cs-CZ" sz="2400" b="1" dirty="0" smtClean="0">
                <a:solidFill>
                  <a:srgbClr val="00B050"/>
                </a:solidFill>
              </a:rPr>
              <a:t>                   </a:t>
            </a:r>
            <a:r>
              <a:rPr lang="cs-CZ" sz="2400" b="1" dirty="0" err="1" smtClean="0">
                <a:solidFill>
                  <a:srgbClr val="00B050"/>
                </a:solidFill>
              </a:rPr>
              <a:t>chtěvši</a:t>
            </a:r>
            <a:r>
              <a:rPr lang="cs-CZ" sz="2400" b="1" dirty="0" smtClean="0">
                <a:solidFill>
                  <a:srgbClr val="00B050"/>
                </a:solidFill>
              </a:rPr>
              <a:t>                    </a:t>
            </a:r>
            <a:r>
              <a:rPr lang="cs-CZ" sz="2400" b="1" dirty="0" err="1" smtClean="0">
                <a:solidFill>
                  <a:srgbClr val="00B050"/>
                </a:solidFill>
              </a:rPr>
              <a:t>chtěvše</a:t>
            </a:r>
            <a:endParaRPr lang="cs-CZ" sz="2400" b="1" dirty="0" smtClean="0">
              <a:solidFill>
                <a:srgbClr val="00B050"/>
              </a:solidFill>
            </a:endParaRPr>
          </a:p>
          <a:p>
            <a:pPr fontAlgn="t">
              <a:buNone/>
            </a:pPr>
            <a:r>
              <a:rPr lang="cs-CZ" sz="2400" b="1" dirty="0" smtClean="0">
                <a:solidFill>
                  <a:srgbClr val="7030A0"/>
                </a:solidFill>
              </a:rPr>
              <a:t>vědět              dozvěděv           dozvěděvši              dozvěděvše</a:t>
            </a:r>
          </a:p>
          <a:p>
            <a:pPr>
              <a:buNone/>
            </a:pPr>
            <a:endParaRPr lang="cs-CZ" sz="2400" dirty="0"/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323528" y="1916832"/>
            <a:ext cx="8496944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323528" y="2420888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323528" y="2852936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23528" y="3284984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23528" y="3789040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323528" y="4221088"/>
            <a:ext cx="84969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23528" y="465313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323528" y="5085184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323528" y="5517232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323528" y="5949280"/>
            <a:ext cx="84969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1475656" y="198884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1475656" y="4625752"/>
            <a:ext cx="0" cy="1827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5940152" y="198884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3635896" y="1988840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3635896" y="4653136"/>
            <a:ext cx="0" cy="1827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5940152" y="4653136"/>
            <a:ext cx="0" cy="1827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323528" y="6453336"/>
            <a:ext cx="84969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323528" y="1556792"/>
            <a:ext cx="84969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323528" y="1556792"/>
            <a:ext cx="0" cy="48965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8820472" y="1556792"/>
            <a:ext cx="0" cy="48965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323528" y="4653136"/>
            <a:ext cx="849694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5940152" y="1961456"/>
            <a:ext cx="0" cy="22596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3635896" y="1988840"/>
            <a:ext cx="0" cy="22596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1475656" y="1988840"/>
            <a:ext cx="0" cy="22596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1475656" y="4625752"/>
            <a:ext cx="0" cy="18275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3635896" y="4653136"/>
            <a:ext cx="0" cy="18275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940152" y="4653136"/>
            <a:ext cx="0" cy="18275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Ještě jednou - sloveso být</a:t>
            </a:r>
            <a:b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! tvoří tvary přechodníku přítomného i minulého</a:t>
            </a:r>
            <a:r>
              <a:rPr lang="cs-CZ" sz="3600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sz="3600" b="1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114800" cy="204482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b="1" i="1" dirty="0" smtClean="0">
                <a:solidFill>
                  <a:schemeClr val="accent5">
                    <a:lumMod val="50000"/>
                  </a:schemeClr>
                </a:solidFill>
              </a:rPr>
              <a:t>přítomný: jsa, jsouc, jsouce </a:t>
            </a:r>
          </a:p>
          <a:p>
            <a:r>
              <a:rPr lang="cs-CZ" sz="2400" dirty="0" smtClean="0"/>
              <a:t>jsa volán</a:t>
            </a:r>
          </a:p>
          <a:p>
            <a:r>
              <a:rPr lang="cs-CZ" sz="2400" dirty="0" smtClean="0"/>
              <a:t>jsouc volána /o</a:t>
            </a:r>
          </a:p>
          <a:p>
            <a:r>
              <a:rPr lang="cs-CZ" sz="2400" dirty="0" smtClean="0"/>
              <a:t>jsouce voláni /y/a</a:t>
            </a:r>
          </a:p>
          <a:p>
            <a:endParaRPr lang="cs-CZ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936232" y="1600201"/>
            <a:ext cx="3884240" cy="204482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b="1" i="1" dirty="0" smtClean="0">
                <a:solidFill>
                  <a:schemeClr val="accent5">
                    <a:lumMod val="50000"/>
                  </a:schemeClr>
                </a:solidFill>
              </a:rPr>
              <a:t>minulý: byv, byvši, byvše</a:t>
            </a:r>
          </a:p>
          <a:p>
            <a:r>
              <a:rPr lang="cs-CZ" sz="2400" dirty="0" smtClean="0"/>
              <a:t>byv předvolán</a:t>
            </a:r>
          </a:p>
          <a:p>
            <a:r>
              <a:rPr lang="cs-CZ" sz="2400" dirty="0" smtClean="0"/>
              <a:t>byvši předvolána/o</a:t>
            </a:r>
          </a:p>
          <a:p>
            <a:r>
              <a:rPr lang="cs-CZ" sz="2400" dirty="0" smtClean="0"/>
              <a:t>byvše předvoláni /y/a</a:t>
            </a:r>
          </a:p>
          <a:p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467544" y="4005065"/>
            <a:ext cx="8280920" cy="24622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200" dirty="0" smtClean="0"/>
              <a:t>Časté je použití těchto přechodníků v konstrukcích se slovesem </a:t>
            </a:r>
            <a:r>
              <a:rPr lang="cs-CZ" sz="2200" b="1" dirty="0" smtClean="0"/>
              <a:t>v trpném rodě.</a:t>
            </a:r>
            <a:endParaRPr lang="cs-CZ" sz="2200" dirty="0" smtClean="0"/>
          </a:p>
          <a:p>
            <a:pPr>
              <a:buNone/>
            </a:pPr>
            <a:r>
              <a:rPr lang="cs-CZ" sz="2200" b="1" i="1" dirty="0" smtClean="0"/>
              <a:t>Příklady:</a:t>
            </a:r>
            <a:endParaRPr lang="cs-CZ" sz="2200" dirty="0" smtClean="0"/>
          </a:p>
          <a:p>
            <a:r>
              <a:rPr lang="cs-CZ" sz="2200" dirty="0" smtClean="0"/>
              <a:t>Byv dotázán (,)jal jsem se odpovídat. </a:t>
            </a:r>
          </a:p>
          <a:p>
            <a:r>
              <a:rPr lang="cs-CZ" sz="2200" i="1" dirty="0" smtClean="0"/>
              <a:t>Poté, co jsem byl dotázán, jal jsem se odpovídat.</a:t>
            </a:r>
            <a:endParaRPr lang="cs-CZ" sz="2200" dirty="0" smtClean="0"/>
          </a:p>
          <a:p>
            <a:r>
              <a:rPr lang="cs-CZ" sz="2200" dirty="0" smtClean="0"/>
              <a:t>Jsa ukryt ve stínu stromu (,)slyšel jsem podivné zvuky. </a:t>
            </a:r>
          </a:p>
          <a:p>
            <a:r>
              <a:rPr lang="cs-CZ" sz="2200" i="1" dirty="0" smtClean="0"/>
              <a:t>Zatímco jsem byl ukryt ve stínu stromu, slyšel jsem divné zvuky.</a:t>
            </a:r>
            <a:endParaRPr lang="cs-CZ" sz="2200" dirty="0" smtClean="0"/>
          </a:p>
        </p:txBody>
      </p:sp>
      <p:sp>
        <p:nvSpPr>
          <p:cNvPr id="7" name="Slunce 6"/>
          <p:cNvSpPr/>
          <p:nvPr/>
        </p:nvSpPr>
        <p:spPr>
          <a:xfrm>
            <a:off x="6732240" y="4437112"/>
            <a:ext cx="1584176" cy="1512168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lunce 7"/>
          <p:cNvSpPr/>
          <p:nvPr/>
        </p:nvSpPr>
        <p:spPr>
          <a:xfrm>
            <a:off x="971600" y="260648"/>
            <a:ext cx="936104" cy="864096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851920" y="3471391"/>
            <a:ext cx="161807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pasivní tvar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6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3600" b="1" dirty="0" smtClean="0">
                <a:ln w="50800"/>
                <a:solidFill>
                  <a:srgbClr val="002060"/>
                </a:solidFill>
              </a:rPr>
              <a:t/>
            </a:r>
            <a:br>
              <a:rPr lang="cs-CZ" sz="3600" b="1" dirty="0" smtClean="0">
                <a:ln w="50800"/>
                <a:solidFill>
                  <a:srgbClr val="002060"/>
                </a:solidFill>
              </a:rPr>
            </a:br>
            <a:r>
              <a:rPr lang="cs-CZ" sz="3600" b="1" dirty="0" smtClean="0">
                <a:ln w="50800"/>
                <a:solidFill>
                  <a:srgbClr val="002060"/>
                </a:solidFill>
              </a:rPr>
              <a:t>Ustrnulé (</a:t>
            </a:r>
            <a:r>
              <a:rPr lang="cs-CZ" sz="3600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absolutní) </a:t>
            </a:r>
            <a:r>
              <a:rPr lang="cs-CZ" sz="3600" b="1" dirty="0" smtClean="0">
                <a:ln w="50800"/>
                <a:solidFill>
                  <a:srgbClr val="002060"/>
                </a:solidFill>
              </a:rPr>
              <a:t>formy přechodníku</a:t>
            </a:r>
            <a:br>
              <a:rPr lang="cs-CZ" sz="3600" b="1" dirty="0" smtClean="0">
                <a:ln w="50800"/>
                <a:solidFill>
                  <a:srgbClr val="002060"/>
                </a:solidFill>
              </a:rPr>
            </a:br>
            <a:endParaRPr lang="cs-CZ" sz="36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376264"/>
            <a:ext cx="4248472" cy="44371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200" i="1" dirty="0" smtClean="0"/>
              <a:t>chtě /nechtě / chtíc nechtíc</a:t>
            </a:r>
            <a:br>
              <a:rPr lang="cs-CZ" sz="2200" i="1" dirty="0" smtClean="0"/>
            </a:br>
            <a:r>
              <a:rPr lang="cs-CZ" sz="2200" i="1" dirty="0" smtClean="0"/>
              <a:t>kleče / vkleče</a:t>
            </a:r>
          </a:p>
          <a:p>
            <a:r>
              <a:rPr lang="cs-CZ" sz="2200" i="1" dirty="0" smtClean="0"/>
              <a:t>leže / vleže</a:t>
            </a:r>
          </a:p>
          <a:p>
            <a:r>
              <a:rPr lang="cs-CZ" sz="2200" i="1" dirty="0" smtClean="0"/>
              <a:t>sedě / vsedě</a:t>
            </a:r>
          </a:p>
          <a:p>
            <a:r>
              <a:rPr lang="cs-CZ" sz="2200" i="1" dirty="0" smtClean="0"/>
              <a:t>stoje/ vstoje </a:t>
            </a:r>
          </a:p>
          <a:p>
            <a:r>
              <a:rPr lang="cs-CZ" sz="2200" i="1" dirty="0" smtClean="0"/>
              <a:t>soudě/soudíc </a:t>
            </a:r>
          </a:p>
          <a:p>
            <a:r>
              <a:rPr lang="cs-CZ" sz="2200" i="1" dirty="0" smtClean="0"/>
              <a:t>konče/končíc</a:t>
            </a:r>
          </a:p>
          <a:p>
            <a:r>
              <a:rPr lang="cs-CZ" sz="2200" i="1" dirty="0" smtClean="0"/>
              <a:t>nedbaje / nedbajíc (na)</a:t>
            </a:r>
          </a:p>
          <a:p>
            <a:r>
              <a:rPr lang="cs-CZ" sz="2200" i="1" dirty="0" smtClean="0"/>
              <a:t>nehledě / nehledíc (k, na)</a:t>
            </a:r>
          </a:p>
          <a:p>
            <a:r>
              <a:rPr lang="cs-CZ" sz="2200" i="1" dirty="0" smtClean="0"/>
              <a:t>nemluvě (o) / nemluvíc (o)</a:t>
            </a:r>
          </a:p>
          <a:p>
            <a:r>
              <a:rPr lang="cs-CZ" sz="2200" i="1" dirty="0" smtClean="0"/>
              <a:t>nevyjímaje/nevyjímajíc</a:t>
            </a:r>
          </a:p>
          <a:p>
            <a:endParaRPr lang="cs-CZ" sz="2200" i="1" dirty="0" smtClean="0"/>
          </a:p>
          <a:p>
            <a:pPr>
              <a:buNone/>
            </a:pPr>
            <a:r>
              <a:rPr lang="cs-CZ" sz="2200" i="1" dirty="0" smtClean="0"/>
              <a:t/>
            </a:r>
            <a:br>
              <a:rPr lang="cs-CZ" sz="2200" i="1" dirty="0" smtClean="0"/>
            </a:br>
            <a:r>
              <a:rPr lang="cs-CZ" sz="2200" i="1" dirty="0" smtClean="0"/>
              <a:t/>
            </a:r>
            <a:br>
              <a:rPr lang="cs-CZ" sz="2200" i="1" dirty="0" smtClean="0"/>
            </a:br>
            <a:endParaRPr lang="cs-CZ" sz="2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2420888"/>
            <a:ext cx="4351784" cy="43924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200" i="1" dirty="0" smtClean="0"/>
              <a:t>počínaje/počínajíc</a:t>
            </a:r>
          </a:p>
          <a:p>
            <a:r>
              <a:rPr lang="cs-CZ" sz="2200" i="1" dirty="0" smtClean="0"/>
              <a:t>počítaje / počítajíc (v to)</a:t>
            </a:r>
          </a:p>
          <a:p>
            <a:r>
              <a:rPr lang="cs-CZ" sz="2200" dirty="0" smtClean="0"/>
              <a:t>ne/počítaje, ne/počítajíc</a:t>
            </a:r>
          </a:p>
          <a:p>
            <a:r>
              <a:rPr lang="cs-CZ" sz="2200" i="1" dirty="0" smtClean="0"/>
              <a:t>takřka/tak říkajíc</a:t>
            </a:r>
            <a:r>
              <a:rPr lang="cs-CZ" sz="2200" dirty="0" smtClean="0"/>
              <a:t> (lexikalizované spojení)</a:t>
            </a:r>
          </a:p>
          <a:p>
            <a:r>
              <a:rPr lang="cs-CZ" sz="2200" i="1" dirty="0" smtClean="0"/>
              <a:t>vstávaje lehaje / vstávajíc lehajíc</a:t>
            </a:r>
          </a:p>
          <a:p>
            <a:r>
              <a:rPr lang="cs-CZ" sz="2200" dirty="0" smtClean="0"/>
              <a:t>vycházeje/vycházejíc</a:t>
            </a:r>
          </a:p>
          <a:p>
            <a:r>
              <a:rPr lang="cs-CZ" sz="2200" i="1" dirty="0" smtClean="0"/>
              <a:t>vyjma/</a:t>
            </a:r>
            <a:r>
              <a:rPr lang="cs-CZ" sz="2200" i="1" dirty="0" err="1" smtClean="0"/>
              <a:t>vyjmouc</a:t>
            </a:r>
            <a:r>
              <a:rPr lang="cs-CZ" sz="2200" i="1" dirty="0" smtClean="0"/>
              <a:t>/vyjímaje/ vyjímajíc</a:t>
            </a:r>
          </a:p>
          <a:p>
            <a:r>
              <a:rPr lang="cs-CZ" sz="2200" i="1" dirty="0" smtClean="0"/>
              <a:t>zahrnujíc (v to)</a:t>
            </a:r>
            <a:r>
              <a:rPr lang="cs-CZ" sz="2200" dirty="0" smtClean="0"/>
              <a:t> </a:t>
            </a:r>
          </a:p>
          <a:p>
            <a:r>
              <a:rPr lang="cs-CZ" sz="2200" i="1" dirty="0" smtClean="0"/>
              <a:t>vida</a:t>
            </a:r>
          </a:p>
          <a:p>
            <a:pPr>
              <a:buNone/>
            </a:pPr>
            <a:endParaRPr lang="cs-CZ" sz="2200" dirty="0" smtClean="0"/>
          </a:p>
          <a:p>
            <a:endParaRPr lang="cs-CZ" sz="2200" dirty="0" smtClean="0"/>
          </a:p>
          <a:p>
            <a:pPr>
              <a:buNone/>
            </a:pPr>
            <a:endParaRPr lang="cs-CZ" sz="2200" dirty="0"/>
          </a:p>
        </p:txBody>
      </p:sp>
      <p:sp>
        <p:nvSpPr>
          <p:cNvPr id="6" name="Obdélník 5"/>
          <p:cNvSpPr/>
          <p:nvPr/>
        </p:nvSpPr>
        <p:spPr>
          <a:xfrm>
            <a:off x="179512" y="1240884"/>
            <a:ext cx="8712968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200" b="1" dirty="0" smtClean="0">
                <a:solidFill>
                  <a:srgbClr val="7030A0"/>
                </a:solidFill>
              </a:rPr>
              <a:t>Od některých sloves se užívá jedné z forem přechodníku jako ustrnulé. </a:t>
            </a:r>
            <a:r>
              <a:rPr lang="cs-CZ" sz="2200" dirty="0" smtClean="0"/>
              <a:t>Přecházejí  pak k jiným slovním druhům - </a:t>
            </a:r>
            <a:r>
              <a:rPr lang="cs-CZ" sz="2200" b="1" dirty="0" smtClean="0"/>
              <a:t>k příslovcím, předložkám a částicím.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628800"/>
            <a:ext cx="8229600" cy="4525963"/>
          </a:xfr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i="1" dirty="0" smtClean="0"/>
              <a:t>     Paní učitelka se ptá dětí:</a:t>
            </a:r>
          </a:p>
          <a:p>
            <a:pPr>
              <a:buNone/>
            </a:pPr>
            <a:r>
              <a:rPr lang="cs-CZ" i="1" dirty="0" smtClean="0"/>
              <a:t>    „Řekněte mi někdo větu s přechodníkem se slovem...napsavši...!. </a:t>
            </a:r>
          </a:p>
          <a:p>
            <a:pPr>
              <a:buNone/>
            </a:pPr>
            <a:r>
              <a:rPr lang="cs-CZ" i="1" dirty="0" smtClean="0"/>
              <a:t>    Pepíček se hlásí:</a:t>
            </a:r>
          </a:p>
          <a:p>
            <a:pPr>
              <a:buNone/>
            </a:pPr>
            <a:r>
              <a:rPr lang="cs-CZ" i="1" dirty="0" smtClean="0"/>
              <a:t>    „</a:t>
            </a:r>
            <a:r>
              <a:rPr lang="cs-CZ" i="1" dirty="0" err="1" smtClean="0"/>
              <a:t>Sím</a:t>
            </a:r>
            <a:r>
              <a:rPr lang="cs-CZ" i="1" dirty="0" smtClean="0"/>
              <a:t>, pí učitelko, pí </a:t>
            </a:r>
            <a:r>
              <a:rPr lang="cs-CZ" i="1" dirty="0" err="1" smtClean="0"/>
              <a:t>učitelkóóó</a:t>
            </a:r>
            <a:r>
              <a:rPr lang="cs-CZ" i="1" dirty="0" smtClean="0"/>
              <a:t>...!“</a:t>
            </a:r>
          </a:p>
          <a:p>
            <a:pPr>
              <a:buNone/>
            </a:pPr>
            <a:r>
              <a:rPr lang="cs-CZ" i="1" dirty="0" smtClean="0"/>
              <a:t>    Paní učitelka ho vyvolá a Pepíček řekne větu:</a:t>
            </a:r>
          </a:p>
          <a:p>
            <a:pPr>
              <a:buNone/>
            </a:pPr>
            <a:r>
              <a:rPr lang="cs-CZ" i="1" dirty="0" smtClean="0"/>
              <a:t>    „Na psa vši nelezou....“</a:t>
            </a:r>
            <a:br>
              <a:rPr lang="cs-CZ" i="1" dirty="0" smtClean="0"/>
            </a:br>
            <a:endParaRPr lang="cs-CZ" i="1" dirty="0"/>
          </a:p>
        </p:txBody>
      </p:sp>
      <p:sp>
        <p:nvSpPr>
          <p:cNvPr id="4" name="Veselý obličej 3"/>
          <p:cNvSpPr/>
          <p:nvPr/>
        </p:nvSpPr>
        <p:spPr>
          <a:xfrm>
            <a:off x="3851920" y="188640"/>
            <a:ext cx="1368152" cy="1224136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 descr="laughing hyena anima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0648"/>
            <a:ext cx="2232248" cy="2041460"/>
          </a:xfrm>
          <a:prstGeom prst="rect">
            <a:avLst/>
          </a:prstGeom>
          <a:noFill/>
        </p:spPr>
      </p:pic>
      <p:pic>
        <p:nvPicPr>
          <p:cNvPr id="7172" name="Picture 4" descr=" animati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013176"/>
            <a:ext cx="2893761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56895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Použití přechodníků</a:t>
            </a:r>
            <a:endParaRPr lang="cs-CZ" b="1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059832" y="1671191"/>
            <a:ext cx="317170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knižní a archaický tvar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1331640" y="2300679"/>
            <a:ext cx="669674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400" dirty="0" smtClean="0"/>
              <a:t>vyskytují se spíše  v psaném projevu                                      – odborném, uměleckém </a:t>
            </a:r>
          </a:p>
          <a:p>
            <a:pPr algn="ctr"/>
            <a:r>
              <a:rPr lang="cs-CZ" sz="2400" dirty="0" smtClean="0"/>
              <a:t>    (více v poezii než v próze)</a:t>
            </a:r>
          </a:p>
        </p:txBody>
      </p:sp>
      <p:sp>
        <p:nvSpPr>
          <p:cNvPr id="8" name="Obdélník 7"/>
          <p:cNvSpPr/>
          <p:nvPr/>
        </p:nvSpPr>
        <p:spPr>
          <a:xfrm>
            <a:off x="1331640" y="3731548"/>
            <a:ext cx="669674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400" dirty="0" smtClean="0"/>
              <a:t> méně v mluveném projevu; v nejrůznějších archaizujících,historizujících a slavnostních projevech, v odborných textech, výjimečně v publicistických textech</a:t>
            </a:r>
          </a:p>
        </p:txBody>
      </p:sp>
      <p:sp>
        <p:nvSpPr>
          <p:cNvPr id="9" name="Obdélník 8"/>
          <p:cNvSpPr/>
          <p:nvPr/>
        </p:nvSpPr>
        <p:spPr>
          <a:xfrm>
            <a:off x="1331640" y="5469031"/>
            <a:ext cx="669674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400" dirty="0" smtClean="0"/>
              <a:t> hojně najdeme přechodníky ve starých textech, </a:t>
            </a:r>
          </a:p>
          <a:p>
            <a:pPr algn="ctr"/>
            <a:r>
              <a:rPr lang="cs-CZ" sz="2400" dirty="0" smtClean="0"/>
              <a:t> časté je použití přechodníků v některých nářečích  (na východní Moravě - nespisovné)</a:t>
            </a:r>
            <a:endParaRPr lang="cs-CZ" sz="2400" dirty="0"/>
          </a:p>
        </p:txBody>
      </p:sp>
      <p:sp>
        <p:nvSpPr>
          <p:cNvPr id="10" name="Slunce 9"/>
          <p:cNvSpPr/>
          <p:nvPr/>
        </p:nvSpPr>
        <p:spPr>
          <a:xfrm>
            <a:off x="467544" y="1772816"/>
            <a:ext cx="1728192" cy="18002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lunce 10"/>
          <p:cNvSpPr/>
          <p:nvPr/>
        </p:nvSpPr>
        <p:spPr>
          <a:xfrm>
            <a:off x="7164288" y="1556792"/>
            <a:ext cx="1728192" cy="18002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! Shrnutí - postup při tvorbě přechodníků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Zjistěte, zda je sloveso </a:t>
            </a:r>
            <a:r>
              <a:rPr lang="cs-CZ" b="1" dirty="0" smtClean="0"/>
              <a:t>nedokonavé</a:t>
            </a:r>
            <a:r>
              <a:rPr lang="cs-CZ" dirty="0" smtClean="0"/>
              <a:t>, nebo dokonavé; je-li nedokonavé, </a:t>
            </a:r>
            <a:r>
              <a:rPr lang="cs-CZ" b="1" u="sng" dirty="0" smtClean="0"/>
              <a:t>tvořte </a:t>
            </a:r>
            <a:r>
              <a:rPr lang="cs-CZ" b="1" dirty="0" smtClean="0"/>
              <a:t>přechodník přítomný</a:t>
            </a:r>
            <a:r>
              <a:rPr lang="cs-CZ" dirty="0" smtClean="0"/>
              <a:t>, je-li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dokonavé</a:t>
            </a:r>
            <a:r>
              <a:rPr lang="cs-CZ" dirty="0" smtClean="0"/>
              <a:t>, </a:t>
            </a:r>
            <a:r>
              <a:rPr lang="cs-CZ" b="1" u="sng" dirty="0" smtClean="0">
                <a:solidFill>
                  <a:schemeClr val="accent6">
                    <a:lumMod val="50000"/>
                  </a:schemeClr>
                </a:solidFill>
              </a:rPr>
              <a:t>tvořte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přechodník minulý</a:t>
            </a:r>
            <a:r>
              <a:rPr lang="cs-CZ" dirty="0" smtClean="0"/>
              <a:t>.</a:t>
            </a:r>
          </a:p>
          <a:p>
            <a:pPr marL="514350" indent="-514350">
              <a:buAutoNum type="arabicParenR"/>
            </a:pPr>
            <a:r>
              <a:rPr lang="cs-CZ" dirty="0" smtClean="0"/>
              <a:t>Tvoříte-li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přechodník přítomný</a:t>
            </a:r>
            <a:r>
              <a:rPr lang="cs-CZ" dirty="0" smtClean="0"/>
              <a:t>, </a:t>
            </a:r>
            <a:r>
              <a:rPr lang="cs-CZ" b="1" u="sng" dirty="0" smtClean="0"/>
              <a:t>vytvořte</a:t>
            </a:r>
            <a:r>
              <a:rPr lang="cs-CZ" dirty="0" smtClean="0"/>
              <a:t> nejprve               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3. osobu čísla množného času přítomného </a:t>
            </a:r>
            <a:r>
              <a:rPr lang="cs-CZ" dirty="0" smtClean="0"/>
              <a:t>(např. oni poslouchají). </a:t>
            </a:r>
          </a:p>
          <a:p>
            <a:pPr marL="514350" indent="-514350">
              <a:buNone/>
            </a:pPr>
            <a:r>
              <a:rPr lang="cs-CZ" dirty="0" smtClean="0"/>
              <a:t>       Tvoříte-li </a:t>
            </a:r>
            <a:r>
              <a:rPr lang="cs-CZ" b="1" dirty="0" smtClean="0">
                <a:solidFill>
                  <a:srgbClr val="7030A0"/>
                </a:solidFill>
              </a:rPr>
              <a:t>přechodník minulý</a:t>
            </a:r>
            <a:r>
              <a:rPr lang="cs-CZ" dirty="0" smtClean="0"/>
              <a:t>, </a:t>
            </a:r>
            <a:r>
              <a:rPr lang="cs-CZ" b="1" u="sng" dirty="0" smtClean="0"/>
              <a:t>vytvořte</a:t>
            </a:r>
            <a:r>
              <a:rPr lang="cs-CZ" dirty="0" smtClean="0"/>
              <a:t> nejprve                    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3. osobu čísla jednotného rodu  mužského času </a:t>
            </a:r>
            <a:r>
              <a:rPr lang="cs-CZ" dirty="0" smtClean="0"/>
              <a:t>minulého (např. on si zapálil).</a:t>
            </a:r>
          </a:p>
          <a:p>
            <a:pPr marL="514350" indent="-514350">
              <a:buAutoNum type="arabicParenR" startAt="3"/>
            </a:pPr>
            <a:r>
              <a:rPr lang="cs-CZ" dirty="0" smtClean="0"/>
              <a:t>Zjistěte </a:t>
            </a:r>
            <a:r>
              <a:rPr lang="cs-CZ" b="1" dirty="0" smtClean="0">
                <a:solidFill>
                  <a:srgbClr val="FFC000"/>
                </a:solidFill>
              </a:rPr>
              <a:t>číslo a rod </a:t>
            </a:r>
            <a:r>
              <a:rPr lang="cs-CZ" dirty="0" smtClean="0"/>
              <a:t>podmětu věty.</a:t>
            </a:r>
          </a:p>
          <a:p>
            <a:pPr marL="514350" indent="-514350">
              <a:buAutoNum type="arabicParenR" startAt="3"/>
            </a:pPr>
            <a:r>
              <a:rPr lang="cs-CZ" b="1" dirty="0" smtClean="0"/>
              <a:t>Podle zjištěného čísla a rodu nahraďte </a:t>
            </a:r>
            <a:r>
              <a:rPr lang="cs-CZ" b="1" dirty="0" smtClean="0">
                <a:solidFill>
                  <a:srgbClr val="C00000"/>
                </a:solidFill>
              </a:rPr>
              <a:t>-</a:t>
            </a:r>
            <a:r>
              <a:rPr lang="cs-CZ" b="1" dirty="0" err="1" smtClean="0">
                <a:solidFill>
                  <a:srgbClr val="C00000"/>
                </a:solidFill>
              </a:rPr>
              <a:t>ou</a:t>
            </a:r>
            <a:r>
              <a:rPr lang="cs-CZ" b="1" dirty="0" smtClean="0">
                <a:solidFill>
                  <a:srgbClr val="C00000"/>
                </a:solidFill>
              </a:rPr>
              <a:t>, -í nebo -l </a:t>
            </a:r>
            <a:r>
              <a:rPr lang="cs-CZ" b="1" dirty="0" smtClean="0"/>
              <a:t>odpovídající příponou přechodníku.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Shrnutí - cvičení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r>
              <a:rPr lang="cs-CZ" sz="2400" dirty="0" smtClean="0"/>
              <a:t>1</a:t>
            </a:r>
            <a:r>
              <a:rPr lang="cs-CZ" sz="2400" b="1" dirty="0" smtClean="0"/>
              <a:t>. Jak se říká přechodníkům latinsky?</a:t>
            </a:r>
          </a:p>
          <a:p>
            <a:pPr marL="514350" indent="-514350">
              <a:buNone/>
            </a:pPr>
            <a:r>
              <a:rPr lang="cs-CZ" sz="2400" dirty="0" smtClean="0"/>
              <a:t>2. </a:t>
            </a:r>
            <a:r>
              <a:rPr lang="cs-CZ" sz="2400" b="1" dirty="0" smtClean="0"/>
              <a:t>Kterým větným členem ve větě bývají přechodníky?</a:t>
            </a:r>
          </a:p>
          <a:p>
            <a:pPr marL="514350" indent="-514350">
              <a:buNone/>
            </a:pPr>
            <a:r>
              <a:rPr lang="cs-CZ" sz="2400" dirty="0" smtClean="0"/>
              <a:t>3. </a:t>
            </a:r>
            <a:r>
              <a:rPr lang="cs-CZ" sz="2400" b="1" dirty="0" smtClean="0"/>
              <a:t>Za jaké situace lze vytvořit přechodník?</a:t>
            </a:r>
          </a:p>
          <a:p>
            <a:pPr>
              <a:buNone/>
            </a:pPr>
            <a:r>
              <a:rPr lang="cs-CZ" sz="2400" dirty="0" smtClean="0"/>
              <a:t>      a) současnost dějů     b) společný podmět      c) předčasnost jednoho děje   </a:t>
            </a:r>
          </a:p>
          <a:p>
            <a:pPr marL="514350" indent="-514350">
              <a:buNone/>
            </a:pPr>
            <a:r>
              <a:rPr lang="cs-CZ" sz="2400" dirty="0" smtClean="0"/>
              <a:t>4. </a:t>
            </a:r>
            <a:r>
              <a:rPr lang="cs-CZ" sz="2400" b="1" dirty="0" smtClean="0"/>
              <a:t>Jaký druh přídavných jmen vzniká z přechodníků?</a:t>
            </a:r>
          </a:p>
          <a:p>
            <a:pPr marL="514350" indent="-514350">
              <a:buNone/>
            </a:pPr>
            <a:r>
              <a:rPr lang="cs-CZ" sz="2400" dirty="0" smtClean="0"/>
              <a:t>5. </a:t>
            </a:r>
            <a:r>
              <a:rPr lang="cs-CZ" sz="2400" b="1" dirty="0" smtClean="0"/>
              <a:t>Který termín vyjadřuje funkci přechodníku přítomného ? </a:t>
            </a:r>
          </a:p>
          <a:p>
            <a:pPr>
              <a:buNone/>
            </a:pPr>
            <a:r>
              <a:rPr lang="cs-CZ" sz="2400" dirty="0" smtClean="0"/>
              <a:t>    a) přechodník pro současnost      b) přechodník pro předčasnost      c) přechodník pro minulost</a:t>
            </a:r>
          </a:p>
          <a:p>
            <a:pPr>
              <a:buNone/>
            </a:pPr>
            <a:r>
              <a:rPr lang="cs-CZ" sz="2400" dirty="0" smtClean="0"/>
              <a:t>6. </a:t>
            </a:r>
            <a:r>
              <a:rPr lang="cs-CZ" sz="2400" b="1" dirty="0" smtClean="0"/>
              <a:t>Přechodník minulý je podle své funkce přechodníkem pro:  </a:t>
            </a:r>
          </a:p>
          <a:p>
            <a:pPr>
              <a:buNone/>
            </a:pPr>
            <a:r>
              <a:rPr lang="cs-CZ" sz="2400" dirty="0" smtClean="0"/>
              <a:t>    a) minulost       b) předčasnost                c) současnost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/>
              <a:t>7. </a:t>
            </a:r>
            <a:r>
              <a:rPr lang="cs-CZ" sz="2400" b="1" dirty="0" smtClean="0"/>
              <a:t>Pomocí sufixálních formantů (přípon) -</a:t>
            </a:r>
            <a:r>
              <a:rPr lang="cs-CZ" sz="2400" b="1" dirty="0" err="1" smtClean="0"/>
              <a:t>ouc</a:t>
            </a:r>
            <a:r>
              <a:rPr lang="cs-CZ" sz="2400" b="1" dirty="0" smtClean="0"/>
              <a:t>, -</a:t>
            </a:r>
            <a:r>
              <a:rPr lang="cs-CZ" sz="2400" b="1" dirty="0" err="1" smtClean="0"/>
              <a:t>íc</a:t>
            </a:r>
            <a:r>
              <a:rPr lang="cs-CZ" sz="2400" b="1" dirty="0" smtClean="0"/>
              <a:t> se tvoří : </a:t>
            </a:r>
          </a:p>
          <a:p>
            <a:pPr>
              <a:buNone/>
            </a:pPr>
            <a:r>
              <a:rPr lang="cs-CZ" sz="2400" dirty="0" smtClean="0"/>
              <a:t>    a) tvary </a:t>
            </a:r>
            <a:r>
              <a:rPr lang="cs-CZ" sz="2400" dirty="0" err="1" smtClean="0"/>
              <a:t>sg.f</a:t>
            </a:r>
            <a:r>
              <a:rPr lang="cs-CZ" sz="2400" dirty="0" smtClean="0"/>
              <a:t>. a n. (jednotného čísla rodu </a:t>
            </a:r>
            <a:r>
              <a:rPr lang="cs-CZ" sz="2400" dirty="0" err="1" smtClean="0"/>
              <a:t>stř</a:t>
            </a:r>
            <a:r>
              <a:rPr lang="cs-CZ" sz="2400" dirty="0" smtClean="0"/>
              <a:t>. a rodu žen.)</a:t>
            </a:r>
          </a:p>
          <a:p>
            <a:pPr>
              <a:buNone/>
            </a:pPr>
            <a:r>
              <a:rPr lang="cs-CZ" sz="2400" dirty="0" smtClean="0"/>
              <a:t>    b) tvary </a:t>
            </a:r>
            <a:r>
              <a:rPr lang="cs-CZ" sz="2400" dirty="0" err="1" smtClean="0"/>
              <a:t>sg.m</a:t>
            </a:r>
            <a:r>
              <a:rPr lang="cs-CZ" sz="2400" dirty="0" smtClean="0"/>
              <a:t>. (jednotného čísla rodu mužského)</a:t>
            </a:r>
          </a:p>
          <a:p>
            <a:pPr>
              <a:buNone/>
            </a:pPr>
            <a:r>
              <a:rPr lang="cs-CZ" sz="2400" dirty="0" smtClean="0"/>
              <a:t>    c) tvary </a:t>
            </a:r>
            <a:r>
              <a:rPr lang="cs-CZ" sz="2400" dirty="0" err="1" smtClean="0"/>
              <a:t>sg</a:t>
            </a:r>
            <a:r>
              <a:rPr lang="cs-CZ" sz="2400" dirty="0" smtClean="0"/>
              <a:t>. m. a n. (jednotného čísla rodu muž. a rodu </a:t>
            </a:r>
            <a:r>
              <a:rPr lang="cs-CZ" sz="2400" dirty="0" err="1" smtClean="0"/>
              <a:t>stř</a:t>
            </a:r>
            <a:r>
              <a:rPr lang="cs-CZ" sz="2400" dirty="0" smtClean="0"/>
              <a:t>.)</a:t>
            </a:r>
          </a:p>
          <a:p>
            <a:pPr>
              <a:buNone/>
            </a:pPr>
            <a:r>
              <a:rPr lang="cs-CZ" sz="2400" dirty="0" smtClean="0"/>
              <a:t>8. </a:t>
            </a:r>
            <a:r>
              <a:rPr lang="cs-CZ" sz="2400" b="1" dirty="0" smtClean="0"/>
              <a:t>Koncovky- v, - vši, -vše jsou:</a:t>
            </a:r>
          </a:p>
          <a:p>
            <a:pPr>
              <a:buNone/>
            </a:pPr>
            <a:r>
              <a:rPr lang="cs-CZ" sz="2400" dirty="0" smtClean="0"/>
              <a:t>    a) koncovky přechodníku přítomného   b) takové koncovky přechodník nemá    c) koncovky přechodníku minulého</a:t>
            </a:r>
          </a:p>
          <a:p>
            <a:pPr>
              <a:buNone/>
            </a:pPr>
            <a:r>
              <a:rPr lang="cs-CZ" sz="2400" dirty="0" smtClean="0"/>
              <a:t>9. </a:t>
            </a:r>
            <a:r>
              <a:rPr lang="cs-CZ" sz="2400" b="1" dirty="0" smtClean="0"/>
              <a:t>Vyberte správnou variantu slovesa rozdat:</a:t>
            </a:r>
          </a:p>
          <a:p>
            <a:pPr>
              <a:buNone/>
            </a:pPr>
            <a:r>
              <a:rPr lang="cs-CZ" sz="2400" dirty="0" smtClean="0"/>
              <a:t>     a) Maminka, rozdavši dětem vánoční dárky, musela odejít do práce na noční směnu. </a:t>
            </a:r>
          </a:p>
          <a:p>
            <a:pPr>
              <a:buNone/>
            </a:pPr>
            <a:r>
              <a:rPr lang="cs-CZ" sz="2400" dirty="0" smtClean="0"/>
              <a:t>     b) Maminky, rozdavše dětem vánoční dárky </a:t>
            </a:r>
            <a:r>
              <a:rPr lang="cs-CZ" sz="2400" dirty="0" err="1" smtClean="0"/>
              <a:t>dárky</a:t>
            </a:r>
            <a:r>
              <a:rPr lang="cs-CZ" sz="2400" dirty="0" smtClean="0"/>
              <a:t>, musela odejít do práce na noční směnu. </a:t>
            </a:r>
          </a:p>
          <a:p>
            <a:pPr>
              <a:buNone/>
            </a:pPr>
            <a:r>
              <a:rPr lang="cs-CZ" sz="2400" dirty="0" smtClean="0"/>
              <a:t>10. </a:t>
            </a:r>
            <a:r>
              <a:rPr lang="cs-CZ" sz="2400" b="1" dirty="0" smtClean="0"/>
              <a:t>Vyberte správnou variantu slovesa hrát si:</a:t>
            </a:r>
          </a:p>
          <a:p>
            <a:pPr>
              <a:buNone/>
            </a:pPr>
            <a:r>
              <a:rPr lang="cs-CZ" sz="2400" dirty="0" smtClean="0"/>
              <a:t>    a) Dítě, hrajíc na klavír, neslyšelo otcovo zvonění.</a:t>
            </a:r>
          </a:p>
          <a:p>
            <a:pPr>
              <a:buNone/>
            </a:pPr>
            <a:r>
              <a:rPr lang="cs-CZ" sz="2400" dirty="0" smtClean="0"/>
              <a:t>    b) Dítě, hrajíce na klavír, neslyšelo otcovo zvonění.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6632"/>
            <a:ext cx="8496944" cy="6669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2300" dirty="0" smtClean="0"/>
              <a:t>11. </a:t>
            </a:r>
            <a:r>
              <a:rPr lang="cs-CZ" sz="2300" b="1" dirty="0" smtClean="0"/>
              <a:t>Vyberte správnou variantu slovesa objevit:</a:t>
            </a:r>
          </a:p>
          <a:p>
            <a:pPr>
              <a:buNone/>
            </a:pPr>
            <a:r>
              <a:rPr lang="cs-CZ" sz="2300" dirty="0" smtClean="0"/>
              <a:t>    a) Klouče, </a:t>
            </a:r>
            <a:r>
              <a:rPr lang="cs-CZ" sz="2300" dirty="0" err="1" smtClean="0"/>
              <a:t>objevíc</a:t>
            </a:r>
            <a:r>
              <a:rPr lang="cs-CZ" sz="2300" dirty="0" smtClean="0"/>
              <a:t> ztracené kuličky, mělo velikou radost. </a:t>
            </a:r>
          </a:p>
          <a:p>
            <a:pPr>
              <a:buNone/>
            </a:pPr>
            <a:r>
              <a:rPr lang="cs-CZ" sz="2300" dirty="0" smtClean="0"/>
              <a:t>    b) Klouče, objevivši ztracené kuličky, mělo velikou radost</a:t>
            </a:r>
          </a:p>
          <a:p>
            <a:pPr>
              <a:buNone/>
            </a:pPr>
            <a:r>
              <a:rPr lang="cs-CZ" sz="2300" dirty="0" smtClean="0"/>
              <a:t>12. </a:t>
            </a:r>
            <a:r>
              <a:rPr lang="cs-CZ" sz="2300" b="1" dirty="0" smtClean="0"/>
              <a:t>Vytvořte přechodníkovou konstrukci: </a:t>
            </a:r>
            <a:r>
              <a:rPr lang="cs-CZ" sz="2300" dirty="0" smtClean="0"/>
              <a:t>Nejdříve sebrali odvahu a teprve pak začali studovat anglický jazyk.</a:t>
            </a:r>
          </a:p>
          <a:p>
            <a:pPr>
              <a:buNone/>
            </a:pPr>
            <a:r>
              <a:rPr lang="cs-CZ" sz="2300" dirty="0" smtClean="0"/>
              <a:t>13. </a:t>
            </a:r>
            <a:r>
              <a:rPr lang="cs-CZ" sz="2300" b="1" dirty="0" smtClean="0"/>
              <a:t>Vytvořte od slovesa zaspat – </a:t>
            </a:r>
            <a:r>
              <a:rPr lang="cs-CZ" sz="2300" b="1" dirty="0" err="1" smtClean="0"/>
              <a:t>přech.min</a:t>
            </a:r>
            <a:r>
              <a:rPr lang="cs-CZ" sz="2300" b="1" dirty="0" smtClean="0"/>
              <a:t>., </a:t>
            </a:r>
            <a:r>
              <a:rPr lang="cs-CZ" sz="2300" b="1" dirty="0" err="1" smtClean="0"/>
              <a:t>č.jed</a:t>
            </a:r>
            <a:r>
              <a:rPr lang="cs-CZ" sz="2300" b="1" dirty="0" smtClean="0"/>
              <a:t>., rod ženský:</a:t>
            </a:r>
          </a:p>
          <a:p>
            <a:pPr>
              <a:buNone/>
            </a:pPr>
            <a:r>
              <a:rPr lang="cs-CZ" sz="2300" dirty="0" smtClean="0"/>
              <a:t>14. </a:t>
            </a:r>
            <a:r>
              <a:rPr lang="cs-CZ" sz="2300" b="1" dirty="0" smtClean="0"/>
              <a:t>Vyberte správný tvar přechodníku do věty :                         </a:t>
            </a:r>
          </a:p>
          <a:p>
            <a:pPr>
              <a:buNone/>
            </a:pPr>
            <a:r>
              <a:rPr lang="cs-CZ" sz="2300" dirty="0" smtClean="0"/>
              <a:t>       Student …… v lavici, pozorně sleduje výklad učitele. </a:t>
            </a:r>
          </a:p>
          <a:p>
            <a:pPr>
              <a:buNone/>
            </a:pPr>
            <a:r>
              <a:rPr lang="cs-CZ" sz="2300" dirty="0" smtClean="0"/>
              <a:t>        a) sedíc                       b) sedě                              c) sedíce</a:t>
            </a:r>
          </a:p>
          <a:p>
            <a:pPr>
              <a:buNone/>
            </a:pPr>
            <a:r>
              <a:rPr lang="cs-CZ" sz="2300" dirty="0" smtClean="0"/>
              <a:t>15. </a:t>
            </a:r>
            <a:r>
              <a:rPr lang="cs-CZ" sz="2300" b="1" dirty="0" smtClean="0"/>
              <a:t>Vyberte správnou variantu slovesa nakoupit:</a:t>
            </a:r>
          </a:p>
          <a:p>
            <a:pPr>
              <a:buNone/>
            </a:pPr>
            <a:r>
              <a:rPr lang="cs-CZ" sz="2300" dirty="0" smtClean="0"/>
              <a:t>     a) Rodiče,nakoupivše dětem dárky k narozeninám, jeli domů    nachystat hostinu.</a:t>
            </a:r>
          </a:p>
          <a:p>
            <a:pPr>
              <a:buNone/>
            </a:pPr>
            <a:r>
              <a:rPr lang="cs-CZ" sz="2300" dirty="0" smtClean="0"/>
              <a:t>     b) Rodiče, nakoupivši dětem dárky k narozeninám, jeli domů  nachystat hostinu.</a:t>
            </a:r>
          </a:p>
          <a:p>
            <a:pPr>
              <a:buNone/>
            </a:pPr>
            <a:r>
              <a:rPr lang="cs-CZ" sz="2300" dirty="0" smtClean="0"/>
              <a:t>16. </a:t>
            </a:r>
            <a:r>
              <a:rPr lang="cs-CZ" sz="2300" b="1" dirty="0" smtClean="0"/>
              <a:t>Vytvořte přechodník přítomný od slovesa být.</a:t>
            </a:r>
          </a:p>
          <a:p>
            <a:pPr>
              <a:buNone/>
            </a:pPr>
            <a:r>
              <a:rPr lang="cs-CZ" sz="2300" dirty="0" smtClean="0"/>
              <a:t>17. </a:t>
            </a:r>
            <a:r>
              <a:rPr lang="cs-CZ" sz="2300" b="1" dirty="0" smtClean="0"/>
              <a:t>Vytvořte přechodník minulý  od slovesa jíst.</a:t>
            </a:r>
          </a:p>
          <a:p>
            <a:pPr>
              <a:buNone/>
            </a:pPr>
            <a:endParaRPr lang="cs-CZ" sz="2300" dirty="0" smtClean="0"/>
          </a:p>
          <a:p>
            <a:pPr>
              <a:buNone/>
            </a:pPr>
            <a:endParaRPr lang="cs-CZ" sz="2300" dirty="0" smtClean="0"/>
          </a:p>
          <a:p>
            <a:pPr>
              <a:buNone/>
            </a:pPr>
            <a:endParaRPr lang="cs-CZ" sz="2300" dirty="0" smtClean="0"/>
          </a:p>
          <a:p>
            <a:pPr>
              <a:buNone/>
            </a:pPr>
            <a:endParaRPr lang="cs-CZ" sz="2300" b="1" dirty="0" smtClean="0"/>
          </a:p>
          <a:p>
            <a:pPr>
              <a:buNone/>
            </a:pPr>
            <a:endParaRPr lang="cs-CZ" sz="2300" dirty="0" smtClean="0"/>
          </a:p>
          <a:p>
            <a:pPr>
              <a:buNone/>
            </a:pPr>
            <a:endParaRPr lang="cs-CZ" sz="2300" dirty="0" smtClean="0"/>
          </a:p>
          <a:p>
            <a:pPr>
              <a:buNone/>
            </a:pPr>
            <a:endParaRPr lang="cs-CZ" sz="2300" dirty="0" smtClean="0"/>
          </a:p>
          <a:p>
            <a:pPr>
              <a:buNone/>
            </a:pPr>
            <a:endParaRPr lang="cs-CZ" sz="2300" dirty="0" smtClean="0"/>
          </a:p>
          <a:p>
            <a:pPr>
              <a:buNone/>
            </a:pPr>
            <a:endParaRPr lang="cs-CZ" sz="2300" dirty="0" smtClean="0"/>
          </a:p>
          <a:p>
            <a:pPr marL="514350" indent="-514350">
              <a:buAutoNum type="arabicPeriod"/>
            </a:pPr>
            <a:endParaRPr lang="cs-CZ" sz="2300" dirty="0" smtClean="0"/>
          </a:p>
          <a:p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Řešení: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56184"/>
            <a:ext cx="8291264" cy="5069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sz="1600" dirty="0" smtClean="0"/>
              <a:t>transgresivy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doplňkem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přechodníky lze vytvořit,  mají-li děje společný podmět ( identita podmětů)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přídavná jména slovesná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přechodník pro současnost 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předčasnost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tvary </a:t>
            </a:r>
            <a:r>
              <a:rPr lang="cs-CZ" sz="1600" dirty="0" err="1" smtClean="0"/>
              <a:t>sg.f</a:t>
            </a:r>
            <a:r>
              <a:rPr lang="cs-CZ" sz="1600" dirty="0" smtClean="0"/>
              <a:t>, a n. (jednotného čísla rodu </a:t>
            </a:r>
            <a:r>
              <a:rPr lang="cs-CZ" sz="1600" dirty="0" err="1" smtClean="0"/>
              <a:t>stř</a:t>
            </a:r>
            <a:r>
              <a:rPr lang="cs-CZ" sz="1600" dirty="0" smtClean="0"/>
              <a:t>., a rodu žen.)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koncovky přechodníku minulého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rozdavši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hrajíc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objevivši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sebravše odvahu začali studovat anglický jazyk.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zapsavši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sedě</a:t>
            </a:r>
          </a:p>
          <a:p>
            <a:pPr marL="514350" indent="-514350">
              <a:buAutoNum type="arabicPeriod"/>
            </a:pPr>
            <a:r>
              <a:rPr lang="cs-CZ" sz="1600" dirty="0" smtClean="0"/>
              <a:t>nakoupivše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cs-CZ" sz="1600" dirty="0" smtClean="0"/>
              <a:t>být  - jsa, jsouc, jsouce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1600" dirty="0" smtClean="0"/>
              <a:t>jíst  - najed, najedši , najedše</a:t>
            </a:r>
          </a:p>
          <a:p>
            <a:pPr marL="514350" lvl="0" indent="-514350">
              <a:buFont typeface="Arial" pitchFamily="34" charset="0"/>
              <a:buAutoNum type="arabicPeriod"/>
            </a:pPr>
            <a:endParaRPr lang="cs-CZ" sz="1600" dirty="0" smtClean="0"/>
          </a:p>
          <a:p>
            <a:pPr marL="514350" indent="-514350">
              <a:buAutoNum type="arabicPeriod"/>
            </a:pPr>
            <a:endParaRPr lang="cs-CZ" sz="1600" dirty="0" smtClean="0"/>
          </a:p>
          <a:p>
            <a:pPr marL="514350" indent="-514350">
              <a:buAutoNum type="arabicPeriod"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Doplňte zadané tvary přechodníků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39552" y="1368152"/>
            <a:ext cx="6048672" cy="53012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>běžet – </a:t>
            </a:r>
            <a:r>
              <a:rPr lang="cs-CZ" sz="2400" dirty="0" err="1" smtClean="0"/>
              <a:t>přech</a:t>
            </a:r>
            <a:r>
              <a:rPr lang="cs-CZ" sz="2400" dirty="0" smtClean="0"/>
              <a:t>. přít.,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 r. ženský</a:t>
            </a:r>
          </a:p>
          <a:p>
            <a:r>
              <a:rPr lang="cs-CZ" sz="2400" dirty="0" smtClean="0"/>
              <a:t>vidět – </a:t>
            </a:r>
            <a:r>
              <a:rPr lang="cs-CZ" sz="2400" dirty="0" err="1" smtClean="0"/>
              <a:t>přech.přít</a:t>
            </a:r>
            <a:r>
              <a:rPr lang="cs-CZ" sz="2400" dirty="0" smtClean="0"/>
              <a:t>., </a:t>
            </a:r>
            <a:r>
              <a:rPr lang="cs-CZ" sz="2400" dirty="0" err="1" smtClean="0"/>
              <a:t>č.jed</a:t>
            </a:r>
            <a:r>
              <a:rPr lang="cs-CZ" sz="2400" dirty="0" smtClean="0"/>
              <a:t>., r. ženský</a:t>
            </a:r>
          </a:p>
          <a:p>
            <a:r>
              <a:rPr lang="cs-CZ" sz="2400" dirty="0" smtClean="0"/>
              <a:t>uvařit – </a:t>
            </a:r>
            <a:r>
              <a:rPr lang="cs-CZ" sz="2400" dirty="0" err="1" smtClean="0"/>
              <a:t>přech</a:t>
            </a:r>
            <a:r>
              <a:rPr lang="cs-CZ" sz="2400" dirty="0" smtClean="0"/>
              <a:t>. minulý,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.,rod mužský</a:t>
            </a:r>
          </a:p>
          <a:p>
            <a:r>
              <a:rPr lang="cs-CZ" sz="2400" dirty="0" smtClean="0"/>
              <a:t>odpočívat – </a:t>
            </a:r>
            <a:r>
              <a:rPr lang="cs-CZ" sz="2400" dirty="0" err="1" smtClean="0"/>
              <a:t>přech.přít</a:t>
            </a:r>
            <a:r>
              <a:rPr lang="cs-CZ" sz="2400" dirty="0" smtClean="0"/>
              <a:t>.,</a:t>
            </a:r>
            <a:r>
              <a:rPr lang="cs-CZ" sz="2400" dirty="0" err="1" smtClean="0"/>
              <a:t>č.jed</a:t>
            </a:r>
            <a:r>
              <a:rPr lang="cs-CZ" sz="2400" dirty="0" smtClean="0"/>
              <a:t>.,rod střední</a:t>
            </a:r>
          </a:p>
          <a:p>
            <a:r>
              <a:rPr lang="cs-CZ" sz="2400" dirty="0" smtClean="0"/>
              <a:t>zasvítit – </a:t>
            </a:r>
            <a:r>
              <a:rPr lang="cs-CZ" sz="2400" dirty="0" err="1" smtClean="0"/>
              <a:t>přech.min</a:t>
            </a:r>
            <a:r>
              <a:rPr lang="cs-CZ" sz="2400" dirty="0" smtClean="0"/>
              <a:t>., č. jed., rod střední</a:t>
            </a:r>
          </a:p>
          <a:p>
            <a:r>
              <a:rPr lang="cs-CZ" sz="2400" dirty="0" smtClean="0"/>
              <a:t>zaběhnout – </a:t>
            </a:r>
            <a:r>
              <a:rPr lang="cs-CZ" sz="2400" dirty="0" err="1" smtClean="0"/>
              <a:t>přech.min</a:t>
            </a:r>
            <a:r>
              <a:rPr lang="cs-CZ" sz="2400" dirty="0" smtClean="0"/>
              <a:t>.,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 rod ženský</a:t>
            </a:r>
          </a:p>
          <a:p>
            <a:r>
              <a:rPr lang="cs-CZ" sz="2400" dirty="0" smtClean="0"/>
              <a:t>mávat – </a:t>
            </a:r>
            <a:r>
              <a:rPr lang="cs-CZ" sz="2400" dirty="0" err="1" smtClean="0"/>
              <a:t>přech.přít</a:t>
            </a:r>
            <a:r>
              <a:rPr lang="cs-CZ" sz="2400" dirty="0" smtClean="0"/>
              <a:t>.,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 rod mužský</a:t>
            </a:r>
          </a:p>
          <a:p>
            <a:r>
              <a:rPr lang="cs-CZ" sz="2400" dirty="0" smtClean="0"/>
              <a:t>smát se – </a:t>
            </a:r>
            <a:r>
              <a:rPr lang="cs-CZ" sz="2400" dirty="0" err="1" smtClean="0"/>
              <a:t>přech.přít</a:t>
            </a:r>
            <a:r>
              <a:rPr lang="cs-CZ" sz="2400" dirty="0" smtClean="0"/>
              <a:t>.,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 rod střední</a:t>
            </a:r>
          </a:p>
          <a:p>
            <a:r>
              <a:rPr lang="cs-CZ" sz="2400" dirty="0" smtClean="0"/>
              <a:t>vést – </a:t>
            </a:r>
            <a:r>
              <a:rPr lang="cs-CZ" sz="2400" dirty="0" err="1" smtClean="0"/>
              <a:t>přech.přít</a:t>
            </a:r>
            <a:r>
              <a:rPr lang="cs-CZ" sz="2400" dirty="0" smtClean="0"/>
              <a:t>., </a:t>
            </a:r>
            <a:r>
              <a:rPr lang="cs-CZ" sz="2400" dirty="0" err="1" smtClean="0"/>
              <a:t>č.jed</a:t>
            </a:r>
            <a:r>
              <a:rPr lang="cs-CZ" sz="2400" dirty="0" smtClean="0"/>
              <a:t>., rod mužský</a:t>
            </a:r>
          </a:p>
          <a:p>
            <a:r>
              <a:rPr lang="cs-CZ" sz="2400" dirty="0" smtClean="0"/>
              <a:t>odnést – </a:t>
            </a:r>
            <a:r>
              <a:rPr lang="cs-CZ" sz="2400" dirty="0" err="1" smtClean="0"/>
              <a:t>přech.min</a:t>
            </a:r>
            <a:r>
              <a:rPr lang="cs-CZ" sz="2400" dirty="0" smtClean="0"/>
              <a:t>., </a:t>
            </a:r>
            <a:r>
              <a:rPr lang="cs-CZ" sz="2400" dirty="0" err="1" smtClean="0"/>
              <a:t>č.jed</a:t>
            </a:r>
            <a:r>
              <a:rPr lang="cs-CZ" sz="2400" dirty="0" smtClean="0"/>
              <a:t>., rod mužský</a:t>
            </a:r>
          </a:p>
          <a:p>
            <a:r>
              <a:rPr lang="cs-CZ" sz="2400" dirty="0" smtClean="0"/>
              <a:t>sednout – </a:t>
            </a:r>
            <a:r>
              <a:rPr lang="cs-CZ" sz="2400" dirty="0" err="1" smtClean="0"/>
              <a:t>přech.min</a:t>
            </a:r>
            <a:r>
              <a:rPr lang="cs-CZ" sz="2400" dirty="0" smtClean="0"/>
              <a:t>., </a:t>
            </a:r>
            <a:r>
              <a:rPr lang="cs-CZ" sz="2400" dirty="0" err="1" smtClean="0"/>
              <a:t>č.mn</a:t>
            </a:r>
            <a:r>
              <a:rPr lang="cs-CZ" sz="2400" dirty="0" smtClean="0"/>
              <a:t>., rod střední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588224" y="1340768"/>
            <a:ext cx="2088232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b="1" dirty="0" smtClean="0"/>
              <a:t>běžíce</a:t>
            </a:r>
          </a:p>
          <a:p>
            <a:r>
              <a:rPr lang="cs-CZ" sz="2400" b="1" dirty="0" smtClean="0"/>
              <a:t>vidíc</a:t>
            </a:r>
          </a:p>
          <a:p>
            <a:r>
              <a:rPr lang="cs-CZ" sz="2400" b="1" dirty="0" smtClean="0"/>
              <a:t>uvařivše</a:t>
            </a:r>
          </a:p>
          <a:p>
            <a:r>
              <a:rPr lang="cs-CZ" sz="2400" b="1" dirty="0" smtClean="0"/>
              <a:t>odpočívajíc</a:t>
            </a:r>
          </a:p>
          <a:p>
            <a:r>
              <a:rPr lang="cs-CZ" sz="2400" b="1" dirty="0" smtClean="0"/>
              <a:t>zasvítivši</a:t>
            </a:r>
          </a:p>
          <a:p>
            <a:r>
              <a:rPr lang="cs-CZ" sz="2400" b="1" dirty="0" smtClean="0"/>
              <a:t>zaběhnuvše</a:t>
            </a:r>
          </a:p>
          <a:p>
            <a:r>
              <a:rPr lang="cs-CZ" sz="2400" b="1" dirty="0" smtClean="0"/>
              <a:t>mávajíce</a:t>
            </a:r>
          </a:p>
          <a:p>
            <a:r>
              <a:rPr lang="cs-CZ" sz="2400" b="1" dirty="0" smtClean="0"/>
              <a:t>smějíce</a:t>
            </a:r>
          </a:p>
          <a:p>
            <a:r>
              <a:rPr lang="cs-CZ" sz="2400" b="1" dirty="0" smtClean="0"/>
              <a:t>veda</a:t>
            </a:r>
          </a:p>
          <a:p>
            <a:r>
              <a:rPr lang="cs-CZ" sz="2400" b="1" dirty="0" smtClean="0"/>
              <a:t>odnes</a:t>
            </a:r>
          </a:p>
          <a:p>
            <a:r>
              <a:rPr lang="cs-CZ" sz="2400" b="1" dirty="0" smtClean="0"/>
              <a:t>sednuvše</a:t>
            </a:r>
          </a:p>
          <a:p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Práce s pracovním sešitem: (9.tř.)str.26 /</a:t>
            </a:r>
            <a:r>
              <a:rPr lang="cs-CZ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cv</a:t>
            </a: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5</a:t>
            </a:r>
            <a:b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Použijte vhodně přechodníky.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19728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dirty="0" smtClean="0"/>
              <a:t>Slezl z osla a nabídl své místo chlapci.</a:t>
            </a:r>
          </a:p>
          <a:p>
            <a:r>
              <a:rPr lang="cs-CZ" sz="2400" dirty="0" smtClean="0"/>
              <a:t>Stařeček i </a:t>
            </a:r>
            <a:r>
              <a:rPr lang="cs-CZ" sz="2400" dirty="0" err="1" smtClean="0"/>
              <a:t>hošík</a:t>
            </a:r>
            <a:r>
              <a:rPr lang="cs-CZ" sz="2400" dirty="0" smtClean="0"/>
              <a:t> slezli a už celí spletení kráčeli vedle osla.</a:t>
            </a:r>
          </a:p>
          <a:p>
            <a:r>
              <a:rPr lang="cs-CZ" sz="2400" dirty="0" smtClean="0"/>
              <a:t>Mají osla a jdou pěšky!</a:t>
            </a:r>
          </a:p>
          <a:p>
            <a:r>
              <a:rPr lang="cs-CZ" sz="2400" dirty="0" smtClean="0"/>
              <a:t>Pak vzali osla na ramena a nesli ho městem.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3717032"/>
            <a:ext cx="8208912" cy="25488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Řešení: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Slezl z osla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nabídnuv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své místo chlapci.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(Stařeček i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hošík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cs-C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Slezevše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celí spletení kráčeli vedle osla.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Majíce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osla jdou pěšky!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Vzavše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osla na ramena, nesli ho městem.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unce 4"/>
          <p:cNvSpPr/>
          <p:nvPr/>
        </p:nvSpPr>
        <p:spPr>
          <a:xfrm>
            <a:off x="6516216" y="2708920"/>
            <a:ext cx="2016224" cy="1872208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Práce s pracovním sešitem: ( 9.tř.) str.26 / 5</a:t>
            </a:r>
            <a:b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 tučně vytištěných sloves určete mluvnické významy: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Kráčeli</a:t>
            </a:r>
            <a:r>
              <a:rPr lang="cs-CZ" dirty="0" smtClean="0"/>
              <a:t> městem tři: osel, dědeček,vnuk.</a:t>
            </a:r>
          </a:p>
          <a:p>
            <a:r>
              <a:rPr lang="cs-CZ" dirty="0" smtClean="0"/>
              <a:t>Dědeček se </a:t>
            </a:r>
            <a:r>
              <a:rPr lang="cs-CZ" b="1" dirty="0" smtClean="0"/>
              <a:t>vezl</a:t>
            </a:r>
            <a:r>
              <a:rPr lang="cs-CZ" dirty="0" smtClean="0"/>
              <a:t> na oslovi, vnouček </a:t>
            </a:r>
            <a:r>
              <a:rPr lang="cs-CZ" b="1" dirty="0" smtClean="0"/>
              <a:t>cupkal </a:t>
            </a:r>
            <a:r>
              <a:rPr lang="cs-CZ" dirty="0" smtClean="0"/>
              <a:t>pěšky.</a:t>
            </a:r>
          </a:p>
          <a:p>
            <a:r>
              <a:rPr lang="cs-CZ" dirty="0" smtClean="0"/>
              <a:t>Ale za rohem se </a:t>
            </a:r>
            <a:r>
              <a:rPr lang="cs-CZ" b="1" dirty="0" smtClean="0"/>
              <a:t>zhrozil</a:t>
            </a:r>
            <a:r>
              <a:rPr lang="cs-CZ" dirty="0" smtClean="0"/>
              <a:t> jiný muž…….</a:t>
            </a:r>
          </a:p>
          <a:p>
            <a:r>
              <a:rPr lang="cs-CZ" dirty="0" smtClean="0"/>
              <a:t>Kluk se veze jako kníže, ale starci  </a:t>
            </a:r>
            <a:r>
              <a:rPr lang="cs-CZ" b="1" dirty="0" smtClean="0"/>
              <a:t>neprokáže </a:t>
            </a:r>
            <a:r>
              <a:rPr lang="cs-CZ" dirty="0" smtClean="0"/>
              <a:t>úctu!</a:t>
            </a:r>
          </a:p>
          <a:p>
            <a:r>
              <a:rPr lang="cs-CZ" dirty="0" smtClean="0"/>
              <a:t>Dědeček </a:t>
            </a:r>
            <a:r>
              <a:rPr lang="cs-CZ" b="1" dirty="0" smtClean="0"/>
              <a:t>přisedl</a:t>
            </a:r>
            <a:r>
              <a:rPr lang="cs-CZ" dirty="0" smtClean="0"/>
              <a:t> k němu a jeli na oslovi dva.</a:t>
            </a:r>
          </a:p>
          <a:p>
            <a:r>
              <a:rPr lang="cs-CZ" dirty="0" smtClean="0"/>
              <a:t>Jakási žena </a:t>
            </a:r>
            <a:r>
              <a:rPr lang="cs-CZ" b="1" dirty="0" smtClean="0"/>
              <a:t>vyjekla</a:t>
            </a:r>
            <a:r>
              <a:rPr lang="cs-CZ" dirty="0" smtClean="0"/>
              <a:t>….</a:t>
            </a:r>
          </a:p>
          <a:p>
            <a:r>
              <a:rPr lang="cs-CZ" dirty="0" smtClean="0"/>
              <a:t>Mládenci </a:t>
            </a:r>
            <a:r>
              <a:rPr lang="cs-CZ" b="1" dirty="0" smtClean="0"/>
              <a:t>vybuchli</a:t>
            </a:r>
            <a:r>
              <a:rPr lang="cs-CZ" dirty="0" smtClean="0"/>
              <a:t> smíchy.</a:t>
            </a:r>
          </a:p>
          <a:p>
            <a:r>
              <a:rPr lang="cs-CZ" dirty="0" smtClean="0"/>
              <a:t>Dědeček a vnouček na sebe bezradně </a:t>
            </a:r>
            <a:r>
              <a:rPr lang="cs-CZ" b="1" dirty="0" smtClean="0"/>
              <a:t>pohlédli.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Řešení: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0610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sloveso        osoba  číslo    způsob   čas     rod       vid    třída    vzor</a:t>
            </a:r>
          </a:p>
          <a:p>
            <a:pPr>
              <a:buNone/>
            </a:pPr>
            <a:r>
              <a:rPr lang="cs-CZ" sz="2400" dirty="0" smtClean="0"/>
              <a:t>kráčeli </a:t>
            </a:r>
            <a:r>
              <a:rPr lang="cs-CZ" sz="2400" b="1" dirty="0" smtClean="0"/>
              <a:t> </a:t>
            </a:r>
            <a:r>
              <a:rPr lang="cs-CZ" sz="2400" dirty="0" smtClean="0"/>
              <a:t>            3.      mn.    oznam.   min.   činný      N        4.      sází</a:t>
            </a:r>
          </a:p>
          <a:p>
            <a:pPr>
              <a:buNone/>
            </a:pPr>
            <a:r>
              <a:rPr lang="cs-CZ" sz="2400" dirty="0" smtClean="0"/>
              <a:t>vezl se              3.      jed.    oznam.   min.   činný      N        1.      nese</a:t>
            </a:r>
          </a:p>
          <a:p>
            <a:pPr>
              <a:buNone/>
            </a:pPr>
            <a:r>
              <a:rPr lang="cs-CZ" sz="2400" dirty="0" smtClean="0"/>
              <a:t>cupkal              3.      jed.    oznam.   min.   činný      N        5.      dělá</a:t>
            </a:r>
          </a:p>
          <a:p>
            <a:pPr>
              <a:buNone/>
            </a:pPr>
            <a:r>
              <a:rPr lang="cs-CZ" sz="2400" dirty="0" smtClean="0"/>
              <a:t>zhrozil se         3.      jed.     oznam.   min.  činný      D        4.      prosí</a:t>
            </a:r>
          </a:p>
          <a:p>
            <a:pPr>
              <a:buNone/>
            </a:pPr>
            <a:r>
              <a:rPr lang="cs-CZ" sz="2400" dirty="0" smtClean="0"/>
              <a:t>neprokáže       3.       jed.    oznam.   bud.  činný      D        1.      maže</a:t>
            </a:r>
          </a:p>
          <a:p>
            <a:pPr>
              <a:buNone/>
            </a:pPr>
            <a:r>
              <a:rPr lang="cs-CZ" sz="2400" dirty="0" smtClean="0"/>
              <a:t>přisedl              3.      jed.    oznam.   min.   činný      D        2.      tiskne</a:t>
            </a:r>
          </a:p>
          <a:p>
            <a:pPr>
              <a:buNone/>
            </a:pPr>
            <a:r>
              <a:rPr lang="cs-CZ" sz="2400" dirty="0" smtClean="0"/>
              <a:t>vybuchli           3.      mn.    oznam.   min.   činný      D        2.      tiskne</a:t>
            </a:r>
          </a:p>
          <a:p>
            <a:pPr>
              <a:buNone/>
            </a:pPr>
            <a:r>
              <a:rPr lang="cs-CZ" sz="2400" dirty="0" smtClean="0"/>
              <a:t>poohlédli         3.      mn.    oznam.   min.   činný      D        2.      tiskne</a:t>
            </a:r>
          </a:p>
          <a:p>
            <a:pPr>
              <a:buNone/>
            </a:pPr>
            <a:endParaRPr lang="cs-CZ" sz="24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95536" y="5661248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67544" y="1628800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467544" y="4725144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67544" y="4221088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67544" y="2132856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67544" y="3356992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67544" y="3789040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67544" y="5157192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467544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8892480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1979712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9125272" y="1933600"/>
            <a:ext cx="0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2843808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3635896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4716016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5508104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6372200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7092280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7884368" y="1628800"/>
            <a:ext cx="0" cy="40324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467544" y="2492896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467544" y="2924944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Použité zdroje: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525963"/>
          </a:xfrm>
        </p:spPr>
        <p:txBody>
          <a:bodyPr>
            <a:normAutofit/>
          </a:bodyPr>
          <a:lstStyle/>
          <a:p>
            <a:r>
              <a:rPr lang="cs-CZ" sz="1400" dirty="0" smtClean="0"/>
              <a:t>http://www.</a:t>
            </a:r>
            <a:r>
              <a:rPr lang="cs-CZ" sz="1400" dirty="0" err="1" smtClean="0"/>
              <a:t>heathersanimations.com</a:t>
            </a:r>
            <a:r>
              <a:rPr lang="cs-CZ" sz="1400" dirty="0" smtClean="0"/>
              <a:t>/africa1z.html </a:t>
            </a:r>
          </a:p>
          <a:p>
            <a:r>
              <a:rPr lang="cs-CZ" sz="1400" dirty="0" err="1" smtClean="0"/>
              <a:t>Sochrová</a:t>
            </a:r>
            <a:r>
              <a:rPr lang="cs-CZ" sz="1400" dirty="0" smtClean="0"/>
              <a:t>, Marie: Český jazyk v kostce, Fragment 1999</a:t>
            </a:r>
          </a:p>
          <a:p>
            <a:r>
              <a:rPr lang="cs-CZ" sz="1400" dirty="0" smtClean="0"/>
              <a:t>Krausová, Zdeňka, </a:t>
            </a:r>
            <a:r>
              <a:rPr lang="cs-CZ" sz="1400" dirty="0" err="1" smtClean="0"/>
              <a:t>Teršová</a:t>
            </a:r>
            <a:r>
              <a:rPr lang="cs-CZ" sz="1400" dirty="0" smtClean="0"/>
              <a:t>, Renáta: Český jazyk 7 – učebnice pro základní a víceletá gymnázia,nakladatelství </a:t>
            </a:r>
            <a:r>
              <a:rPr lang="cs-CZ" sz="1400" dirty="0" err="1" smtClean="0"/>
              <a:t>Fraus</a:t>
            </a:r>
            <a:r>
              <a:rPr lang="cs-CZ" sz="1400" dirty="0" smtClean="0"/>
              <a:t> 2004 + Pracovní sešit pro 7.tř.</a:t>
            </a:r>
          </a:p>
          <a:p>
            <a:r>
              <a:rPr lang="cs-CZ" sz="1400" dirty="0" smtClean="0"/>
              <a:t>Mgr. Krausová, Zdeňka, </a:t>
            </a:r>
            <a:r>
              <a:rPr lang="cs-CZ" sz="1400" dirty="0" err="1" smtClean="0"/>
              <a:t>Mgr.Pašková</a:t>
            </a:r>
            <a:r>
              <a:rPr lang="cs-CZ" sz="1400" dirty="0" smtClean="0"/>
              <a:t>, Martina, PhDr. Vaňková, Jana: Český jazyk 9 – učebnice pro základní a víceletá gymnázia,nakladatelství </a:t>
            </a:r>
            <a:r>
              <a:rPr lang="cs-CZ" sz="1400" dirty="0" err="1" smtClean="0"/>
              <a:t>Fraus</a:t>
            </a:r>
            <a:r>
              <a:rPr lang="cs-CZ" sz="1400" dirty="0" smtClean="0"/>
              <a:t> 2007 + Pracovní sešit pro 9.tř.</a:t>
            </a:r>
          </a:p>
          <a:p>
            <a:endParaRPr lang="cs-CZ" sz="1400" dirty="0" smtClean="0"/>
          </a:p>
          <a:p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Šipka doleva 5"/>
          <p:cNvSpPr/>
          <p:nvPr/>
        </p:nvSpPr>
        <p:spPr>
          <a:xfrm rot="16200000">
            <a:off x="6946913" y="1771465"/>
            <a:ext cx="1368151" cy="506758"/>
          </a:xfrm>
          <a:prstGeom prst="lef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eva 4"/>
          <p:cNvSpPr/>
          <p:nvPr/>
        </p:nvSpPr>
        <p:spPr>
          <a:xfrm rot="16200000">
            <a:off x="3238501" y="2311525"/>
            <a:ext cx="2448271" cy="506758"/>
          </a:xfrm>
          <a:prstGeom prst="lef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leva 3"/>
          <p:cNvSpPr/>
          <p:nvPr/>
        </p:nvSpPr>
        <p:spPr>
          <a:xfrm rot="16200000">
            <a:off x="1044960" y="1771465"/>
            <a:ext cx="1368151" cy="506758"/>
          </a:xfrm>
          <a:prstGeom prst="lef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Klady přechodníků</a:t>
            </a:r>
            <a:endParaRPr lang="cs-CZ" b="1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525963"/>
          </a:xfrm>
        </p:spPr>
        <p:txBody>
          <a:bodyPr>
            <a:noAutofit/>
          </a:bodyPr>
          <a:lstStyle/>
          <a:p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395536" y="2753052"/>
            <a:ext cx="2592288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200" dirty="0" smtClean="0"/>
              <a:t>umožňují </a:t>
            </a:r>
            <a:r>
              <a:rPr lang="cs-CZ" sz="2200" b="1" dirty="0" smtClean="0"/>
              <a:t>hierarchizaci </a:t>
            </a:r>
            <a:r>
              <a:rPr lang="cs-CZ" sz="2200" dirty="0" smtClean="0"/>
              <a:t>probíhajících dějů</a:t>
            </a:r>
          </a:p>
        </p:txBody>
      </p:sp>
      <p:sp>
        <p:nvSpPr>
          <p:cNvPr id="8" name="Obdélník 7"/>
          <p:cNvSpPr/>
          <p:nvPr/>
        </p:nvSpPr>
        <p:spPr>
          <a:xfrm>
            <a:off x="6444208" y="2774538"/>
            <a:ext cx="252028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200" dirty="0" smtClean="0"/>
              <a:t>umožňují </a:t>
            </a:r>
            <a:r>
              <a:rPr lang="cs-CZ" sz="2200" b="1" dirty="0" smtClean="0"/>
              <a:t>zhuštění </a:t>
            </a:r>
            <a:r>
              <a:rPr lang="cs-CZ" sz="2200" dirty="0" smtClean="0"/>
              <a:t>psaného  nebo mluveného projevu, stručnost vyjádření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2123728" y="5949280"/>
            <a:ext cx="4536504" cy="46166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používají se často např. v angličtině</a:t>
            </a:r>
          </a:p>
        </p:txBody>
      </p:sp>
      <p:sp>
        <p:nvSpPr>
          <p:cNvPr id="10" name="Slunce 9"/>
          <p:cNvSpPr/>
          <p:nvPr/>
        </p:nvSpPr>
        <p:spPr>
          <a:xfrm>
            <a:off x="395536" y="4293096"/>
            <a:ext cx="1728192" cy="18002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lunce 10"/>
          <p:cNvSpPr/>
          <p:nvPr/>
        </p:nvSpPr>
        <p:spPr>
          <a:xfrm>
            <a:off x="7020272" y="4365104"/>
            <a:ext cx="1728192" cy="18002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339752" y="4005064"/>
            <a:ext cx="3960440" cy="1785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200" b="1" dirty="0" smtClean="0"/>
              <a:t>nahrazují větu vedlejší </a:t>
            </a:r>
            <a:r>
              <a:rPr lang="cs-CZ" sz="2200" dirty="0" err="1" smtClean="0"/>
              <a:t>uvozenou</a:t>
            </a:r>
            <a:r>
              <a:rPr lang="cs-CZ" sz="2200" dirty="0" smtClean="0"/>
              <a:t> například spojkou „když“, nebo hlavní větu spojenou se zbytkem souvětí spojkou „a“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Funkce přechodníků</a:t>
            </a:r>
            <a:endParaRPr lang="cs-CZ" b="1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771800" y="1124744"/>
            <a:ext cx="3140796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slovesný tvar neurčitý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1724615"/>
            <a:ext cx="3528392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400" dirty="0" smtClean="0"/>
              <a:t>ve větě bývají </a:t>
            </a:r>
            <a:r>
              <a:rPr lang="cs-CZ" sz="2400" b="1" dirty="0" smtClean="0"/>
              <a:t>doplňkem</a:t>
            </a:r>
            <a:r>
              <a:rPr lang="cs-CZ" sz="2400" dirty="0" smtClean="0"/>
              <a:t>              (vztahují se k přísudku        i  k podmětu) </a:t>
            </a:r>
          </a:p>
        </p:txBody>
      </p:sp>
      <p:sp>
        <p:nvSpPr>
          <p:cNvPr id="6" name="Obdélník 5"/>
          <p:cNvSpPr/>
          <p:nvPr/>
        </p:nvSpPr>
        <p:spPr>
          <a:xfrm>
            <a:off x="251520" y="3102059"/>
            <a:ext cx="424847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vyjadřují děj doprovázející děj základní ( zpívajíc myla okna)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44008" y="2732727"/>
            <a:ext cx="417646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400" b="1" dirty="0" smtClean="0"/>
              <a:t>!</a:t>
            </a:r>
            <a:r>
              <a:rPr lang="cs-CZ" sz="2400" b="1" dirty="0" smtClean="0">
                <a:solidFill>
                  <a:srgbClr val="C00000"/>
                </a:solidFill>
              </a:rPr>
              <a:t>přechodníky lze vytvořit,  mají-li děje společný podmět </a:t>
            </a:r>
            <a:r>
              <a:rPr lang="cs-CZ" sz="2400" dirty="0" smtClean="0">
                <a:solidFill>
                  <a:srgbClr val="C00000"/>
                </a:solidFill>
              </a:rPr>
              <a:t>                 </a:t>
            </a:r>
            <a:r>
              <a:rPr lang="cs-CZ" sz="2400" dirty="0" smtClean="0"/>
              <a:t>( ona zpívajíc, ona myla)</a:t>
            </a:r>
            <a:endParaRPr lang="cs-CZ" sz="2400" b="1" dirty="0" smtClean="0"/>
          </a:p>
        </p:txBody>
      </p:sp>
      <p:sp>
        <p:nvSpPr>
          <p:cNvPr id="8" name="Obdélník 7"/>
          <p:cNvSpPr/>
          <p:nvPr/>
        </p:nvSpPr>
        <p:spPr>
          <a:xfrm>
            <a:off x="251520" y="4100879"/>
            <a:ext cx="864096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cs-CZ" sz="2400" dirty="0" smtClean="0"/>
              <a:t>z přechodníků se tvoří </a:t>
            </a:r>
            <a:r>
              <a:rPr lang="cs-CZ" sz="2400" b="1" dirty="0" smtClean="0">
                <a:solidFill>
                  <a:srgbClr val="C00000"/>
                </a:solidFill>
              </a:rPr>
              <a:t>přídavná jména slovesná                                           </a:t>
            </a:r>
            <a:r>
              <a:rPr lang="cs-CZ" sz="2400" dirty="0" smtClean="0"/>
              <a:t>( = zpřídavnělý přechodník ) přidáním koncovky - </a:t>
            </a:r>
            <a:r>
              <a:rPr lang="cs-CZ" sz="2400" b="1" u="sng" dirty="0" smtClean="0"/>
              <a:t>                                   </a:t>
            </a:r>
            <a:r>
              <a:rPr lang="cs-CZ" sz="2400" dirty="0" smtClean="0"/>
              <a:t>( </a:t>
            </a:r>
            <a:r>
              <a:rPr lang="cs-CZ" sz="2400" b="1" dirty="0" smtClean="0"/>
              <a:t>chodíc </a:t>
            </a:r>
            <a:r>
              <a:rPr lang="cs-CZ" sz="2400" dirty="0" smtClean="0"/>
              <a:t>+ </a:t>
            </a:r>
            <a:r>
              <a:rPr lang="cs-CZ" sz="2400" b="1" u="sng" dirty="0" smtClean="0"/>
              <a:t>í</a:t>
            </a:r>
            <a:r>
              <a:rPr lang="cs-CZ" sz="2400" dirty="0" smtClean="0"/>
              <a:t> =</a:t>
            </a: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chodící</a:t>
            </a:r>
            <a:r>
              <a:rPr lang="cs-CZ" sz="2400" dirty="0" smtClean="0"/>
              <a:t>; </a:t>
            </a:r>
            <a:r>
              <a:rPr lang="cs-CZ" sz="2400" b="1" dirty="0" err="1" smtClean="0"/>
              <a:t>chodivši</a:t>
            </a:r>
            <a:r>
              <a:rPr lang="cs-CZ" sz="2400" dirty="0" smtClean="0"/>
              <a:t> + </a:t>
            </a:r>
            <a:r>
              <a:rPr lang="cs-CZ" sz="2400" b="1" u="sng" dirty="0" smtClean="0"/>
              <a:t>í</a:t>
            </a:r>
            <a:r>
              <a:rPr lang="cs-CZ" sz="2400" dirty="0" smtClean="0"/>
              <a:t> = </a:t>
            </a:r>
            <a:r>
              <a:rPr lang="cs-CZ" sz="2400" b="1" dirty="0" err="1" smtClean="0">
                <a:solidFill>
                  <a:schemeClr val="accent2">
                    <a:lumMod val="50000"/>
                  </a:schemeClr>
                </a:solidFill>
              </a:rPr>
              <a:t>chodivší</a:t>
            </a:r>
            <a:r>
              <a:rPr lang="cs-CZ" sz="2400" dirty="0" smtClean="0"/>
              <a:t>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16024" y="5920244"/>
            <a:ext cx="8676456" cy="677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900" dirty="0" smtClean="0"/>
              <a:t>Maliny, které </a:t>
            </a:r>
            <a:r>
              <a:rPr lang="cs-CZ" sz="1900" b="1" dirty="0" smtClean="0"/>
              <a:t>zrají</a:t>
            </a:r>
            <a:r>
              <a:rPr lang="cs-CZ" sz="1900" dirty="0" smtClean="0"/>
              <a:t> na zahradě, jsou chutnější.  Maliny </a:t>
            </a:r>
            <a:r>
              <a:rPr lang="cs-CZ" sz="1900" b="1" u="sng" dirty="0" smtClean="0"/>
              <a:t>zrající</a:t>
            </a:r>
            <a:r>
              <a:rPr lang="cs-CZ" sz="1900" dirty="0" smtClean="0"/>
              <a:t> na zahradě jsou chutnější.</a:t>
            </a:r>
          </a:p>
          <a:p>
            <a:r>
              <a:rPr lang="cs-CZ" sz="1900" b="1" u="sng" dirty="0" smtClean="0">
                <a:latin typeface="Calibri" pitchFamily="34" charset="0"/>
              </a:rPr>
              <a:t>Přídavné jméno slovesné </a:t>
            </a:r>
            <a:r>
              <a:rPr lang="cs-CZ" sz="1900" b="1" dirty="0" smtClean="0">
                <a:latin typeface="Calibri" pitchFamily="34" charset="0"/>
              </a:rPr>
              <a:t>nahradilo sloveso a z věty vedlejší se vytvořil větný člen.</a:t>
            </a:r>
            <a:endParaRPr lang="cs-CZ" sz="1900" dirty="0"/>
          </a:p>
        </p:txBody>
      </p:sp>
      <p:sp>
        <p:nvSpPr>
          <p:cNvPr id="10" name="Slunce 9"/>
          <p:cNvSpPr/>
          <p:nvPr/>
        </p:nvSpPr>
        <p:spPr>
          <a:xfrm>
            <a:off x="971600" y="332656"/>
            <a:ext cx="1008112" cy="936104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355976" y="1733907"/>
            <a:ext cx="468052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po obsahové stránce ale mají platnost věty, </a:t>
            </a:r>
            <a:r>
              <a:rPr lang="cs-CZ" sz="2400" dirty="0" err="1" smtClean="0"/>
              <a:t>takzv.</a:t>
            </a:r>
            <a:r>
              <a:rPr lang="cs-CZ" sz="2400" b="1" dirty="0" err="1" smtClean="0"/>
              <a:t>polovětné</a:t>
            </a:r>
            <a:r>
              <a:rPr lang="cs-CZ" sz="2400" b="1" dirty="0" smtClean="0"/>
              <a:t> vazby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12" name="Šipka dolů 11"/>
          <p:cNvSpPr/>
          <p:nvPr/>
        </p:nvSpPr>
        <p:spPr>
          <a:xfrm>
            <a:off x="4355976" y="5373216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Přechodníky vyjadřují:</a:t>
            </a:r>
            <a:endParaRPr lang="cs-CZ" b="1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2492896"/>
            <a:ext cx="830677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dirty="0" smtClean="0"/>
              <a:t>číslo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179512" y="3140968"/>
            <a:ext cx="1316386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jednotné</a:t>
            </a:r>
          </a:p>
          <a:p>
            <a:endParaRPr lang="cs-CZ" sz="2400" dirty="0" smtClean="0"/>
          </a:p>
          <a:p>
            <a:r>
              <a:rPr lang="cs-CZ" sz="2400" dirty="0" smtClean="0"/>
              <a:t>množné</a:t>
            </a:r>
          </a:p>
        </p:txBody>
      </p:sp>
      <p:sp>
        <p:nvSpPr>
          <p:cNvPr id="8" name="Šipka doleva 7"/>
          <p:cNvSpPr/>
          <p:nvPr/>
        </p:nvSpPr>
        <p:spPr>
          <a:xfrm rot="16200000">
            <a:off x="290690" y="1586928"/>
            <a:ext cx="1143093" cy="506758"/>
          </a:xfrm>
          <a:prstGeom prst="lef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187475" y="2492896"/>
            <a:ext cx="728341" cy="52322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dirty="0" smtClean="0"/>
              <a:t>čas </a:t>
            </a:r>
            <a:endParaRPr lang="cs-CZ" sz="2800" dirty="0"/>
          </a:p>
        </p:txBody>
      </p:sp>
      <p:sp>
        <p:nvSpPr>
          <p:cNvPr id="11" name="Obdélník 10"/>
          <p:cNvSpPr/>
          <p:nvPr/>
        </p:nvSpPr>
        <p:spPr>
          <a:xfrm>
            <a:off x="2195736" y="3645024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12" name="Obdélník 11"/>
          <p:cNvSpPr/>
          <p:nvPr/>
        </p:nvSpPr>
        <p:spPr>
          <a:xfrm>
            <a:off x="1979712" y="3164775"/>
            <a:ext cx="1326902" cy="120032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přítomný</a:t>
            </a:r>
          </a:p>
          <a:p>
            <a:r>
              <a:rPr lang="cs-CZ" sz="2400" dirty="0" smtClean="0"/>
              <a:t>minulý</a:t>
            </a:r>
          </a:p>
          <a:p>
            <a:r>
              <a:rPr lang="cs-CZ" sz="2400" dirty="0" smtClean="0"/>
              <a:t>budoucí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055774" y="3140968"/>
            <a:ext cx="876266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činný</a:t>
            </a:r>
          </a:p>
          <a:p>
            <a:endParaRPr lang="cs-CZ" sz="2400" dirty="0" smtClean="0"/>
          </a:p>
          <a:p>
            <a:r>
              <a:rPr lang="cs-CZ" sz="2400" dirty="0" smtClean="0"/>
              <a:t>trpný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419872" y="2492896"/>
            <a:ext cx="2077877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dirty="0" smtClean="0"/>
              <a:t>slovesný rod </a:t>
            </a:r>
            <a:endParaRPr lang="cs-CZ" sz="2800" dirty="0"/>
          </a:p>
        </p:txBody>
      </p:sp>
      <p:sp>
        <p:nvSpPr>
          <p:cNvPr id="17" name="Šipka doleva 16"/>
          <p:cNvSpPr/>
          <p:nvPr/>
        </p:nvSpPr>
        <p:spPr>
          <a:xfrm rot="16200000">
            <a:off x="2018882" y="1586928"/>
            <a:ext cx="1143093" cy="506758"/>
          </a:xfrm>
          <a:prstGeom prst="lef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eva 17"/>
          <p:cNvSpPr/>
          <p:nvPr/>
        </p:nvSpPr>
        <p:spPr>
          <a:xfrm rot="16200000">
            <a:off x="3749777" y="1586928"/>
            <a:ext cx="1143093" cy="506758"/>
          </a:xfrm>
          <a:prstGeom prst="lef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eva 18"/>
          <p:cNvSpPr/>
          <p:nvPr/>
        </p:nvSpPr>
        <p:spPr>
          <a:xfrm rot="16200000">
            <a:off x="5763298" y="1586928"/>
            <a:ext cx="1143093" cy="506758"/>
          </a:xfrm>
          <a:prstGeom prst="lef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eva 19"/>
          <p:cNvSpPr/>
          <p:nvPr/>
        </p:nvSpPr>
        <p:spPr>
          <a:xfrm rot="16200000">
            <a:off x="7491490" y="1586928"/>
            <a:ext cx="1143093" cy="506758"/>
          </a:xfrm>
          <a:prstGeom prst="lef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012160" y="2492896"/>
            <a:ext cx="617477" cy="5232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dirty="0" smtClean="0"/>
              <a:t>vid</a:t>
            </a:r>
            <a:endParaRPr lang="cs-CZ" sz="2800" dirty="0"/>
          </a:p>
        </p:txBody>
      </p:sp>
      <p:sp>
        <p:nvSpPr>
          <p:cNvPr id="22" name="Obdélník 21"/>
          <p:cNvSpPr/>
          <p:nvPr/>
        </p:nvSpPr>
        <p:spPr>
          <a:xfrm>
            <a:off x="5508104" y="3140968"/>
            <a:ext cx="1700209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dokonavý</a:t>
            </a:r>
          </a:p>
          <a:p>
            <a:endParaRPr lang="cs-CZ" sz="2400" dirty="0" smtClean="0"/>
          </a:p>
          <a:p>
            <a:r>
              <a:rPr lang="cs-CZ" sz="2400" dirty="0" smtClean="0"/>
              <a:t>nedokonavý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115520" y="2492896"/>
            <a:ext cx="1848968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800" dirty="0" smtClean="0"/>
              <a:t>jmenný rod</a:t>
            </a:r>
            <a:endParaRPr lang="cs-CZ" sz="2800" dirty="0"/>
          </a:p>
        </p:txBody>
      </p:sp>
      <p:sp>
        <p:nvSpPr>
          <p:cNvPr id="25" name="Obdélník 24"/>
          <p:cNvSpPr/>
          <p:nvPr/>
        </p:nvSpPr>
        <p:spPr>
          <a:xfrm>
            <a:off x="7494977" y="3140968"/>
            <a:ext cx="1109471" cy="193899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2400" dirty="0" smtClean="0"/>
              <a:t>mužský</a:t>
            </a:r>
          </a:p>
          <a:p>
            <a:endParaRPr lang="cs-CZ" sz="2400" dirty="0" smtClean="0"/>
          </a:p>
          <a:p>
            <a:r>
              <a:rPr lang="cs-CZ" sz="2400" dirty="0" smtClean="0"/>
              <a:t>ženský</a:t>
            </a:r>
          </a:p>
          <a:p>
            <a:endParaRPr lang="cs-CZ" sz="2400" dirty="0" smtClean="0"/>
          </a:p>
          <a:p>
            <a:r>
              <a:rPr lang="cs-CZ" sz="2400" dirty="0" smtClean="0"/>
              <a:t>střední</a:t>
            </a:r>
            <a:endParaRPr lang="cs-CZ" sz="2400" dirty="0"/>
          </a:p>
        </p:txBody>
      </p:sp>
      <p:sp>
        <p:nvSpPr>
          <p:cNvPr id="28" name="Slunce 27"/>
          <p:cNvSpPr/>
          <p:nvPr/>
        </p:nvSpPr>
        <p:spPr>
          <a:xfrm>
            <a:off x="971600" y="260648"/>
            <a:ext cx="936104" cy="864096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179512" y="5157192"/>
            <a:ext cx="8784976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b="1" dirty="0" smtClean="0"/>
              <a:t>Interpunkce </a:t>
            </a:r>
            <a:r>
              <a:rPr lang="cs-CZ" sz="2400" dirty="0" smtClean="0"/>
              <a:t>- v češtině se </a:t>
            </a:r>
            <a:r>
              <a:rPr lang="cs-CZ" sz="2400" b="1" dirty="0" smtClean="0">
                <a:solidFill>
                  <a:srgbClr val="002060"/>
                </a:solidFill>
              </a:rPr>
              <a:t>může a nemusí </a:t>
            </a:r>
            <a:r>
              <a:rPr lang="cs-CZ" sz="2400" dirty="0" smtClean="0"/>
              <a:t>přechodník oddělovat; zpravidla se odděluje, když je přechodníková konstrukce složitější a čárka napomůže pochopení, zejména pokud je přechodník rozvitý      o další členy: </a:t>
            </a:r>
            <a:r>
              <a:rPr lang="cs-CZ" sz="2400" i="1" dirty="0" smtClean="0">
                <a:solidFill>
                  <a:schemeClr val="tx2">
                    <a:lumMod val="75000"/>
                  </a:schemeClr>
                </a:solidFill>
              </a:rPr>
              <a:t>Jaruška, usedavě </a:t>
            </a:r>
            <a:r>
              <a:rPr lang="cs-CZ" sz="2400" b="1" i="1" dirty="0" smtClean="0">
                <a:solidFill>
                  <a:schemeClr val="tx2">
                    <a:lumMod val="75000"/>
                  </a:schemeClr>
                </a:solidFill>
              </a:rPr>
              <a:t>naříkajíc</a:t>
            </a:r>
            <a:r>
              <a:rPr lang="cs-CZ" sz="2400" i="1" dirty="0" smtClean="0">
                <a:solidFill>
                  <a:schemeClr val="tx2">
                    <a:lumMod val="75000"/>
                  </a:schemeClr>
                </a:solidFill>
              </a:rPr>
              <a:t>, hledala maminku.</a:t>
            </a:r>
            <a:endParaRPr lang="cs-CZ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0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4" grpId="0" animBg="1"/>
      <p:bldP spid="25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Slovesné třídy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cs-CZ" b="1" dirty="0" smtClean="0"/>
              <a:t>schopnost zařadit sloveso k určitému vzoru nám může pomoci při tvorbě správného tvaru přechodníku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slovesa se časují podle pěti slovesných tříd</a:t>
            </a:r>
          </a:p>
          <a:p>
            <a:r>
              <a:rPr lang="cs-CZ" dirty="0" smtClean="0"/>
              <a:t>jsou určeny na základě tvaru 3. osoby jednotného čísla přítomného času (zakončení </a:t>
            </a:r>
            <a:r>
              <a:rPr lang="cs-CZ" b="1" dirty="0" smtClean="0"/>
              <a:t>-e</a:t>
            </a:r>
            <a:r>
              <a:rPr lang="cs-CZ" dirty="0" smtClean="0"/>
              <a:t>, </a:t>
            </a:r>
            <a:r>
              <a:rPr lang="cs-CZ" b="1" dirty="0" smtClean="0"/>
              <a:t>-ne</a:t>
            </a:r>
            <a:r>
              <a:rPr lang="cs-CZ" dirty="0" smtClean="0"/>
              <a:t>, </a:t>
            </a:r>
            <a:r>
              <a:rPr lang="cs-CZ" b="1" dirty="0" smtClean="0"/>
              <a:t>-je</a:t>
            </a:r>
            <a:r>
              <a:rPr lang="cs-CZ" dirty="0" smtClean="0"/>
              <a:t>, </a:t>
            </a:r>
            <a:r>
              <a:rPr lang="cs-CZ" b="1" dirty="0" smtClean="0"/>
              <a:t>-í</a:t>
            </a:r>
            <a:r>
              <a:rPr lang="cs-CZ" dirty="0" smtClean="0"/>
              <a:t>, </a:t>
            </a:r>
            <a:r>
              <a:rPr lang="cs-CZ" b="1" dirty="0" smtClean="0"/>
              <a:t>-á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každá třída má své  vzory:</a:t>
            </a:r>
          </a:p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I. třída (-e)          nese, bere, maže , peče, umře 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II. třída (-ne)       tiskne, mine, začne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III. třída (-je)       kryje, kupuje</a:t>
            </a:r>
          </a:p>
          <a:p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IV. třída (-í)         prosí,trpí, sází 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V. třída (-á)         dělá </a:t>
            </a:r>
          </a:p>
          <a:p>
            <a:endParaRPr lang="cs-CZ" dirty="0"/>
          </a:p>
        </p:txBody>
      </p:sp>
      <p:sp>
        <p:nvSpPr>
          <p:cNvPr id="4" name="Slunce 3"/>
          <p:cNvSpPr/>
          <p:nvPr/>
        </p:nvSpPr>
        <p:spPr>
          <a:xfrm>
            <a:off x="971600" y="332656"/>
            <a:ext cx="936104" cy="864096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chemeClr val="accent5">
                    <a:lumMod val="50000"/>
                  </a:schemeClr>
                </a:solidFill>
              </a:rPr>
              <a:t>Přechodník vyjadřuje</a:t>
            </a:r>
            <a:endParaRPr lang="cs-CZ" b="1" dirty="0">
              <a:ln w="5080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700809"/>
            <a:ext cx="4032448" cy="432048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současný děj</a:t>
            </a:r>
            <a:r>
              <a:rPr lang="cs-CZ" sz="2400" dirty="0" smtClean="0"/>
              <a:t>, </a:t>
            </a:r>
            <a:r>
              <a:rPr lang="cs-CZ" sz="2400" b="1" dirty="0" smtClean="0"/>
              <a:t>který probíhá současně s jiným dějem</a:t>
            </a:r>
            <a:r>
              <a:rPr lang="cs-CZ" sz="2400" dirty="0" smtClean="0"/>
              <a:t>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= vyjadřuje současnost dvou dějů</a:t>
            </a:r>
          </a:p>
          <a:p>
            <a:pPr>
              <a:buFont typeface="Wingdings" pitchFamily="2" charset="2"/>
              <a:buChar char="Ø"/>
            </a:pPr>
            <a:r>
              <a:rPr lang="cs-CZ" sz="2400" b="1" i="1" u="sng" dirty="0" smtClean="0">
                <a:solidFill>
                  <a:srgbClr val="0070C0"/>
                </a:solidFill>
              </a:rPr>
              <a:t>přechodník přítomný = přechodník současný</a:t>
            </a:r>
          </a:p>
          <a:p>
            <a:pPr>
              <a:buNone/>
            </a:pPr>
            <a:r>
              <a:rPr lang="cs-CZ" sz="1800" i="1" dirty="0" smtClean="0"/>
              <a:t>       Maminka nakupujíc telefonuje.  Maminka nakupuje a telefonuje.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 tvoříme od </a:t>
            </a:r>
            <a:r>
              <a:rPr lang="cs-CZ" sz="2400" b="1" dirty="0" smtClean="0"/>
              <a:t>kmene přítomného </a:t>
            </a:r>
            <a:r>
              <a:rPr lang="cs-CZ" sz="2400" b="1" u="sng" dirty="0" smtClean="0">
                <a:solidFill>
                  <a:srgbClr val="C00000"/>
                </a:solidFill>
              </a:rPr>
              <a:t>nedokonavých sloves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používá se více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48472" y="1700809"/>
            <a:ext cx="4788024" cy="432048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předčasnost děje  </a:t>
            </a:r>
            <a:r>
              <a:rPr lang="cs-CZ" sz="2400" dirty="0" smtClean="0"/>
              <a:t>= </a:t>
            </a:r>
            <a:r>
              <a:rPr lang="cs-CZ" sz="2400" b="1" dirty="0" smtClean="0"/>
              <a:t>vyjadřuje děj, který předcházel jinému ději</a:t>
            </a:r>
          </a:p>
          <a:p>
            <a:pPr>
              <a:buNone/>
            </a:pPr>
            <a:endParaRPr lang="cs-CZ" sz="2000" dirty="0" smtClean="0"/>
          </a:p>
          <a:p>
            <a:pPr>
              <a:buFont typeface="Wingdings" pitchFamily="2" charset="2"/>
              <a:buChar char="Ø"/>
            </a:pPr>
            <a:r>
              <a:rPr lang="cs-CZ" sz="2400" b="1" i="1" u="sng" dirty="0" smtClean="0">
                <a:solidFill>
                  <a:srgbClr val="0070C0"/>
                </a:solidFill>
              </a:rPr>
              <a:t>přechodník minulý = přechodník předčasný</a:t>
            </a:r>
            <a:r>
              <a:rPr lang="cs-CZ" sz="2400" b="1" i="1" u="sng" dirty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 </a:t>
            </a:r>
            <a:r>
              <a:rPr lang="cs-CZ" sz="1800" dirty="0" smtClean="0"/>
              <a:t>(byv poznán, byvši nalezena)</a:t>
            </a:r>
            <a:r>
              <a:rPr lang="cs-CZ" sz="1800" b="1" i="1" u="sng" dirty="0" smtClean="0">
                <a:solidFill>
                  <a:srgbClr val="0070C0"/>
                </a:solidFill>
              </a:rPr>
              <a:t> </a:t>
            </a:r>
            <a:r>
              <a:rPr lang="cs-CZ" sz="1800" b="1" i="1" dirty="0" smtClean="0">
                <a:solidFill>
                  <a:srgbClr val="0070C0"/>
                </a:solidFill>
              </a:rPr>
              <a:t>             </a:t>
            </a:r>
          </a:p>
          <a:p>
            <a:pPr>
              <a:buNone/>
            </a:pPr>
            <a:r>
              <a:rPr lang="cs-CZ" sz="2400" b="1" i="1" dirty="0" smtClean="0">
                <a:solidFill>
                  <a:srgbClr val="0070C0"/>
                </a:solidFill>
              </a:rPr>
              <a:t>     </a:t>
            </a:r>
            <a:r>
              <a:rPr lang="cs-CZ" sz="1800" i="1" dirty="0" smtClean="0"/>
              <a:t>Sebravše všechny své síly, vydali se na cestu     ( nejprve museli  sebrali síly, poté vyšli)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tvoříme od </a:t>
            </a:r>
            <a:r>
              <a:rPr lang="cs-CZ" sz="2400" b="1" dirty="0" smtClean="0"/>
              <a:t>kmene minulého</a:t>
            </a:r>
            <a:r>
              <a:rPr lang="cs-CZ" sz="2400" dirty="0" smtClean="0"/>
              <a:t> </a:t>
            </a:r>
            <a:r>
              <a:rPr lang="cs-CZ" sz="2400" b="1" u="sng" dirty="0" smtClean="0">
                <a:solidFill>
                  <a:srgbClr val="C00000"/>
                </a:solidFill>
              </a:rPr>
              <a:t>dokonavých sloves</a:t>
            </a:r>
          </a:p>
          <a:p>
            <a:pPr>
              <a:buFont typeface="Wingdings" pitchFamily="2" charset="2"/>
              <a:buChar char="Ø"/>
            </a:pPr>
            <a:r>
              <a:rPr lang="cs-CZ" sz="2400" i="1" dirty="0" smtClean="0"/>
              <a:t>přechodník předčasný nahradil                   i vymizelý přechodník budoucí </a:t>
            </a:r>
          </a:p>
          <a:p>
            <a:pPr>
              <a:buNone/>
            </a:pPr>
            <a:r>
              <a:rPr lang="cs-CZ" sz="2400" i="1" dirty="0" smtClean="0"/>
              <a:t> </a:t>
            </a:r>
            <a:endParaRPr lang="cs-CZ" sz="2400" i="1" u="sng" dirty="0" smtClean="0"/>
          </a:p>
          <a:p>
            <a:pPr>
              <a:buFont typeface="Wingdings" pitchFamily="2" charset="2"/>
              <a:buChar char="Ø"/>
            </a:pPr>
            <a:endParaRPr lang="cs-CZ" sz="2400" b="1" u="sng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400" b="1" u="sng" dirty="0" smtClean="0">
              <a:solidFill>
                <a:srgbClr val="C00000"/>
              </a:solidFill>
            </a:endParaRPr>
          </a:p>
          <a:p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  <p:sp>
        <p:nvSpPr>
          <p:cNvPr id="5" name="Šipka doleva 4"/>
          <p:cNvSpPr/>
          <p:nvPr/>
        </p:nvSpPr>
        <p:spPr>
          <a:xfrm rot="19453893">
            <a:off x="3082880" y="1217491"/>
            <a:ext cx="973111" cy="458150"/>
          </a:xfrm>
          <a:prstGeom prst="lef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eva 5"/>
          <p:cNvSpPr/>
          <p:nvPr/>
        </p:nvSpPr>
        <p:spPr>
          <a:xfrm rot="13415750">
            <a:off x="4390491" y="1185284"/>
            <a:ext cx="973142" cy="459366"/>
          </a:xfrm>
          <a:prstGeom prst="lef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39552" y="6165304"/>
            <a:ext cx="7992888" cy="4924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dirty="0" smtClean="0"/>
              <a:t>oba lze použít v čase minulém, přítomném i budoucím</a:t>
            </a:r>
          </a:p>
        </p:txBody>
      </p:sp>
      <p:sp>
        <p:nvSpPr>
          <p:cNvPr id="8" name="Slunce 7"/>
          <p:cNvSpPr/>
          <p:nvPr/>
        </p:nvSpPr>
        <p:spPr>
          <a:xfrm>
            <a:off x="971600" y="260648"/>
            <a:ext cx="936104" cy="864096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3600" b="1" dirty="0" smtClean="0">
                <a:ln w="50800"/>
                <a:solidFill>
                  <a:srgbClr val="002060"/>
                </a:solidFill>
              </a:rPr>
              <a:t/>
            </a:r>
            <a:br>
              <a:rPr lang="cs-CZ" sz="3600" b="1" dirty="0" smtClean="0">
                <a:ln w="50800"/>
                <a:solidFill>
                  <a:srgbClr val="002060"/>
                </a:solidFill>
              </a:rPr>
            </a:br>
            <a:r>
              <a:rPr lang="cs-CZ" sz="3600" b="1" dirty="0" smtClean="0">
                <a:ln w="50800"/>
                <a:solidFill>
                  <a:srgbClr val="002060"/>
                </a:solidFill>
              </a:rPr>
              <a:t>Tvoření přechodníků od sloves obouvidových</a:t>
            </a:r>
            <a:br>
              <a:rPr lang="cs-CZ" sz="3600" b="1" dirty="0" smtClean="0">
                <a:ln w="50800"/>
                <a:solidFill>
                  <a:srgbClr val="002060"/>
                </a:solidFill>
              </a:rPr>
            </a:br>
            <a:endParaRPr lang="cs-CZ" sz="3600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32689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dirty="0" smtClean="0"/>
              <a:t>od </a:t>
            </a:r>
            <a:r>
              <a:rPr lang="cs-CZ" sz="2400" b="1" dirty="0" smtClean="0"/>
              <a:t>sloves obouvidových </a:t>
            </a:r>
            <a:r>
              <a:rPr lang="cs-CZ" sz="2400" dirty="0" smtClean="0"/>
              <a:t>lze tvořit přechodník přítomný i minulý</a:t>
            </a:r>
          </a:p>
          <a:p>
            <a:r>
              <a:rPr lang="cs-CZ" sz="2400" dirty="0" smtClean="0"/>
              <a:t>k obouvidovým slovesům patří jen nečetná slovesa domácí (např. </a:t>
            </a:r>
            <a:r>
              <a:rPr lang="cs-CZ" sz="2400" i="1" dirty="0" smtClean="0"/>
              <a:t>informovat</a:t>
            </a:r>
            <a:r>
              <a:rPr lang="cs-CZ" sz="2400" dirty="0" smtClean="0"/>
              <a:t>, </a:t>
            </a:r>
            <a:r>
              <a:rPr lang="cs-CZ" sz="2400" i="1" dirty="0" smtClean="0"/>
              <a:t> jmenovat, obětovat, věnovat</a:t>
            </a:r>
            <a:r>
              <a:rPr lang="cs-CZ" sz="2400" dirty="0" smtClean="0"/>
              <a:t>), ale zato četná slovesa přejatá na </a:t>
            </a:r>
            <a:r>
              <a:rPr lang="cs-CZ" sz="2400" b="1" dirty="0" smtClean="0">
                <a:solidFill>
                  <a:srgbClr val="002060"/>
                </a:solidFill>
              </a:rPr>
              <a:t>-</a:t>
            </a:r>
            <a:r>
              <a:rPr lang="cs-CZ" sz="2400" b="1" i="1" dirty="0" err="1" smtClean="0">
                <a:solidFill>
                  <a:srgbClr val="002060"/>
                </a:solidFill>
              </a:rPr>
              <a:t>ovat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dirty="0" smtClean="0"/>
              <a:t>(např. </a:t>
            </a:r>
            <a:r>
              <a:rPr lang="cs-CZ" sz="2400" i="1" dirty="0" smtClean="0"/>
              <a:t>absolvovat, habilitovat, prezentovat, separovat, verbalizovat, organizovat, dezinfikovat</a:t>
            </a:r>
            <a:r>
              <a:rPr lang="cs-CZ" sz="2400" dirty="0" smtClean="0"/>
              <a:t>) </a:t>
            </a:r>
          </a:p>
          <a:p>
            <a:endParaRPr lang="cs-CZ" sz="2400" dirty="0"/>
          </a:p>
        </p:txBody>
      </p:sp>
      <p:sp>
        <p:nvSpPr>
          <p:cNvPr id="4" name="Slunce 3"/>
          <p:cNvSpPr/>
          <p:nvPr/>
        </p:nvSpPr>
        <p:spPr>
          <a:xfrm>
            <a:off x="5868144" y="4509120"/>
            <a:ext cx="1728192" cy="18002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002060"/>
                </a:solidFill>
              </a:rPr>
              <a:t>Tvary přechodníků - základní tabulka</a:t>
            </a:r>
            <a:endParaRPr lang="cs-CZ" b="1" dirty="0">
              <a:ln w="50800"/>
              <a:solidFill>
                <a:srgbClr val="002060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84784"/>
            <a:ext cx="8208912" cy="51845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smtClean="0"/>
              <a:t>přechodník přítomný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 rod 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č.j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a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stř.rod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č.j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všechny rody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mn.č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smtClean="0"/>
              <a:t>      -a                         - </a:t>
            </a:r>
            <a:r>
              <a:rPr lang="cs-CZ" sz="2800" b="1" dirty="0" err="1" smtClean="0"/>
              <a:t>ouc</a:t>
            </a:r>
            <a:r>
              <a:rPr lang="cs-CZ" sz="2800" b="1" dirty="0" smtClean="0"/>
              <a:t>                       - </a:t>
            </a:r>
            <a:r>
              <a:rPr lang="cs-CZ" sz="2800" b="1" dirty="0" err="1" smtClean="0"/>
              <a:t>ouce</a:t>
            </a:r>
            <a:endParaRPr lang="cs-CZ" sz="28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-e                         -</a:t>
            </a: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íc</a:t>
            </a: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- </a:t>
            </a:r>
            <a:r>
              <a:rPr kumimoji="0" lang="cs-CZ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íce</a:t>
            </a:r>
            <a:endParaRPr kumimoji="0" lang="cs-CZ" sz="2800" b="1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b="1" dirty="0" smtClean="0"/>
              <a:t>p</a:t>
            </a:r>
            <a:r>
              <a:rPr lang="cs-CZ" sz="2800" b="1" baseline="0" dirty="0" smtClean="0"/>
              <a:t>řechodník</a:t>
            </a:r>
            <a:r>
              <a:rPr lang="cs-CZ" sz="2800" b="1" dirty="0" smtClean="0"/>
              <a:t> minulý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-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800" b="1" dirty="0" smtClean="0"/>
              <a:t>Ø                       - </a:t>
            </a:r>
            <a:r>
              <a:rPr lang="cs-CZ" sz="2800" b="1" dirty="0" err="1" smtClean="0"/>
              <a:t>ši</a:t>
            </a:r>
            <a:r>
              <a:rPr lang="cs-CZ" sz="2800" b="1" dirty="0" smtClean="0"/>
              <a:t>                           - </a:t>
            </a:r>
            <a:r>
              <a:rPr lang="cs-CZ" sz="2800" b="1" dirty="0" err="1" smtClean="0"/>
              <a:t>še</a:t>
            </a:r>
            <a:endParaRPr lang="cs-CZ" sz="2800" b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- v                       </a:t>
            </a: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vši                         - vše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467544" y="198884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67544" y="4005064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67544" y="249289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67544" y="299695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67544" y="350100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467544" y="52292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67544" y="458112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unce 17"/>
          <p:cNvSpPr/>
          <p:nvPr/>
        </p:nvSpPr>
        <p:spPr>
          <a:xfrm>
            <a:off x="3779912" y="5301208"/>
            <a:ext cx="1224136" cy="1152128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ovací čára 19"/>
          <p:cNvCxnSpPr/>
          <p:nvPr/>
        </p:nvCxnSpPr>
        <p:spPr>
          <a:xfrm flipV="1">
            <a:off x="2339752" y="198884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V="1">
            <a:off x="5148064" y="198884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2339752" y="400506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V="1">
            <a:off x="5148064" y="400506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lunce 29"/>
          <p:cNvSpPr/>
          <p:nvPr/>
        </p:nvSpPr>
        <p:spPr>
          <a:xfrm>
            <a:off x="7236296" y="2636912"/>
            <a:ext cx="936104" cy="864096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1808</Words>
  <Application>Microsoft Office PowerPoint</Application>
  <PresentationFormat>Předvádění na obrazovce (4:3)</PresentationFormat>
  <Paragraphs>332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Přechodníky (transgresivy) </vt:lpstr>
      <vt:lpstr>Použití přechodníků</vt:lpstr>
      <vt:lpstr>Klady přechodníků</vt:lpstr>
      <vt:lpstr>Funkce přechodníků</vt:lpstr>
      <vt:lpstr>Přechodníky vyjadřují:</vt:lpstr>
      <vt:lpstr>Slovesné třídy</vt:lpstr>
      <vt:lpstr>Přechodník vyjadřuje</vt:lpstr>
      <vt:lpstr> Tvoření přechodníků od sloves obouvidových </vt:lpstr>
      <vt:lpstr>Tvary přechodníků - základní tabulka</vt:lpstr>
      <vt:lpstr>Tvoření přechodníku přítomného</vt:lpstr>
      <vt:lpstr>Tvoření přechodníku přítomného</vt:lpstr>
      <vt:lpstr>Tvoření přechodníku minulého</vt:lpstr>
      <vt:lpstr>Snímek 13</vt:lpstr>
      <vt:lpstr>Přechodník přítomný podle jednotlivých slovesných tříd a vzorů- pravidelná slovesa </vt:lpstr>
      <vt:lpstr>Přechodník minulý podle jednotlivých slovesných tříd a vzorů- pravidelná slovesa </vt:lpstr>
      <vt:lpstr>! Nepravidelná slovesa -  být, jíst, chtít a vědět = schopnost vytvořit oba přechodníky</vt:lpstr>
      <vt:lpstr>Ještě jednou - sloveso být ! tvoří tvary přechodníku přítomného i minulého </vt:lpstr>
      <vt:lpstr> Ustrnulé (absolutní) formy přechodníku </vt:lpstr>
      <vt:lpstr>Snímek 19</vt:lpstr>
      <vt:lpstr>! Shrnutí - postup při tvorbě přechodníků</vt:lpstr>
      <vt:lpstr>Shrnutí - cvičení</vt:lpstr>
      <vt:lpstr>Snímek 22</vt:lpstr>
      <vt:lpstr>Snímek 23</vt:lpstr>
      <vt:lpstr>Řešení:</vt:lpstr>
      <vt:lpstr>Doplňte zadané tvary přechodníků</vt:lpstr>
      <vt:lpstr>Práce s pracovním sešitem: (9.tř.)str.26 /cv. 5  Použijte vhodně přechodníky.</vt:lpstr>
      <vt:lpstr>Práce s pracovním sešitem: ( 9.tř.) str.26 / 5 U tučně vytištěných sloves určete mluvnické významy:</vt:lpstr>
      <vt:lpstr>Řešení: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Přechodníky</dc:title>
  <dc:creator>Katka</dc:creator>
  <cp:lastModifiedBy>Katka</cp:lastModifiedBy>
  <cp:revision>140</cp:revision>
  <dcterms:created xsi:type="dcterms:W3CDTF">2013-01-29T17:19:42Z</dcterms:created>
  <dcterms:modified xsi:type="dcterms:W3CDTF">2013-03-26T10:41:40Z</dcterms:modified>
</cp:coreProperties>
</file>