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9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165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28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18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23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27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583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13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67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80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28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53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6ADD8-C867-4CDD-B307-D213C1C7871A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38BE1-F87A-4245-9DD6-B4313CAD0E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74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278688" cy="1470025"/>
          </a:xfrm>
        </p:spPr>
        <p:txBody>
          <a:bodyPr/>
          <a:lstStyle/>
          <a:p>
            <a:r>
              <a:rPr lang="cs-CZ" dirty="0" smtClean="0"/>
              <a:t>VY_32_INOVACE_CAJKOVA.JAZCES.06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Pravopisné jevy</a:t>
            </a:r>
          </a:p>
          <a:p>
            <a:r>
              <a:rPr lang="cs-CZ" dirty="0" smtClean="0"/>
              <a:t>Zájmeno :mě-mně, s sebou, sebou,</a:t>
            </a:r>
          </a:p>
          <a:p>
            <a:r>
              <a:rPr lang="cs-CZ" dirty="0" smtClean="0"/>
              <a:t>Předložky s - 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54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5832648"/>
          </a:xfrm>
        </p:spPr>
        <p:txBody>
          <a:bodyPr/>
          <a:lstStyle/>
          <a:p>
            <a:r>
              <a:rPr lang="cs-CZ" dirty="0" smtClean="0"/>
              <a:t>B) </a:t>
            </a:r>
            <a:r>
              <a:rPr lang="cs-CZ" b="1" dirty="0" smtClean="0"/>
              <a:t>rozhodni, co je správně</a:t>
            </a:r>
          </a:p>
          <a:p>
            <a:r>
              <a:rPr lang="cs-CZ" dirty="0" smtClean="0"/>
              <a:t>1.   a)R</a:t>
            </a:r>
            <a:r>
              <a:rPr lang="cs-CZ" sz="2800" dirty="0" smtClean="0"/>
              <a:t>odiče se o mě dobře starali</a:t>
            </a:r>
          </a:p>
          <a:p>
            <a:pPr marL="457200" lvl="1" indent="0">
              <a:buNone/>
            </a:pPr>
            <a:r>
              <a:rPr lang="cs-CZ" dirty="0"/>
              <a:t> </a:t>
            </a:r>
            <a:r>
              <a:rPr lang="cs-CZ" dirty="0" smtClean="0"/>
              <a:t>     b) Rodiče se o  mně dobře starali</a:t>
            </a:r>
          </a:p>
          <a:p>
            <a:pPr marL="971550" lvl="1" indent="-514350">
              <a:buAutoNum type="arabicPeriod" startAt="2"/>
            </a:pPr>
            <a:r>
              <a:rPr lang="cs-CZ" dirty="0" smtClean="0"/>
              <a:t>a) Kdo to o mně říkal?</a:t>
            </a:r>
          </a:p>
          <a:p>
            <a:pPr marL="457200" lvl="1" indent="0">
              <a:buNone/>
            </a:pPr>
            <a:r>
              <a:rPr lang="cs-CZ" dirty="0"/>
              <a:t> </a:t>
            </a:r>
            <a:r>
              <a:rPr lang="cs-CZ" dirty="0" smtClean="0"/>
              <a:t>      b) Kdo to o mě říkal?</a:t>
            </a:r>
          </a:p>
          <a:p>
            <a:pPr marL="971550" lvl="1" indent="-514350">
              <a:buAutoNum type="arabicPeriod" startAt="3"/>
            </a:pPr>
            <a:r>
              <a:rPr lang="cs-CZ" dirty="0" smtClean="0"/>
              <a:t>a) Sedí v lavici vedle mně.</a:t>
            </a:r>
          </a:p>
          <a:p>
            <a:pPr marL="457200" lvl="1" indent="0">
              <a:buNone/>
            </a:pPr>
            <a:r>
              <a:rPr lang="cs-CZ" dirty="0"/>
              <a:t> </a:t>
            </a:r>
            <a:r>
              <a:rPr lang="cs-CZ" dirty="0" smtClean="0"/>
              <a:t>      b) Sedí v lavici vedle mě.</a:t>
            </a:r>
          </a:p>
          <a:p>
            <a:pPr marL="971550" lvl="1" indent="-514350">
              <a:buAutoNum type="arabicPeriod" startAt="4"/>
            </a:pPr>
            <a:r>
              <a:rPr lang="cs-CZ" dirty="0" smtClean="0"/>
              <a:t>a) Podíval se na mně vyčítavě.</a:t>
            </a:r>
          </a:p>
          <a:p>
            <a:pPr marL="457200" lvl="1" indent="0">
              <a:buNone/>
            </a:pPr>
            <a:r>
              <a:rPr lang="cs-CZ" dirty="0"/>
              <a:t> </a:t>
            </a:r>
            <a:r>
              <a:rPr lang="cs-CZ" dirty="0" smtClean="0"/>
              <a:t>      b) Podíval se na mě vyčítavě.</a:t>
            </a:r>
          </a:p>
          <a:p>
            <a:pPr marL="971550" lvl="1" indent="-514350">
              <a:buAutoNum type="arabicPeriod" startAt="5"/>
            </a:pPr>
            <a:r>
              <a:rPr lang="cs-CZ" dirty="0" smtClean="0"/>
              <a:t>a) Přijmi ode mě srdečný pozdrav.</a:t>
            </a:r>
          </a:p>
          <a:p>
            <a:pPr marL="457200" lvl="1" indent="0">
              <a:buNone/>
            </a:pPr>
            <a:r>
              <a:rPr lang="cs-CZ" dirty="0" smtClean="0"/>
              <a:t>       b) Přijmi ode mně srdečný pozdrav.</a:t>
            </a:r>
            <a:endParaRPr lang="cs-CZ" dirty="0"/>
          </a:p>
        </p:txBody>
      </p:sp>
      <p:sp>
        <p:nvSpPr>
          <p:cNvPr id="2" name="Ovál 1"/>
          <p:cNvSpPr/>
          <p:nvPr/>
        </p:nvSpPr>
        <p:spPr>
          <a:xfrm>
            <a:off x="7884368" y="566124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09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Správné 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A)  1a,2b, 3a, 4a</a:t>
            </a:r>
          </a:p>
          <a:p>
            <a:r>
              <a:rPr lang="cs-CZ" dirty="0" smtClean="0"/>
              <a:t>B) 1a,2a, 3b, 4b,5a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7308304" y="479715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65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Předložky  s –z , doplňte předložku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Přijet  ……..venkova, svetr ……..ovčí </a:t>
            </a:r>
            <a:r>
              <a:rPr lang="cs-CZ" dirty="0" err="1" smtClean="0"/>
              <a:t>vlny,vyndat</a:t>
            </a:r>
            <a:r>
              <a:rPr lang="cs-CZ" dirty="0" smtClean="0"/>
              <a:t> tužky……..stolu, jíst ……..talíře, nespustit …….očí, kniha……..barevnými obrázky, rozluč se …….otcem, ozvala se rána………..děla, telefonoval ………matkou, vlak přijel……..zpožděním, motýl se vylíhl …….kukly, uvidí se kdo ……..</a:t>
            </a:r>
            <a:r>
              <a:rPr lang="cs-CZ" dirty="0" err="1" smtClean="0"/>
              <a:t>koho,vstal</a:t>
            </a:r>
            <a:r>
              <a:rPr lang="cs-CZ" dirty="0" smtClean="0"/>
              <a:t> …..</a:t>
            </a:r>
            <a:r>
              <a:rPr lang="cs-CZ" dirty="0" err="1" smtClean="0"/>
              <a:t>postele,díval</a:t>
            </a:r>
            <a:r>
              <a:rPr lang="cs-CZ" dirty="0" smtClean="0"/>
              <a:t> se……..okna, hrál ……..Janem fotbal, dřevo…….pily, návrat…..kina, jít…….</a:t>
            </a:r>
            <a:r>
              <a:rPr lang="cs-CZ" dirty="0" err="1" smtClean="0"/>
              <a:t>dobou,nenakláněj</a:t>
            </a:r>
            <a:r>
              <a:rPr lang="cs-CZ" dirty="0" smtClean="0"/>
              <a:t> se….okna, sejde …očí, sejde…mysli, úryvek…….poezie </a:t>
            </a:r>
            <a:r>
              <a:rPr lang="cs-CZ" dirty="0" err="1" smtClean="0"/>
              <a:t>Seiferta,smést</a:t>
            </a:r>
            <a:r>
              <a:rPr lang="cs-CZ" dirty="0" smtClean="0"/>
              <a:t> drobky ……stolu.</a:t>
            </a:r>
            <a:endParaRPr lang="cs-CZ" dirty="0"/>
          </a:p>
        </p:txBody>
      </p:sp>
      <p:sp>
        <p:nvSpPr>
          <p:cNvPr id="4" name="Pěticípá hvězda 3"/>
          <p:cNvSpPr/>
          <p:nvPr/>
        </p:nvSpPr>
        <p:spPr>
          <a:xfrm>
            <a:off x="7715200" y="5517232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550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Přijet  z venkova</a:t>
            </a:r>
            <a:r>
              <a:rPr lang="cs-CZ" dirty="0"/>
              <a:t>, svetr </a:t>
            </a:r>
            <a:r>
              <a:rPr lang="cs-CZ" dirty="0" smtClean="0"/>
              <a:t>z ovčí </a:t>
            </a:r>
            <a:r>
              <a:rPr lang="cs-CZ" dirty="0"/>
              <a:t>vlny</a:t>
            </a:r>
            <a:r>
              <a:rPr lang="cs-CZ" dirty="0" smtClean="0"/>
              <a:t>, vyndat tužky ze stolu</a:t>
            </a:r>
            <a:r>
              <a:rPr lang="cs-CZ" dirty="0"/>
              <a:t>, jíst </a:t>
            </a:r>
            <a:r>
              <a:rPr lang="cs-CZ" dirty="0" smtClean="0"/>
              <a:t>z talíře</a:t>
            </a:r>
            <a:r>
              <a:rPr lang="cs-CZ" dirty="0"/>
              <a:t>, nespustit z</a:t>
            </a:r>
            <a:r>
              <a:rPr lang="cs-CZ" dirty="0" smtClean="0"/>
              <a:t> očí</a:t>
            </a:r>
            <a:r>
              <a:rPr lang="cs-CZ" dirty="0"/>
              <a:t>, </a:t>
            </a:r>
            <a:r>
              <a:rPr lang="cs-CZ" dirty="0" smtClean="0"/>
              <a:t>kniha s barevnými </a:t>
            </a:r>
            <a:r>
              <a:rPr lang="cs-CZ" dirty="0"/>
              <a:t>obrázky, rozluč se </a:t>
            </a:r>
            <a:r>
              <a:rPr lang="cs-CZ" dirty="0" smtClean="0"/>
              <a:t>s otcem</a:t>
            </a:r>
            <a:r>
              <a:rPr lang="cs-CZ" dirty="0"/>
              <a:t>, ozvala se </a:t>
            </a:r>
            <a:r>
              <a:rPr lang="cs-CZ" dirty="0" smtClean="0"/>
              <a:t>rána z děla</a:t>
            </a:r>
            <a:r>
              <a:rPr lang="cs-CZ" dirty="0"/>
              <a:t>, telefonoval </a:t>
            </a:r>
            <a:r>
              <a:rPr lang="cs-CZ" dirty="0" smtClean="0"/>
              <a:t>s matkou</a:t>
            </a:r>
            <a:r>
              <a:rPr lang="cs-CZ" dirty="0"/>
              <a:t>, vlak </a:t>
            </a:r>
            <a:r>
              <a:rPr lang="cs-CZ" dirty="0" smtClean="0"/>
              <a:t>přijel se zpožděním</a:t>
            </a:r>
            <a:r>
              <a:rPr lang="cs-CZ" dirty="0"/>
              <a:t>, motýl se vylíhl </a:t>
            </a:r>
            <a:r>
              <a:rPr lang="cs-CZ" dirty="0" smtClean="0"/>
              <a:t>z kukly</a:t>
            </a:r>
            <a:r>
              <a:rPr lang="cs-CZ" dirty="0"/>
              <a:t>, uvidí se kdo </a:t>
            </a:r>
            <a:r>
              <a:rPr lang="cs-CZ" dirty="0" smtClean="0"/>
              <a:t>s koho, vstal z postele, díval se z okna</a:t>
            </a:r>
            <a:r>
              <a:rPr lang="cs-CZ" dirty="0"/>
              <a:t>, hrál </a:t>
            </a:r>
            <a:r>
              <a:rPr lang="cs-CZ" dirty="0" smtClean="0"/>
              <a:t>s Janem </a:t>
            </a:r>
            <a:r>
              <a:rPr lang="cs-CZ" dirty="0"/>
              <a:t>fotbal, </a:t>
            </a:r>
            <a:r>
              <a:rPr lang="cs-CZ" dirty="0" smtClean="0"/>
              <a:t>dřevo z pily</a:t>
            </a:r>
            <a:r>
              <a:rPr lang="cs-CZ" dirty="0"/>
              <a:t>, </a:t>
            </a:r>
            <a:r>
              <a:rPr lang="cs-CZ" dirty="0" smtClean="0"/>
              <a:t>návrat z kina</a:t>
            </a:r>
            <a:r>
              <a:rPr lang="cs-CZ" dirty="0"/>
              <a:t>, </a:t>
            </a:r>
            <a:r>
              <a:rPr lang="cs-CZ" dirty="0" smtClean="0"/>
              <a:t>jít s dobou, nenakláněj se z okna</a:t>
            </a:r>
            <a:r>
              <a:rPr lang="cs-CZ" dirty="0"/>
              <a:t>, sejde </a:t>
            </a:r>
            <a:r>
              <a:rPr lang="cs-CZ" dirty="0" smtClean="0"/>
              <a:t>z očí</a:t>
            </a:r>
            <a:r>
              <a:rPr lang="cs-CZ" dirty="0"/>
              <a:t>, </a:t>
            </a:r>
            <a:r>
              <a:rPr lang="cs-CZ" dirty="0" smtClean="0"/>
              <a:t>sejde z mysli</a:t>
            </a:r>
            <a:r>
              <a:rPr lang="cs-CZ" dirty="0"/>
              <a:t>, </a:t>
            </a:r>
            <a:r>
              <a:rPr lang="cs-CZ" dirty="0" smtClean="0"/>
              <a:t>úryvek z poezie Seiferta, smést drobky  se (ze) stolu.</a:t>
            </a:r>
            <a:endParaRPr lang="cs-CZ" dirty="0"/>
          </a:p>
          <a:p>
            <a:endParaRPr lang="cs-CZ" dirty="0"/>
          </a:p>
        </p:txBody>
      </p:sp>
      <p:sp>
        <p:nvSpPr>
          <p:cNvPr id="4" name="Pěticípá hvězda 3"/>
          <p:cNvSpPr/>
          <p:nvPr/>
        </p:nvSpPr>
        <p:spPr>
          <a:xfrm>
            <a:off x="7020272" y="26064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882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Zájmeno já, doplňte správné tvary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Nemohl bys ………pomoci ? Petr …….pomohl.</a:t>
            </a:r>
          </a:p>
          <a:p>
            <a:r>
              <a:rPr lang="cs-CZ" dirty="0" smtClean="0"/>
              <a:t>Vypravovali si o …….. </a:t>
            </a:r>
            <a:r>
              <a:rPr lang="cs-CZ" dirty="0"/>
              <a:t>a</a:t>
            </a:r>
            <a:r>
              <a:rPr lang="cs-CZ" dirty="0" smtClean="0"/>
              <a:t>………..to nevadilo.</a:t>
            </a:r>
          </a:p>
          <a:p>
            <a:r>
              <a:rPr lang="cs-CZ" dirty="0" smtClean="0"/>
              <a:t>Nikdo …….neuvidí. Seděl vedle ……….</a:t>
            </a:r>
          </a:p>
          <a:p>
            <a:r>
              <a:rPr lang="cs-CZ" dirty="0" smtClean="0"/>
              <a:t>O ………se nestarej. ………to nevadí.</a:t>
            </a:r>
          </a:p>
          <a:p>
            <a:r>
              <a:rPr lang="cs-CZ" dirty="0" smtClean="0"/>
              <a:t>Díval se na …………a neviděl……………</a:t>
            </a:r>
          </a:p>
          <a:p>
            <a:r>
              <a:rPr lang="cs-CZ" dirty="0" smtClean="0"/>
              <a:t>…….. to neříkej!  Neboj se ……………</a:t>
            </a:r>
          </a:p>
          <a:p>
            <a:r>
              <a:rPr lang="cs-CZ" dirty="0" smtClean="0"/>
              <a:t>………..se to netýká. Snil o ……………</a:t>
            </a:r>
          </a:p>
          <a:p>
            <a:endParaRPr lang="cs-CZ" dirty="0"/>
          </a:p>
        </p:txBody>
      </p:sp>
      <p:sp>
        <p:nvSpPr>
          <p:cNvPr id="4" name="Rovnoramenný trojúhelník 3"/>
          <p:cNvSpPr/>
          <p:nvPr/>
        </p:nvSpPr>
        <p:spPr>
          <a:xfrm>
            <a:off x="7255712" y="508518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260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Nemohl bys </a:t>
            </a:r>
            <a:r>
              <a:rPr lang="cs-CZ" dirty="0" smtClean="0"/>
              <a:t>mně (mi)pomoci </a:t>
            </a:r>
            <a:r>
              <a:rPr lang="cs-CZ" dirty="0"/>
              <a:t>? Petr </a:t>
            </a:r>
            <a:r>
              <a:rPr lang="cs-CZ" dirty="0" smtClean="0"/>
              <a:t>mně (mi)pomohl</a:t>
            </a:r>
            <a:r>
              <a:rPr lang="cs-CZ" dirty="0"/>
              <a:t>.</a:t>
            </a:r>
          </a:p>
          <a:p>
            <a:r>
              <a:rPr lang="cs-CZ" dirty="0"/>
              <a:t>Vypravovali si o </a:t>
            </a:r>
            <a:r>
              <a:rPr lang="cs-CZ" dirty="0" smtClean="0"/>
              <a:t>mně a mně to </a:t>
            </a:r>
            <a:r>
              <a:rPr lang="cs-CZ" dirty="0"/>
              <a:t>nevadilo.</a:t>
            </a:r>
          </a:p>
          <a:p>
            <a:r>
              <a:rPr lang="cs-CZ" dirty="0"/>
              <a:t>Nikdo </a:t>
            </a:r>
            <a:r>
              <a:rPr lang="cs-CZ" dirty="0" smtClean="0"/>
              <a:t>mě (mne)neuvidí</a:t>
            </a:r>
            <a:r>
              <a:rPr lang="cs-CZ" dirty="0"/>
              <a:t>. Seděl vedle </a:t>
            </a:r>
            <a:r>
              <a:rPr lang="cs-CZ" dirty="0" smtClean="0"/>
              <a:t>mě (mne)</a:t>
            </a:r>
            <a:endParaRPr lang="cs-CZ" dirty="0"/>
          </a:p>
          <a:p>
            <a:r>
              <a:rPr lang="cs-CZ" dirty="0"/>
              <a:t>O </a:t>
            </a:r>
            <a:r>
              <a:rPr lang="cs-CZ" dirty="0" smtClean="0"/>
              <a:t>mě (mne)se nestarej, mně to </a:t>
            </a:r>
            <a:r>
              <a:rPr lang="cs-CZ" dirty="0"/>
              <a:t>nevadí.</a:t>
            </a:r>
          </a:p>
          <a:p>
            <a:r>
              <a:rPr lang="cs-CZ" dirty="0"/>
              <a:t>Díval se na </a:t>
            </a:r>
            <a:r>
              <a:rPr lang="cs-CZ" dirty="0" smtClean="0"/>
              <a:t>mě (mne)a neviděl</a:t>
            </a:r>
            <a:r>
              <a:rPr lang="cs-CZ" dirty="0"/>
              <a:t> </a:t>
            </a:r>
            <a:r>
              <a:rPr lang="cs-CZ" dirty="0" smtClean="0"/>
              <a:t>mě (mne).</a:t>
            </a:r>
            <a:endParaRPr lang="cs-CZ" dirty="0"/>
          </a:p>
          <a:p>
            <a:r>
              <a:rPr lang="cs-CZ" dirty="0" smtClean="0"/>
              <a:t>Mně to </a:t>
            </a:r>
            <a:r>
              <a:rPr lang="cs-CZ" dirty="0"/>
              <a:t>neříkej!  Neboj se </a:t>
            </a:r>
            <a:r>
              <a:rPr lang="cs-CZ" dirty="0" smtClean="0"/>
              <a:t>mě (mne).</a:t>
            </a:r>
            <a:endParaRPr lang="cs-CZ" dirty="0"/>
          </a:p>
          <a:p>
            <a:r>
              <a:rPr lang="cs-CZ" dirty="0" smtClean="0"/>
              <a:t>Mě (mne) se </a:t>
            </a:r>
            <a:r>
              <a:rPr lang="cs-CZ" dirty="0"/>
              <a:t>to netýká. Snil o </a:t>
            </a:r>
            <a:r>
              <a:rPr lang="cs-CZ" dirty="0" smtClean="0"/>
              <a:t>mně.</a:t>
            </a:r>
            <a:endParaRPr lang="cs-CZ" dirty="0"/>
          </a:p>
          <a:p>
            <a:endParaRPr lang="cs-CZ" dirty="0"/>
          </a:p>
        </p:txBody>
      </p:sp>
      <p:sp>
        <p:nvSpPr>
          <p:cNvPr id="4" name="Rovnoramenný trojúhelník 3"/>
          <p:cNvSpPr/>
          <p:nvPr/>
        </p:nvSpPr>
        <p:spPr>
          <a:xfrm>
            <a:off x="7452320" y="5156049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5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ál 5"/>
          <p:cNvSpPr/>
          <p:nvPr/>
        </p:nvSpPr>
        <p:spPr>
          <a:xfrm>
            <a:off x="1403648" y="3645024"/>
            <a:ext cx="669674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2051720" y="2492896"/>
            <a:ext cx="518457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Pravopisné jevy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Zájmeno já ( mě, mně), s sebou, sebou, předložka s - z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4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5198368" y="45152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Zájmeno já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Skloňování zájmena já</a:t>
            </a:r>
          </a:p>
          <a:p>
            <a:r>
              <a:rPr lang="cs-CZ" dirty="0" smtClean="0"/>
              <a:t>1.p. já					my</a:t>
            </a:r>
          </a:p>
          <a:p>
            <a:r>
              <a:rPr lang="cs-CZ" dirty="0" smtClean="0"/>
              <a:t>2.p. mne, mě				nás</a:t>
            </a:r>
          </a:p>
          <a:p>
            <a:r>
              <a:rPr lang="cs-CZ" dirty="0" smtClean="0"/>
              <a:t>3.p. mně, mi				nám</a:t>
            </a:r>
          </a:p>
          <a:p>
            <a:r>
              <a:rPr lang="cs-CZ" dirty="0" smtClean="0"/>
              <a:t>4.p. mne, mě				nás</a:t>
            </a:r>
          </a:p>
          <a:p>
            <a:r>
              <a:rPr lang="cs-CZ" dirty="0" smtClean="0"/>
              <a:t>6.p. o mně				nás</a:t>
            </a:r>
          </a:p>
          <a:p>
            <a:r>
              <a:rPr lang="cs-CZ" dirty="0" smtClean="0"/>
              <a:t>7.p. mnou				námi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324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ál 5"/>
          <p:cNvSpPr/>
          <p:nvPr/>
        </p:nvSpPr>
        <p:spPr>
          <a:xfrm>
            <a:off x="1475656" y="427703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5099393" y="155679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1810544" y="14127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Dlouhé a krátké tvary zájmena já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Tvary </a:t>
            </a:r>
            <a:r>
              <a:rPr lang="cs-CZ" b="1" u="sng" dirty="0" smtClean="0"/>
              <a:t>mě </a:t>
            </a:r>
            <a:r>
              <a:rPr lang="cs-CZ" dirty="0" smtClean="0"/>
              <a:t>v 2. a 4. pádě a </a:t>
            </a:r>
            <a:r>
              <a:rPr lang="cs-CZ" b="1" u="sng" dirty="0" smtClean="0"/>
              <a:t>mně</a:t>
            </a:r>
            <a:r>
              <a:rPr lang="cs-CZ" dirty="0" smtClean="0"/>
              <a:t> v 3. pádě jsou vždy </a:t>
            </a:r>
            <a:r>
              <a:rPr lang="cs-CZ" b="1" dirty="0" smtClean="0"/>
              <a:t>správné</a:t>
            </a:r>
          </a:p>
          <a:p>
            <a:pPr marL="0" indent="0">
              <a:buNone/>
            </a:pPr>
            <a:endParaRPr lang="cs-CZ" b="1" dirty="0" smtClean="0"/>
          </a:p>
          <a:p>
            <a:r>
              <a:rPr lang="cs-CZ" dirty="0" smtClean="0"/>
              <a:t>Tvar </a:t>
            </a:r>
            <a:r>
              <a:rPr lang="cs-CZ" b="1" dirty="0" smtClean="0"/>
              <a:t>mne </a:t>
            </a:r>
            <a:r>
              <a:rPr lang="cs-CZ" dirty="0" smtClean="0"/>
              <a:t>v 2. a 4. pádě se užívá řidčeji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Tvar </a:t>
            </a:r>
            <a:r>
              <a:rPr lang="cs-CZ" b="1" dirty="0" smtClean="0"/>
              <a:t>mi</a:t>
            </a:r>
            <a:r>
              <a:rPr lang="cs-CZ" dirty="0" smtClean="0"/>
              <a:t> lze užít v 3.pádě, ale jen </a:t>
            </a:r>
            <a:r>
              <a:rPr lang="cs-CZ" u="sng" dirty="0" smtClean="0"/>
              <a:t>není </a:t>
            </a:r>
            <a:r>
              <a:rPr lang="cs-CZ" u="sng" dirty="0" err="1" smtClean="0"/>
              <a:t>li</a:t>
            </a:r>
            <a:r>
              <a:rPr lang="cs-CZ" u="sng" dirty="0" smtClean="0"/>
              <a:t> zájmeno po předložce a není </a:t>
            </a:r>
            <a:r>
              <a:rPr lang="cs-CZ" u="sng" dirty="0" err="1" smtClean="0"/>
              <a:t>li</a:t>
            </a:r>
            <a:r>
              <a:rPr lang="cs-CZ" u="sng" dirty="0" smtClean="0"/>
              <a:t> na něm důraz </a:t>
            </a:r>
            <a:r>
              <a:rPr lang="cs-CZ" dirty="0" smtClean="0"/>
              <a:t>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3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ál 5"/>
          <p:cNvSpPr/>
          <p:nvPr/>
        </p:nvSpPr>
        <p:spPr>
          <a:xfrm>
            <a:off x="179512" y="3212976"/>
            <a:ext cx="648072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323528" y="974939"/>
            <a:ext cx="3600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r>
              <a:rPr lang="cs-CZ" b="1" dirty="0" smtClean="0"/>
              <a:t>BEZ DŮRAZU:</a:t>
            </a:r>
          </a:p>
          <a:p>
            <a:r>
              <a:rPr lang="cs-CZ" dirty="0" smtClean="0"/>
              <a:t>2.p. Nikdo si </a:t>
            </a:r>
            <a:r>
              <a:rPr lang="cs-CZ" b="1" dirty="0" smtClean="0"/>
              <a:t>mě (mne) </a:t>
            </a:r>
            <a:r>
              <a:rPr lang="cs-CZ" dirty="0" smtClean="0"/>
              <a:t>nevšímá.</a:t>
            </a:r>
          </a:p>
          <a:p>
            <a:r>
              <a:rPr lang="cs-CZ" dirty="0" smtClean="0"/>
              <a:t>3.p. Něco </a:t>
            </a:r>
            <a:r>
              <a:rPr lang="cs-CZ" b="1" dirty="0" smtClean="0"/>
              <a:t>mně ( mi) </a:t>
            </a:r>
            <a:r>
              <a:rPr lang="cs-CZ" dirty="0" smtClean="0"/>
              <a:t>přivezte, prosím.</a:t>
            </a:r>
          </a:p>
          <a:p>
            <a:r>
              <a:rPr lang="cs-CZ" dirty="0" smtClean="0"/>
              <a:t>4.p. Nenašel </a:t>
            </a:r>
            <a:r>
              <a:rPr lang="cs-CZ" b="1" dirty="0" smtClean="0"/>
              <a:t>mě (mne) </a:t>
            </a:r>
            <a:r>
              <a:rPr lang="cs-CZ" dirty="0" smtClean="0"/>
              <a:t>tam.</a:t>
            </a:r>
          </a:p>
          <a:p>
            <a:r>
              <a:rPr lang="cs-CZ" b="1" dirty="0" smtClean="0"/>
              <a:t>PŘI DŮRAZU A PO PŘEDLOŽKÁCH:</a:t>
            </a:r>
          </a:p>
          <a:p>
            <a:r>
              <a:rPr lang="cs-CZ" dirty="0" smtClean="0"/>
              <a:t>2.p. </a:t>
            </a:r>
            <a:r>
              <a:rPr lang="cs-CZ" b="1" dirty="0" smtClean="0"/>
              <a:t>Mě ( mne) </a:t>
            </a:r>
            <a:r>
              <a:rPr lang="cs-CZ" dirty="0" smtClean="0"/>
              <a:t>si nikdo nevšímá. Místo </a:t>
            </a:r>
            <a:r>
              <a:rPr lang="cs-CZ" b="1" dirty="0" smtClean="0"/>
              <a:t>mě (mne) </a:t>
            </a:r>
            <a:r>
              <a:rPr lang="cs-CZ" dirty="0" smtClean="0"/>
              <a:t>půjde Karel.</a:t>
            </a:r>
          </a:p>
          <a:p>
            <a:r>
              <a:rPr lang="cs-CZ" dirty="0" smtClean="0"/>
              <a:t>3.p</a:t>
            </a:r>
            <a:r>
              <a:rPr lang="cs-CZ" b="1" dirty="0" smtClean="0"/>
              <a:t>. Mně  </a:t>
            </a:r>
            <a:r>
              <a:rPr lang="cs-CZ" dirty="0" smtClean="0"/>
              <a:t>jistě něco přiveze. Proti </a:t>
            </a:r>
            <a:r>
              <a:rPr lang="cs-CZ" b="1" dirty="0" smtClean="0"/>
              <a:t>mně </a:t>
            </a:r>
            <a:r>
              <a:rPr lang="cs-CZ" dirty="0" smtClean="0"/>
              <a:t>nic nemá.</a:t>
            </a:r>
          </a:p>
          <a:p>
            <a:r>
              <a:rPr lang="cs-CZ" dirty="0" smtClean="0"/>
              <a:t>4.p. </a:t>
            </a:r>
            <a:r>
              <a:rPr lang="cs-CZ" b="1" dirty="0" smtClean="0"/>
              <a:t>Mě (mne) </a:t>
            </a:r>
            <a:r>
              <a:rPr lang="cs-CZ" dirty="0" smtClean="0"/>
              <a:t>tam neviděl. Zlobí se </a:t>
            </a:r>
            <a:r>
              <a:rPr lang="cs-CZ" b="1" dirty="0" smtClean="0"/>
              <a:t>na mě (mne).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6573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ál 4"/>
          <p:cNvSpPr/>
          <p:nvPr/>
        </p:nvSpPr>
        <p:spPr>
          <a:xfrm>
            <a:off x="4211960" y="369188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4114800" y="145963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Zapamatujte si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2. a 4.pád		mě</a:t>
            </a:r>
          </a:p>
          <a:p>
            <a:r>
              <a:rPr lang="cs-CZ" dirty="0" smtClean="0"/>
              <a:t>Ptáme </a:t>
            </a:r>
            <a:r>
              <a:rPr lang="cs-CZ" b="1" dirty="0" smtClean="0"/>
              <a:t>se  KOHO?   </a:t>
            </a:r>
            <a:r>
              <a:rPr lang="cs-CZ" dirty="0" smtClean="0"/>
              <a:t>Nebo si pomáháme ukazovacím zájmenem  TEBE, TĚ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3. a 6. pád		mně</a:t>
            </a:r>
          </a:p>
          <a:p>
            <a:r>
              <a:rPr lang="cs-CZ" dirty="0" smtClean="0"/>
              <a:t>Ptáme se  </a:t>
            </a:r>
            <a:r>
              <a:rPr lang="cs-CZ" b="1" dirty="0" smtClean="0"/>
              <a:t>KOMU?  </a:t>
            </a:r>
            <a:r>
              <a:rPr lang="cs-CZ" dirty="0" smtClean="0"/>
              <a:t>Nebo si pomáháme ukazovacím zájmenem   TOBĚ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46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ál 5"/>
          <p:cNvSpPr/>
          <p:nvPr/>
        </p:nvSpPr>
        <p:spPr>
          <a:xfrm>
            <a:off x="2915816" y="3907904"/>
            <a:ext cx="158417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4211960" y="1916832"/>
            <a:ext cx="129614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2195736" y="395609"/>
            <a:ext cx="49685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Sebou – s sebou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Pozor na rozdíl v psané podobě!!!!</a:t>
            </a:r>
          </a:p>
          <a:p>
            <a:r>
              <a:rPr lang="cs-CZ" dirty="0" smtClean="0"/>
              <a:t>Hází </a:t>
            </a:r>
            <a:r>
              <a:rPr lang="cs-CZ" b="1" dirty="0" smtClean="0"/>
              <a:t>sebou,</a:t>
            </a:r>
            <a:r>
              <a:rPr lang="cs-CZ" dirty="0" smtClean="0"/>
              <a:t> Chlapec </a:t>
            </a:r>
            <a:r>
              <a:rPr lang="cs-CZ" b="1" dirty="0" smtClean="0"/>
              <a:t>sebou</a:t>
            </a:r>
            <a:r>
              <a:rPr lang="cs-CZ" dirty="0" smtClean="0"/>
              <a:t> vrtěl, Budu sama </a:t>
            </a:r>
            <a:r>
              <a:rPr lang="cs-CZ" b="1" dirty="0" smtClean="0"/>
              <a:t>sebou  </a:t>
            </a:r>
            <a:r>
              <a:rPr lang="cs-CZ" dirty="0" smtClean="0"/>
              <a:t>( jedná se o pád prostý, většinou slovesa pohybu)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r>
              <a:rPr lang="cs-CZ" b="1" dirty="0" smtClean="0"/>
              <a:t>Ale!!!</a:t>
            </a:r>
          </a:p>
          <a:p>
            <a:r>
              <a:rPr lang="cs-CZ" dirty="0" smtClean="0"/>
              <a:t>Vzali jsme ho </a:t>
            </a:r>
            <a:r>
              <a:rPr lang="cs-CZ" b="1" dirty="0" smtClean="0"/>
              <a:t>s sebou </a:t>
            </a:r>
            <a:r>
              <a:rPr lang="cs-CZ" dirty="0" smtClean="0"/>
              <a:t>do kina.</a:t>
            </a:r>
          </a:p>
          <a:p>
            <a:r>
              <a:rPr lang="cs-CZ" dirty="0" smtClean="0"/>
              <a:t>Vezmi si </a:t>
            </a:r>
            <a:r>
              <a:rPr lang="cs-CZ" b="1" dirty="0" smtClean="0"/>
              <a:t>s sebou </a:t>
            </a:r>
            <a:r>
              <a:rPr lang="cs-CZ" dirty="0" smtClean="0"/>
              <a:t>svačinu. Nemám </a:t>
            </a:r>
            <a:r>
              <a:rPr lang="cs-CZ" b="1" dirty="0" smtClean="0"/>
              <a:t>s sebou </a:t>
            </a:r>
            <a:r>
              <a:rPr lang="cs-CZ" dirty="0" smtClean="0"/>
              <a:t>psa.( 7.pád předložkový, označuje společenství s původcem děje)</a:t>
            </a:r>
          </a:p>
        </p:txBody>
      </p:sp>
    </p:spTree>
    <p:extLst>
      <p:ext uri="{BB962C8B-B14F-4D97-AF65-F5344CB8AC3E}">
        <p14:creationId xmlns:p14="http://schemas.microsoft.com/office/powerpoint/2010/main" val="125397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ál 5"/>
          <p:cNvSpPr/>
          <p:nvPr/>
        </p:nvSpPr>
        <p:spPr>
          <a:xfrm>
            <a:off x="2483768" y="203569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2267744" y="69269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2267744" y="235496"/>
            <a:ext cx="468052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Předložka s - 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Předložka – s -   se pojí vždy se 7. pádem</a:t>
            </a:r>
          </a:p>
          <a:p>
            <a:r>
              <a:rPr lang="cs-CZ" dirty="0"/>
              <a:t> </a:t>
            </a:r>
            <a:r>
              <a:rPr lang="cs-CZ" dirty="0" smtClean="0"/>
              <a:t>s bratrem,  se psem, s námi,  s autem, s Petrem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Předložka – z , ze -  se pojí s 2.pádem</a:t>
            </a:r>
          </a:p>
          <a:p>
            <a:r>
              <a:rPr lang="cs-CZ" dirty="0"/>
              <a:t>z</a:t>
            </a:r>
            <a:r>
              <a:rPr lang="cs-CZ" dirty="0" smtClean="0"/>
              <a:t> práce, z čela, ze školy, ze zápasu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Ale! </a:t>
            </a:r>
            <a:r>
              <a:rPr lang="cs-CZ" dirty="0" smtClean="0"/>
              <a:t>Kdo s koho, nejsem s to, nebýt s to (píšeme s- jedná se o </a:t>
            </a:r>
            <a:r>
              <a:rPr lang="cs-CZ" b="1" dirty="0" smtClean="0"/>
              <a:t>4.pád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2.pád – píšeme – s- jedná </a:t>
            </a:r>
            <a:r>
              <a:rPr lang="cs-CZ" b="1" dirty="0" err="1" smtClean="0"/>
              <a:t>li</a:t>
            </a:r>
            <a:r>
              <a:rPr lang="cs-CZ" b="1" dirty="0" smtClean="0"/>
              <a:t> se o případy z povrchu pryč</a:t>
            </a:r>
          </a:p>
          <a:p>
            <a:r>
              <a:rPr lang="cs-CZ" dirty="0" smtClean="0"/>
              <a:t>Stáhnout prsten s prstu, shodit se stolu</a:t>
            </a:r>
          </a:p>
          <a:p>
            <a:r>
              <a:rPr lang="cs-CZ" dirty="0" smtClean="0"/>
              <a:t>(předložku- z- můžeme také psát, ale nerozliší se směr gramaticky)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61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907704" y="470919"/>
            <a:ext cx="568863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Praktická 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A)Rozhodni, co je správně</a:t>
            </a:r>
            <a:r>
              <a:rPr lang="cs-CZ" dirty="0" smtClean="0"/>
              <a:t>:</a:t>
            </a:r>
          </a:p>
          <a:p>
            <a:r>
              <a:rPr lang="cs-CZ" dirty="0" smtClean="0"/>
              <a:t>1.	a) Jeli jsme s Janou na výlet</a:t>
            </a:r>
          </a:p>
          <a:p>
            <a:pPr marL="0" indent="0">
              <a:buNone/>
            </a:pPr>
            <a:r>
              <a:rPr lang="cs-CZ" dirty="0" smtClean="0"/>
              <a:t>	b) Jeli jsme z Janou na výlet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2.	a) Vzali jsme Ivu sebou na hory</a:t>
            </a:r>
          </a:p>
          <a:p>
            <a:pPr marL="0" indent="0">
              <a:buNone/>
            </a:pPr>
            <a:r>
              <a:rPr lang="cs-CZ" dirty="0" smtClean="0"/>
              <a:t>	b) Vzali jsme Ivu s sebou na hory</a:t>
            </a:r>
          </a:p>
          <a:p>
            <a:pPr marL="0" indent="0">
              <a:buNone/>
            </a:pPr>
            <a:r>
              <a:rPr lang="cs-CZ" dirty="0" smtClean="0"/>
              <a:t>   3.	a) Z toho si nic nedělej</a:t>
            </a:r>
          </a:p>
          <a:p>
            <a:pPr marL="400050" lvl="1" indent="0">
              <a:buNone/>
            </a:pPr>
            <a:r>
              <a:rPr lang="cs-CZ" dirty="0" smtClean="0"/>
              <a:t>	b)  </a:t>
            </a:r>
            <a:r>
              <a:rPr lang="cs-CZ" sz="3500" dirty="0" smtClean="0"/>
              <a:t>S toho si nic nedělej</a:t>
            </a:r>
          </a:p>
          <a:p>
            <a:pPr marL="0" indent="0">
              <a:buNone/>
            </a:pPr>
            <a:r>
              <a:rPr lang="cs-CZ" dirty="0" smtClean="0"/>
              <a:t>   4.	a) S láskou se žije lépe</a:t>
            </a:r>
          </a:p>
          <a:p>
            <a:pPr marL="0" indent="0">
              <a:buNone/>
            </a:pPr>
            <a:r>
              <a:rPr lang="cs-CZ" dirty="0" smtClean="0"/>
              <a:t>	b) Z láskou se žije lépe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7760096" y="546752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32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830</Words>
  <Application>Microsoft Office PowerPoint</Application>
  <PresentationFormat>Předvádění na obrazovce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VY_32_INOVACE_CAJKOVA.JAZCES.06</vt:lpstr>
      <vt:lpstr>Pravopisné jevy </vt:lpstr>
      <vt:lpstr>Zájmeno já</vt:lpstr>
      <vt:lpstr>Dlouhé a krátké tvary zájmena já</vt:lpstr>
      <vt:lpstr>příklady</vt:lpstr>
      <vt:lpstr>Zapamatujte si</vt:lpstr>
      <vt:lpstr>Sebou – s sebou</vt:lpstr>
      <vt:lpstr>Předložka s - z</vt:lpstr>
      <vt:lpstr>Praktická cvičení</vt:lpstr>
      <vt:lpstr>Prezentace aplikace PowerPoint</vt:lpstr>
      <vt:lpstr>Správné odpovědi</vt:lpstr>
      <vt:lpstr>Předložky  s –z , doplňte předložku</vt:lpstr>
      <vt:lpstr>řešení</vt:lpstr>
      <vt:lpstr>Zájmeno já, doplňte správné tvary</vt:lpstr>
      <vt:lpstr>řešení</vt:lpstr>
    </vt:vector>
  </TitlesOfParts>
  <Company>Sportovní gymnázium Dany a Emila Zátopkových Ostrava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Pravopisné jevy</dc:title>
  <dc:creator>Renata Čajková</dc:creator>
  <cp:lastModifiedBy>Renata Čajková</cp:lastModifiedBy>
  <cp:revision>41</cp:revision>
  <dcterms:created xsi:type="dcterms:W3CDTF">2012-11-11T16:24:29Z</dcterms:created>
  <dcterms:modified xsi:type="dcterms:W3CDTF">2013-01-08T13:57:26Z</dcterms:modified>
</cp:coreProperties>
</file>