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73" r:id="rId5"/>
    <p:sldId id="260" r:id="rId6"/>
    <p:sldId id="258" r:id="rId7"/>
    <p:sldId id="284" r:id="rId8"/>
    <p:sldId id="259" r:id="rId9"/>
    <p:sldId id="274" r:id="rId10"/>
    <p:sldId id="265" r:id="rId11"/>
    <p:sldId id="266" r:id="rId12"/>
    <p:sldId id="268" r:id="rId13"/>
    <p:sldId id="267" r:id="rId14"/>
    <p:sldId id="270" r:id="rId15"/>
    <p:sldId id="272" r:id="rId16"/>
    <p:sldId id="271" r:id="rId17"/>
    <p:sldId id="280" r:id="rId18"/>
    <p:sldId id="279" r:id="rId19"/>
    <p:sldId id="276" r:id="rId20"/>
    <p:sldId id="278" r:id="rId21"/>
    <p:sldId id="281" r:id="rId22"/>
    <p:sldId id="282" r:id="rId23"/>
    <p:sldId id="275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5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50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256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28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3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65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2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35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5608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21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0DB7-77A7-4923-83BB-38E32A268526}" type="datetimeFigureOut">
              <a:rPr lang="cs-CZ" smtClean="0"/>
              <a:t>27.6.2013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CF171-5117-4BF4-A143-19103564D5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15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cs-CZ" sz="8800" b="1" dirty="0" smtClean="0">
                <a:ln/>
                <a:solidFill>
                  <a:schemeClr val="accent3"/>
                </a:solidFill>
              </a:rPr>
              <a:t>Synonyma</a:t>
            </a:r>
            <a:endParaRPr lang="cs-CZ" sz="8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6181796"/>
            <a:ext cx="583264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Tvorba VY_32_INOVACE_KARBULOVA.CEJJAZ.18</a:t>
            </a:r>
          </a:p>
        </p:txBody>
      </p:sp>
    </p:spTree>
    <p:extLst>
      <p:ext uri="{BB962C8B-B14F-4D97-AF65-F5344CB8AC3E}">
        <p14:creationId xmlns:p14="http://schemas.microsoft.com/office/powerpoint/2010/main" val="379759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Synonyma a slovní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effectLst/>
              </a:rPr>
              <a:t>vyskytují se u všech slovních druhů</a:t>
            </a:r>
          </a:p>
          <a:p>
            <a:r>
              <a:rPr lang="cs-CZ" sz="2800" dirty="0" smtClean="0">
                <a:effectLst/>
              </a:rPr>
              <a:t>nejběžnější jsou u slov plnovýznamových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effectLst/>
              </a:rPr>
              <a:t>podstatná jména </a:t>
            </a:r>
            <a:r>
              <a:rPr lang="cs-CZ" sz="2800" dirty="0" smtClean="0">
                <a:effectLst/>
              </a:rPr>
              <a:t>( chlapec – hoch – kluk; žena – manželka, medvěd – brtník, kobyla – klisna, ruka – paže, lov - hon)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effectLst/>
              </a:rPr>
              <a:t>přídavná jména </a:t>
            </a:r>
            <a:r>
              <a:rPr lang="cs-CZ" sz="2800" dirty="0" smtClean="0">
                <a:effectLst/>
              </a:rPr>
              <a:t>( bílý – bělostný –sněhový – sněhobílý – alabastrový –křídový)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effectLst/>
              </a:rPr>
              <a:t>slovesa </a:t>
            </a:r>
            <a:r>
              <a:rPr lang="cs-CZ" sz="2800" dirty="0" smtClean="0">
                <a:effectLst/>
              </a:rPr>
              <a:t>( dělat – pracovat – konat – činit)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effectLst/>
              </a:rPr>
              <a:t>příslovce</a:t>
            </a:r>
            <a:r>
              <a:rPr lang="cs-CZ" sz="2800" dirty="0" smtClean="0">
                <a:effectLst/>
              </a:rPr>
              <a:t> (tu – zde – tady; brzy – záhy; ihned – okamžitě)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40077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Ř</a:t>
            </a:r>
            <a:r>
              <a:rPr lang="cs-CZ" dirty="0" smtClean="0"/>
              <a:t>ídký význam u slovních druhů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zájmena</a:t>
            </a:r>
            <a:r>
              <a:rPr lang="cs-CZ" sz="2800" dirty="0" smtClean="0"/>
              <a:t> ( který – jenž; nikdo – žádný)</a:t>
            </a:r>
          </a:p>
          <a:p>
            <a:r>
              <a:rPr lang="cs-CZ" sz="2800" b="1" dirty="0"/>
              <a:t>p</a:t>
            </a:r>
            <a:r>
              <a:rPr lang="cs-CZ" sz="2800" b="1" dirty="0" smtClean="0">
                <a:effectLst/>
              </a:rPr>
              <a:t>ředložky ve spojení se jménem   </a:t>
            </a:r>
            <a:r>
              <a:rPr lang="cs-CZ" sz="2800" dirty="0" smtClean="0">
                <a:effectLst/>
              </a:rPr>
              <a:t>(okolo domu – kolem domu ; mimo – kromě)</a:t>
            </a:r>
          </a:p>
          <a:p>
            <a:r>
              <a:rPr lang="cs-CZ" sz="2800" b="1" dirty="0"/>
              <a:t>č</a:t>
            </a:r>
            <a:r>
              <a:rPr lang="cs-CZ" sz="2800" b="1" dirty="0" smtClean="0"/>
              <a:t>íslovky</a:t>
            </a:r>
            <a:r>
              <a:rPr lang="cs-CZ" sz="2800" dirty="0" smtClean="0"/>
              <a:t> – velmi ojediněle ( málo – několik – pár; jedna – ráz ( při počítání)</a:t>
            </a:r>
          </a:p>
          <a:p>
            <a:r>
              <a:rPr lang="cs-CZ" sz="2800" b="1" dirty="0"/>
              <a:t>c</a:t>
            </a:r>
            <a:r>
              <a:rPr lang="cs-CZ" sz="2800" b="1" dirty="0" smtClean="0">
                <a:effectLst/>
              </a:rPr>
              <a:t>itoslovce </a:t>
            </a:r>
            <a:r>
              <a:rPr lang="cs-CZ" sz="2800" dirty="0" smtClean="0">
                <a:effectLst/>
              </a:rPr>
              <a:t> - ach – ouvej – ouha; hola – hej)  </a:t>
            </a:r>
          </a:p>
          <a:p>
            <a:r>
              <a:rPr lang="cs-CZ" sz="2800" b="1" dirty="0"/>
              <a:t>s</a:t>
            </a:r>
            <a:r>
              <a:rPr lang="cs-CZ" sz="2800" b="1" dirty="0" smtClean="0"/>
              <a:t>pojky </a:t>
            </a:r>
            <a:r>
              <a:rPr lang="cs-CZ" sz="2800" dirty="0" smtClean="0"/>
              <a:t>– </a:t>
            </a:r>
            <a:r>
              <a:rPr lang="cs-CZ" sz="2800" b="1" dirty="0" smtClean="0"/>
              <a:t>částice</a:t>
            </a:r>
            <a:r>
              <a:rPr lang="cs-CZ" sz="2800" dirty="0" smtClean="0"/>
              <a:t> ( a – také – i; ale – avšak – však; ať – nechť; asi – snad – možná)</a:t>
            </a:r>
            <a:endParaRPr lang="cs-CZ" sz="2800" dirty="0" smtClean="0">
              <a:effectLst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38805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Struktura synonym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339752" y="1844824"/>
            <a:ext cx="4340804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jednoslovná (dům – budova)</a:t>
            </a:r>
          </a:p>
        </p:txBody>
      </p:sp>
      <p:sp>
        <p:nvSpPr>
          <p:cNvPr id="5" name="Obdélník 4"/>
          <p:cNvSpPr/>
          <p:nvPr/>
        </p:nvSpPr>
        <p:spPr>
          <a:xfrm>
            <a:off x="1248319" y="2996952"/>
            <a:ext cx="6564041" cy="523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víceslovná, sousloví ( skot – hovězí dobytek)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31930" y="4006164"/>
            <a:ext cx="5756448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frazeologická ( problém – tvrdý oříšek)</a:t>
            </a:r>
          </a:p>
        </p:txBody>
      </p:sp>
    </p:spTree>
    <p:extLst>
      <p:ext uri="{BB962C8B-B14F-4D97-AF65-F5344CB8AC3E}">
        <p14:creationId xmlns:p14="http://schemas.microsoft.com/office/powerpoint/2010/main" val="233734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Víceslovná pojmenování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l</a:t>
            </a:r>
            <a:r>
              <a:rPr lang="cs-CZ" dirty="0" smtClean="0"/>
              <a:t>iják</a:t>
            </a:r>
          </a:p>
          <a:p>
            <a:r>
              <a:rPr lang="cs-CZ" dirty="0"/>
              <a:t>s</a:t>
            </a:r>
            <a:r>
              <a:rPr lang="cs-CZ" dirty="0" smtClean="0"/>
              <a:t>něží</a:t>
            </a:r>
          </a:p>
          <a:p>
            <a:r>
              <a:rPr lang="cs-CZ" dirty="0" smtClean="0"/>
              <a:t>drabař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ilný déšť</a:t>
            </a:r>
          </a:p>
          <a:p>
            <a:r>
              <a:rPr lang="cs-CZ" dirty="0"/>
              <a:t>p</a:t>
            </a:r>
            <a:r>
              <a:rPr lang="cs-CZ" dirty="0" smtClean="0"/>
              <a:t>adá sníh</a:t>
            </a:r>
          </a:p>
          <a:p>
            <a:r>
              <a:rPr lang="cs-CZ" dirty="0"/>
              <a:t>v</a:t>
            </a:r>
            <a:r>
              <a:rPr lang="cs-CZ" dirty="0" smtClean="0"/>
              <a:t>elbloud dvouhrbý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17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Šipka doprava 14"/>
          <p:cNvSpPr/>
          <p:nvPr/>
        </p:nvSpPr>
        <p:spPr>
          <a:xfrm rot="682369">
            <a:off x="2093613" y="4190950"/>
            <a:ext cx="1305790" cy="554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2189424">
            <a:off x="1746927" y="4771270"/>
            <a:ext cx="1093651" cy="5463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21156691">
            <a:off x="2010881" y="3478948"/>
            <a:ext cx="1418942" cy="5763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9837096">
            <a:off x="1738203" y="2980159"/>
            <a:ext cx="1273126" cy="523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Synonymní pole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1423317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 smtClean="0"/>
              <a:t>k </a:t>
            </a:r>
            <a:r>
              <a:rPr lang="cs-CZ" sz="2800" dirty="0"/>
              <a:t>jednomu slovu existuje více synonymních </a:t>
            </a:r>
            <a:r>
              <a:rPr lang="cs-CZ" sz="2800" dirty="0" smtClean="0"/>
              <a:t>výrazů,            v centru stojí slovo dominantní slovo ( slova)</a:t>
            </a:r>
            <a:endParaRPr lang="cs-CZ" sz="2800" dirty="0"/>
          </a:p>
          <a:p>
            <a:endParaRPr lang="cs-CZ" sz="2800" dirty="0"/>
          </a:p>
        </p:txBody>
      </p:sp>
      <p:sp>
        <p:nvSpPr>
          <p:cNvPr id="7" name="Ovál 6"/>
          <p:cNvSpPr/>
          <p:nvPr/>
        </p:nvSpPr>
        <p:spPr>
          <a:xfrm>
            <a:off x="664523" y="3390105"/>
            <a:ext cx="1537320" cy="15666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971600" y="3822719"/>
            <a:ext cx="9460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dům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573690" y="2636912"/>
            <a:ext cx="359059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/>
              <a:t>s</a:t>
            </a:r>
            <a:r>
              <a:rPr lang="cs-CZ" sz="2400" dirty="0" smtClean="0"/>
              <a:t>tavba , budova ( neutrální)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65627" y="3326838"/>
            <a:ext cx="4822797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/>
              <a:t>s</a:t>
            </a:r>
            <a:r>
              <a:rPr lang="cs-CZ" sz="2400" dirty="0" smtClean="0"/>
              <a:t>tavení, statek, usedlost - venkovský dům</a:t>
            </a:r>
            <a:endParaRPr lang="cs-CZ" sz="2400" dirty="0"/>
          </a:p>
        </p:txBody>
      </p:sp>
      <p:sp>
        <p:nvSpPr>
          <p:cNvPr id="19" name="Obdélník 18"/>
          <p:cNvSpPr/>
          <p:nvPr/>
        </p:nvSpPr>
        <p:spPr>
          <a:xfrm>
            <a:off x="3563888" y="4407494"/>
            <a:ext cx="384669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cs-CZ" sz="2400" dirty="0"/>
              <a:t>chata, chalupa</a:t>
            </a:r>
            <a:r>
              <a:rPr lang="cs-CZ" sz="2400" dirty="0" smtClean="0"/>
              <a:t>, chýše, vila aj. </a:t>
            </a:r>
            <a:endParaRPr lang="cs-CZ" sz="2400" dirty="0"/>
          </a:p>
        </p:txBody>
      </p:sp>
      <p:sp>
        <p:nvSpPr>
          <p:cNvPr id="20" name="Obdélník 19"/>
          <p:cNvSpPr/>
          <p:nvPr/>
        </p:nvSpPr>
        <p:spPr>
          <a:xfrm>
            <a:off x="2915816" y="5157192"/>
            <a:ext cx="612068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cs-CZ" sz="2400" dirty="0"/>
              <a:t>b</a:t>
            </a:r>
            <a:r>
              <a:rPr lang="cs-CZ" sz="2400" dirty="0" smtClean="0"/>
              <a:t>arabizna, chatrč, </a:t>
            </a:r>
            <a:r>
              <a:rPr lang="cs-CZ" sz="2400" dirty="0"/>
              <a:t>kolna</a:t>
            </a:r>
            <a:r>
              <a:rPr lang="cs-CZ" sz="2400" dirty="0" smtClean="0"/>
              <a:t> ( expresivní význam)aj.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0149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Šipka doprava 5"/>
          <p:cNvSpPr/>
          <p:nvPr/>
        </p:nvSpPr>
        <p:spPr>
          <a:xfrm rot="2189424">
            <a:off x="2171490" y="4383840"/>
            <a:ext cx="1245527" cy="5266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 rot="682369">
            <a:off x="2629885" y="3796754"/>
            <a:ext cx="1305790" cy="5549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 rot="21156691">
            <a:off x="2658953" y="3045197"/>
            <a:ext cx="1418942" cy="5763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 rot="19837096">
            <a:off x="2476226" y="2354186"/>
            <a:ext cx="1273126" cy="523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cs-CZ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Dvě dominantní slova</a:t>
            </a:r>
            <a:endParaRPr lang="cs-CZ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Ovál 3"/>
          <p:cNvSpPr/>
          <p:nvPr/>
        </p:nvSpPr>
        <p:spPr>
          <a:xfrm>
            <a:off x="1049282" y="2615900"/>
            <a:ext cx="1794525" cy="18212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51245" y="2987896"/>
            <a:ext cx="11744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h</a:t>
            </a:r>
            <a:r>
              <a:rPr lang="cs-CZ" sz="3200" dirty="0" smtClean="0">
                <a:solidFill>
                  <a:schemeClr val="bg1"/>
                </a:solidFill>
              </a:rPr>
              <a:t>ezký</a:t>
            </a:r>
          </a:p>
          <a:p>
            <a:r>
              <a:rPr lang="cs-CZ" sz="3200" dirty="0" smtClean="0">
                <a:solidFill>
                  <a:schemeClr val="bg1"/>
                </a:solidFill>
              </a:rPr>
              <a:t>pěkný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795875" y="1916832"/>
            <a:ext cx="233563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krásný, překrásný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211960" y="2956354"/>
            <a:ext cx="137480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nádherný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109064" y="3986729"/>
            <a:ext cx="87145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sličný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451519" y="4998365"/>
            <a:ext cx="70897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/>
              <a:t>lepý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56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Synonymní řada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a prvním místě je </a:t>
            </a:r>
            <a:r>
              <a:rPr lang="cs-CZ" b="1" dirty="0" smtClean="0"/>
              <a:t>dominantní slovo</a:t>
            </a:r>
          </a:p>
          <a:p>
            <a:r>
              <a:rPr lang="cs-CZ" dirty="0"/>
              <a:t>d</a:t>
            </a:r>
            <a:r>
              <a:rPr lang="cs-CZ" dirty="0" smtClean="0"/>
              <a:t>alší uspořádání přihlíží k synonymitě členů po sobě jdoucích</a:t>
            </a:r>
          </a:p>
          <a:p>
            <a:r>
              <a:rPr lang="cs-CZ" dirty="0"/>
              <a:t>v</a:t>
            </a:r>
            <a:r>
              <a:rPr lang="cs-CZ" dirty="0" smtClean="0"/>
              <a:t> delších řadách bývají poslední slova někdy významově vzdálená od dominanty</a:t>
            </a:r>
          </a:p>
          <a:p>
            <a:r>
              <a:rPr lang="cs-CZ" dirty="0"/>
              <a:t>s</a:t>
            </a:r>
            <a:r>
              <a:rPr lang="cs-CZ" dirty="0" smtClean="0"/>
              <a:t>tatečný – chrabrý – udatný – hrdinný – hrdinský – neohrožený - nebojácný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056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Cvičení s klíčem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46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55576" y="548680"/>
            <a:ext cx="1075936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trhlina </a:t>
            </a:r>
          </a:p>
        </p:txBody>
      </p:sp>
      <p:sp>
        <p:nvSpPr>
          <p:cNvPr id="6" name="Obdélník 5"/>
          <p:cNvSpPr/>
          <p:nvPr/>
        </p:nvSpPr>
        <p:spPr>
          <a:xfrm>
            <a:off x="755576" y="1412776"/>
            <a:ext cx="108952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pohřeb</a:t>
            </a:r>
          </a:p>
        </p:txBody>
      </p:sp>
      <p:sp>
        <p:nvSpPr>
          <p:cNvPr id="7" name="Obdélník 6"/>
          <p:cNvSpPr/>
          <p:nvPr/>
        </p:nvSpPr>
        <p:spPr>
          <a:xfrm>
            <a:off x="768549" y="2276872"/>
            <a:ext cx="173265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zdřímnout si</a:t>
            </a:r>
          </a:p>
        </p:txBody>
      </p:sp>
      <p:sp>
        <p:nvSpPr>
          <p:cNvPr id="8" name="Obdélník 7"/>
          <p:cNvSpPr/>
          <p:nvPr/>
        </p:nvSpPr>
        <p:spPr>
          <a:xfrm>
            <a:off x="798970" y="3140968"/>
            <a:ext cx="133953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rabování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584" y="4077072"/>
            <a:ext cx="114954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ponurý 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3059832" y="548680"/>
            <a:ext cx="578113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puklina, prasklina, díra, štěrbina, rozsedlina…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3203848" y="1412776"/>
            <a:ext cx="506350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funus, pohřební obřad, smuteční obřad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3805621" y="2276872"/>
            <a:ext cx="393473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klimbat, schrupnout si, dřímat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3470040" y="3212976"/>
            <a:ext cx="2480359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plenění, vyplenění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3456384" y="3933056"/>
            <a:ext cx="45720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cs-CZ" sz="2400" dirty="0"/>
              <a:t>depresivní, deprimující, pustý, bezútěšný, skličující, chmurný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2011999" y="5486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/>
          <p:cNvSpPr/>
          <p:nvPr/>
        </p:nvSpPr>
        <p:spPr>
          <a:xfrm>
            <a:off x="2369456" y="50131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prava 17"/>
          <p:cNvSpPr/>
          <p:nvPr/>
        </p:nvSpPr>
        <p:spPr>
          <a:xfrm>
            <a:off x="2057972" y="14127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Šipka doprava 18"/>
          <p:cNvSpPr/>
          <p:nvPr/>
        </p:nvSpPr>
        <p:spPr>
          <a:xfrm>
            <a:off x="2679137" y="22768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>
            <a:off x="2297448" y="31409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>
            <a:off x="2369456" y="41490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486986" y="4869160"/>
            <a:ext cx="5261478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2400" dirty="0" smtClean="0"/>
              <a:t>pokladní </a:t>
            </a:r>
            <a:r>
              <a:rPr lang="cs-CZ" sz="2400" dirty="0"/>
              <a:t>lístek, potvrzení, kontrolní ústřižek, paragon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827584" y="5013176"/>
            <a:ext cx="143218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stvrzenka 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827584" y="5877272"/>
            <a:ext cx="102175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cs-CZ" sz="2400" dirty="0"/>
              <a:t>půvab 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3456384" y="5766355"/>
            <a:ext cx="457200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cs-CZ" sz="2400" dirty="0"/>
              <a:t>grácie, elegance, graciéznost, působivost, kouzlo</a:t>
            </a:r>
          </a:p>
        </p:txBody>
      </p:sp>
      <p:sp>
        <p:nvSpPr>
          <p:cNvPr id="28" name="Šipka doprava 27"/>
          <p:cNvSpPr/>
          <p:nvPr/>
        </p:nvSpPr>
        <p:spPr>
          <a:xfrm>
            <a:off x="2297448" y="590727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02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25760"/>
            <a:ext cx="8496944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95536" y="1340768"/>
            <a:ext cx="3096344" cy="5328592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b</a:t>
            </a:r>
            <a:r>
              <a:rPr lang="cs-CZ" sz="2400" dirty="0" smtClean="0"/>
              <a:t>ezúhonný</a:t>
            </a:r>
          </a:p>
          <a:p>
            <a:r>
              <a:rPr lang="cs-CZ" sz="2400" dirty="0" smtClean="0"/>
              <a:t>hráz </a:t>
            </a:r>
          </a:p>
          <a:p>
            <a:r>
              <a:rPr lang="cs-CZ" sz="2400" dirty="0" smtClean="0"/>
              <a:t>instalovat  </a:t>
            </a:r>
          </a:p>
          <a:p>
            <a:r>
              <a:rPr lang="cs-CZ" sz="2400" dirty="0"/>
              <a:t>peníze </a:t>
            </a:r>
            <a:endParaRPr lang="cs-CZ" sz="2400" dirty="0" smtClean="0"/>
          </a:p>
          <a:p>
            <a:r>
              <a:rPr lang="cs-CZ" sz="2400" dirty="0"/>
              <a:t>b</a:t>
            </a:r>
            <a:r>
              <a:rPr lang="cs-CZ" sz="2400" dirty="0" smtClean="0"/>
              <a:t>ible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byvatelstvo</a:t>
            </a:r>
          </a:p>
          <a:p>
            <a:r>
              <a:rPr lang="cs-CZ" sz="2400" dirty="0"/>
              <a:t>dementovat </a:t>
            </a:r>
          </a:p>
          <a:p>
            <a:r>
              <a:rPr lang="cs-CZ" sz="2400" dirty="0" smtClean="0"/>
              <a:t>invaze </a:t>
            </a:r>
            <a:endParaRPr lang="cs-CZ" sz="2400" dirty="0"/>
          </a:p>
          <a:p>
            <a:r>
              <a:rPr lang="cs-CZ" sz="2400" dirty="0"/>
              <a:t>n</a:t>
            </a:r>
            <a:r>
              <a:rPr lang="cs-CZ" sz="2400" dirty="0" smtClean="0"/>
              <a:t>adávat</a:t>
            </a:r>
          </a:p>
          <a:p>
            <a:r>
              <a:rPr lang="cs-CZ" sz="2400" dirty="0" smtClean="0"/>
              <a:t>obuvník </a:t>
            </a:r>
          </a:p>
          <a:p>
            <a:r>
              <a:rPr lang="cs-CZ" sz="2400" dirty="0"/>
              <a:t>četný </a:t>
            </a:r>
          </a:p>
          <a:p>
            <a:r>
              <a:rPr lang="cs-CZ" sz="2400" dirty="0"/>
              <a:t>nálada </a:t>
            </a:r>
            <a:endParaRPr lang="cs-CZ" sz="2400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563888" y="1368152"/>
            <a:ext cx="5256584" cy="5301208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počestný, bezvadný </a:t>
            </a:r>
            <a:endParaRPr lang="cs-CZ" sz="2400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řehrada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amontovat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ěna, oběživo</a:t>
            </a:r>
          </a:p>
          <a:p>
            <a:r>
              <a:rPr lang="cs-CZ" sz="2400" dirty="0"/>
              <a:t>Písmo </a:t>
            </a:r>
            <a:r>
              <a:rPr lang="cs-CZ" sz="2400" dirty="0" smtClean="0"/>
              <a:t>svaté</a:t>
            </a:r>
          </a:p>
          <a:p>
            <a:r>
              <a:rPr lang="cs-CZ" sz="2400" dirty="0" err="1"/>
              <a:t>p</a:t>
            </a:r>
            <a:r>
              <a:rPr lang="cs-CZ" sz="2400" dirty="0" err="1" smtClean="0"/>
              <a:t>olulace</a:t>
            </a:r>
            <a:endParaRPr lang="cs-CZ" sz="2400" dirty="0" smtClean="0"/>
          </a:p>
          <a:p>
            <a:r>
              <a:rPr lang="cs-CZ" sz="2400" dirty="0"/>
              <a:t>odvolávat, </a:t>
            </a:r>
            <a:r>
              <a:rPr lang="cs-CZ" sz="2400" dirty="0" smtClean="0"/>
              <a:t>popírat</a:t>
            </a:r>
          </a:p>
          <a:p>
            <a:r>
              <a:rPr lang="cs-CZ" sz="2400" dirty="0"/>
              <a:t>vpád, </a:t>
            </a:r>
            <a:r>
              <a:rPr lang="cs-CZ" sz="2400" dirty="0" smtClean="0"/>
              <a:t>nájezd</a:t>
            </a:r>
          </a:p>
          <a:p>
            <a:r>
              <a:rPr lang="cs-CZ" sz="2400" dirty="0"/>
              <a:t>klít, </a:t>
            </a:r>
            <a:r>
              <a:rPr lang="cs-CZ" sz="2400" dirty="0" smtClean="0"/>
              <a:t>spílat</a:t>
            </a:r>
            <a:r>
              <a:rPr lang="cs-CZ" sz="2400" dirty="0"/>
              <a:t>, </a:t>
            </a:r>
            <a:r>
              <a:rPr lang="cs-CZ" sz="2400" dirty="0" smtClean="0"/>
              <a:t>reptat</a:t>
            </a:r>
          </a:p>
          <a:p>
            <a:r>
              <a:rPr lang="cs-CZ" sz="2400" dirty="0"/>
              <a:t>š</a:t>
            </a:r>
            <a:r>
              <a:rPr lang="cs-CZ" sz="2400" dirty="0" smtClean="0"/>
              <a:t>vec</a:t>
            </a:r>
          </a:p>
          <a:p>
            <a:r>
              <a:rPr lang="cs-CZ" sz="2400" dirty="0"/>
              <a:t>početný, </a:t>
            </a:r>
            <a:r>
              <a:rPr lang="cs-CZ" sz="2400" dirty="0" smtClean="0"/>
              <a:t>rozšířený, běžný</a:t>
            </a:r>
          </a:p>
          <a:p>
            <a:r>
              <a:rPr lang="cs-CZ" sz="2400" dirty="0"/>
              <a:t>atmosféra, </a:t>
            </a:r>
            <a:r>
              <a:rPr lang="cs-CZ" sz="2400" dirty="0" smtClean="0"/>
              <a:t>ovzduší</a:t>
            </a:r>
            <a:r>
              <a:rPr lang="cs-CZ" sz="2400" dirty="0"/>
              <a:t>, </a:t>
            </a:r>
            <a:r>
              <a:rPr lang="cs-CZ" sz="2400" dirty="0" smtClean="0"/>
              <a:t>prostředí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2312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sz="6000" dirty="0" smtClean="0"/>
              <a:t>Synonyma </a:t>
            </a:r>
            <a:endParaRPr lang="cs-CZ" sz="6000" dirty="0"/>
          </a:p>
        </p:txBody>
      </p:sp>
      <p:sp>
        <p:nvSpPr>
          <p:cNvPr id="4" name="Šipka dolů 3"/>
          <p:cNvSpPr/>
          <p:nvPr/>
        </p:nvSpPr>
        <p:spPr>
          <a:xfrm>
            <a:off x="4262535" y="1442480"/>
            <a:ext cx="484632" cy="83439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3728" y="2389521"/>
            <a:ext cx="4714047" cy="52322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b="1" dirty="0"/>
              <a:t>slova souznačná, stejnoznačná</a:t>
            </a:r>
            <a:endParaRPr lang="cs-CZ" sz="2800" dirty="0"/>
          </a:p>
        </p:txBody>
      </p:sp>
      <p:sp>
        <p:nvSpPr>
          <p:cNvPr id="7" name="Šipka dolů 6"/>
          <p:cNvSpPr/>
          <p:nvPr/>
        </p:nvSpPr>
        <p:spPr>
          <a:xfrm>
            <a:off x="4275150" y="3026569"/>
            <a:ext cx="484632" cy="762471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4275150" y="4970872"/>
            <a:ext cx="484632" cy="83439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79512" y="3838138"/>
            <a:ext cx="8660317" cy="95410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slova nebo slovní spojení se vzájemně stejným nebo podobným významem</a:t>
            </a:r>
          </a:p>
        </p:txBody>
      </p:sp>
      <p:sp>
        <p:nvSpPr>
          <p:cNvPr id="10" name="Obdélník 9"/>
          <p:cNvSpPr/>
          <p:nvPr/>
        </p:nvSpPr>
        <p:spPr>
          <a:xfrm>
            <a:off x="755576" y="5877272"/>
            <a:ext cx="7478203" cy="5232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sz="2800" dirty="0"/>
              <a:t>slova lze v textu  za určitých okolností zaměňovat</a:t>
            </a:r>
          </a:p>
        </p:txBody>
      </p:sp>
    </p:spTree>
    <p:extLst>
      <p:ext uri="{BB962C8B-B14F-4D97-AF65-F5344CB8AC3E}">
        <p14:creationId xmlns:p14="http://schemas.microsoft.com/office/powerpoint/2010/main" val="38450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3568" y="548680"/>
            <a:ext cx="3672408" cy="5760640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pantomima </a:t>
            </a:r>
            <a:endParaRPr lang="cs-CZ" sz="2400" dirty="0" smtClean="0"/>
          </a:p>
          <a:p>
            <a:r>
              <a:rPr lang="cs-CZ" sz="2400" dirty="0"/>
              <a:t>s</a:t>
            </a:r>
            <a:r>
              <a:rPr lang="cs-CZ" sz="2400" dirty="0" smtClean="0"/>
              <a:t>mířlivost</a:t>
            </a:r>
          </a:p>
          <a:p>
            <a:r>
              <a:rPr lang="cs-CZ" sz="2400" dirty="0"/>
              <a:t>e</a:t>
            </a:r>
            <a:r>
              <a:rPr lang="cs-CZ" sz="2400" dirty="0" smtClean="0"/>
              <a:t>xtáze</a:t>
            </a:r>
          </a:p>
          <a:p>
            <a:r>
              <a:rPr lang="cs-CZ" sz="2400" dirty="0"/>
              <a:t>mecenáš </a:t>
            </a:r>
            <a:endParaRPr lang="cs-CZ" sz="2400" dirty="0" smtClean="0"/>
          </a:p>
          <a:p>
            <a:r>
              <a:rPr lang="cs-CZ" sz="2400" dirty="0"/>
              <a:t>tumor </a:t>
            </a:r>
            <a:endParaRPr lang="cs-CZ" sz="2400" dirty="0" smtClean="0"/>
          </a:p>
          <a:p>
            <a:r>
              <a:rPr lang="cs-CZ" sz="2400" dirty="0"/>
              <a:t>úhor </a:t>
            </a:r>
            <a:endParaRPr lang="cs-CZ" sz="2400" dirty="0" smtClean="0"/>
          </a:p>
          <a:p>
            <a:r>
              <a:rPr lang="cs-CZ" sz="2400" dirty="0"/>
              <a:t>č</a:t>
            </a:r>
            <a:r>
              <a:rPr lang="cs-CZ" sz="2400" dirty="0" smtClean="0"/>
              <a:t>arodějnictví</a:t>
            </a:r>
          </a:p>
          <a:p>
            <a:r>
              <a:rPr lang="cs-CZ" sz="2400" dirty="0"/>
              <a:t>opojit </a:t>
            </a:r>
            <a:endParaRPr lang="cs-CZ" sz="2400" dirty="0" smtClean="0"/>
          </a:p>
          <a:p>
            <a:r>
              <a:rPr lang="cs-CZ" sz="2400" dirty="0"/>
              <a:t>p</a:t>
            </a:r>
            <a:r>
              <a:rPr lang="cs-CZ" sz="2400" dirty="0" smtClean="0"/>
              <a:t>alisáda</a:t>
            </a:r>
          </a:p>
          <a:p>
            <a:r>
              <a:rPr lang="cs-CZ" sz="2400" dirty="0"/>
              <a:t>předzvěst </a:t>
            </a:r>
            <a:endParaRPr lang="cs-CZ" sz="2400" dirty="0" smtClean="0"/>
          </a:p>
          <a:p>
            <a:r>
              <a:rPr lang="cs-CZ" sz="2400" dirty="0"/>
              <a:t>zprostředkovaný </a:t>
            </a:r>
            <a:endParaRPr lang="cs-CZ" sz="2400" dirty="0" smtClean="0"/>
          </a:p>
          <a:p>
            <a:r>
              <a:rPr lang="cs-CZ" sz="2400" dirty="0"/>
              <a:t>sekundární </a:t>
            </a:r>
            <a:endParaRPr lang="cs-CZ" sz="2400" dirty="0" smtClean="0"/>
          </a:p>
          <a:p>
            <a:r>
              <a:rPr lang="cs-CZ" sz="2400" dirty="0"/>
              <a:t>útisk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548680"/>
            <a:ext cx="3888432" cy="576064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ěmohra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hovívavost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ytržení</a:t>
            </a:r>
          </a:p>
          <a:p>
            <a:r>
              <a:rPr lang="cs-CZ" sz="2400" dirty="0"/>
              <a:t>sponzor, </a:t>
            </a:r>
            <a:r>
              <a:rPr lang="cs-CZ" sz="2400" dirty="0" smtClean="0"/>
              <a:t>podporovatel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ádor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ustina</a:t>
            </a:r>
          </a:p>
          <a:p>
            <a:r>
              <a:rPr lang="cs-CZ" sz="2400" dirty="0"/>
              <a:t>magie, </a:t>
            </a:r>
            <a:r>
              <a:rPr lang="cs-CZ" sz="2400" dirty="0" smtClean="0"/>
              <a:t>kouzelnictví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mámit</a:t>
            </a:r>
          </a:p>
          <a:p>
            <a:r>
              <a:rPr lang="cs-CZ" sz="2400" dirty="0"/>
              <a:t>hradba z </a:t>
            </a:r>
            <a:r>
              <a:rPr lang="cs-CZ" sz="2400" dirty="0" smtClean="0"/>
              <a:t>kůlů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namení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epřímý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ruhotný</a:t>
            </a:r>
          </a:p>
          <a:p>
            <a:r>
              <a:rPr lang="cs-CZ" sz="2400" dirty="0" smtClean="0"/>
              <a:t>útlak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6238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620688"/>
            <a:ext cx="2304256" cy="5760640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400" dirty="0"/>
              <a:t>f</a:t>
            </a:r>
            <a:r>
              <a:rPr lang="cs-CZ" sz="2400" dirty="0" smtClean="0"/>
              <a:t>alzifikátor</a:t>
            </a:r>
          </a:p>
          <a:p>
            <a:r>
              <a:rPr lang="cs-CZ" sz="2400" dirty="0"/>
              <a:t>uznání </a:t>
            </a:r>
            <a:endParaRPr lang="cs-CZ" sz="2400" dirty="0" smtClean="0"/>
          </a:p>
          <a:p>
            <a:r>
              <a:rPr lang="cs-CZ" sz="2400" dirty="0"/>
              <a:t>nezájem </a:t>
            </a:r>
            <a:endParaRPr lang="cs-CZ" sz="2400" dirty="0" smtClean="0"/>
          </a:p>
          <a:p>
            <a:r>
              <a:rPr lang="cs-CZ" sz="2400" dirty="0"/>
              <a:t>n</a:t>
            </a:r>
            <a:r>
              <a:rPr lang="cs-CZ" sz="2400" dirty="0" smtClean="0"/>
              <a:t>ásledující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rychlový</a:t>
            </a:r>
          </a:p>
          <a:p>
            <a:r>
              <a:rPr lang="cs-CZ" sz="2400" dirty="0"/>
              <a:t>ukázněný 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atirický </a:t>
            </a:r>
          </a:p>
          <a:p>
            <a:r>
              <a:rPr lang="cs-CZ" sz="2400" dirty="0"/>
              <a:t>závada </a:t>
            </a:r>
            <a:endParaRPr lang="cs-CZ" sz="2400" dirty="0" smtClean="0"/>
          </a:p>
          <a:p>
            <a:r>
              <a:rPr lang="cs-CZ" sz="2400" dirty="0"/>
              <a:t>uveřejnit </a:t>
            </a:r>
            <a:endParaRPr lang="cs-CZ" sz="2400" dirty="0" smtClean="0"/>
          </a:p>
          <a:p>
            <a:r>
              <a:rPr lang="cs-CZ" sz="2400" dirty="0"/>
              <a:t>skřítek </a:t>
            </a:r>
            <a:endParaRPr lang="cs-CZ" sz="2400" dirty="0" smtClean="0"/>
          </a:p>
          <a:p>
            <a:r>
              <a:rPr lang="cs-CZ" sz="2400" dirty="0" smtClean="0"/>
              <a:t>bazén</a:t>
            </a:r>
          </a:p>
          <a:p>
            <a:r>
              <a:rPr lang="cs-CZ" sz="2400" dirty="0"/>
              <a:t>otvor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131840" y="620688"/>
            <a:ext cx="5615492" cy="576064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adělatel</a:t>
            </a:r>
          </a:p>
          <a:p>
            <a:r>
              <a:rPr lang="cs-CZ" sz="2400" dirty="0"/>
              <a:t>vděčnost, </a:t>
            </a:r>
            <a:r>
              <a:rPr lang="cs-CZ" sz="2400" dirty="0" smtClean="0"/>
              <a:t>pochvala</a:t>
            </a:r>
          </a:p>
          <a:p>
            <a:r>
              <a:rPr lang="cs-CZ" sz="2400" dirty="0"/>
              <a:t>neúčast, </a:t>
            </a:r>
            <a:r>
              <a:rPr lang="cs-CZ" sz="2400" dirty="0" smtClean="0"/>
              <a:t>lhostejnost</a:t>
            </a:r>
          </a:p>
          <a:p>
            <a:r>
              <a:rPr lang="cs-CZ" sz="2400" dirty="0"/>
              <a:t>příští, </a:t>
            </a:r>
            <a:r>
              <a:rPr lang="cs-CZ" sz="2400" dirty="0" smtClean="0"/>
              <a:t>další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ubický</a:t>
            </a:r>
          </a:p>
          <a:p>
            <a:r>
              <a:rPr lang="cs-CZ" sz="2400" dirty="0"/>
              <a:t>hodný, </a:t>
            </a:r>
            <a:r>
              <a:rPr lang="cs-CZ" sz="2400" dirty="0" smtClean="0"/>
              <a:t>spořádaný</a:t>
            </a:r>
          </a:p>
          <a:p>
            <a:r>
              <a:rPr lang="cs-CZ" sz="2400" dirty="0"/>
              <a:t>jízlivý, </a:t>
            </a:r>
            <a:r>
              <a:rPr lang="cs-CZ" sz="2400" dirty="0" smtClean="0"/>
              <a:t>posměšný, kousavý</a:t>
            </a:r>
          </a:p>
          <a:p>
            <a:r>
              <a:rPr lang="cs-CZ" sz="2400" dirty="0"/>
              <a:t>porucha, chyba, </a:t>
            </a:r>
            <a:r>
              <a:rPr lang="cs-CZ" sz="2400" dirty="0" smtClean="0"/>
              <a:t>nedostatek</a:t>
            </a:r>
          </a:p>
          <a:p>
            <a:r>
              <a:rPr lang="cs-CZ" sz="2400" dirty="0"/>
              <a:t>zveřejnit, </a:t>
            </a:r>
            <a:r>
              <a:rPr lang="cs-CZ" sz="2400" dirty="0" smtClean="0"/>
              <a:t>publikovat</a:t>
            </a:r>
          </a:p>
          <a:p>
            <a:r>
              <a:rPr lang="cs-CZ" sz="2400" dirty="0"/>
              <a:t>š</a:t>
            </a:r>
            <a:r>
              <a:rPr lang="cs-CZ" sz="2400" dirty="0" smtClean="0"/>
              <a:t>otek</a:t>
            </a:r>
          </a:p>
          <a:p>
            <a:r>
              <a:rPr lang="cs-CZ" sz="2400" dirty="0" smtClean="0"/>
              <a:t>plovárna</a:t>
            </a:r>
          </a:p>
          <a:p>
            <a:r>
              <a:rPr lang="cs-CZ" sz="2400" dirty="0"/>
              <a:t>díra </a:t>
            </a:r>
            <a:r>
              <a:rPr lang="cs-CZ" sz="2400" dirty="0" smtClean="0"/>
              <a:t>, dírka</a:t>
            </a:r>
            <a:r>
              <a:rPr lang="cs-CZ" sz="2400" dirty="0"/>
              <a:t>, okénko, </a:t>
            </a:r>
            <a:r>
              <a:rPr lang="cs-CZ" sz="2400" dirty="0" smtClean="0"/>
              <a:t>štěrbina</a:t>
            </a:r>
            <a:r>
              <a:rPr lang="cs-CZ" sz="2400" dirty="0"/>
              <a:t>, průduch</a:t>
            </a:r>
            <a:r>
              <a:rPr lang="cs-CZ" sz="2400" dirty="0" smtClean="0"/>
              <a:t>, </a:t>
            </a:r>
            <a:r>
              <a:rPr lang="cs-CZ" sz="2400" dirty="0"/>
              <a:t>mezera, skulina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671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548680"/>
            <a:ext cx="3024336" cy="5760640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zvyky </a:t>
            </a:r>
          </a:p>
          <a:p>
            <a:r>
              <a:rPr lang="cs-CZ" sz="2400" dirty="0"/>
              <a:t>b</a:t>
            </a:r>
            <a:r>
              <a:rPr lang="cs-CZ" sz="2400" dirty="0" smtClean="0"/>
              <a:t>ankrot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yučování</a:t>
            </a:r>
          </a:p>
          <a:p>
            <a:r>
              <a:rPr lang="cs-CZ" sz="2400" dirty="0"/>
              <a:t>č</a:t>
            </a:r>
            <a:r>
              <a:rPr lang="cs-CZ" sz="2400" dirty="0" smtClean="0"/>
              <a:t>elist</a:t>
            </a:r>
          </a:p>
          <a:p>
            <a:r>
              <a:rPr lang="cs-CZ" sz="2400" dirty="0"/>
              <a:t>laciný </a:t>
            </a:r>
          </a:p>
          <a:p>
            <a:r>
              <a:rPr lang="cs-CZ" sz="2400" dirty="0"/>
              <a:t>d</a:t>
            </a:r>
            <a:r>
              <a:rPr lang="cs-CZ" sz="2400" dirty="0" smtClean="0"/>
              <a:t>omýšlivec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amlsek</a:t>
            </a:r>
          </a:p>
          <a:p>
            <a:r>
              <a:rPr lang="cs-CZ" sz="2400" dirty="0"/>
              <a:t>pučet </a:t>
            </a:r>
            <a:endParaRPr lang="cs-CZ" sz="2400" dirty="0" smtClean="0"/>
          </a:p>
          <a:p>
            <a:r>
              <a:rPr lang="cs-CZ" sz="2400" dirty="0"/>
              <a:t>zkonstruovat </a:t>
            </a:r>
            <a:endParaRPr lang="cs-CZ" sz="2400" dirty="0" smtClean="0"/>
          </a:p>
          <a:p>
            <a:r>
              <a:rPr lang="cs-CZ" sz="2400" dirty="0"/>
              <a:t>fantazírovat </a:t>
            </a:r>
            <a:endParaRPr lang="cs-CZ" sz="2400" dirty="0" smtClean="0"/>
          </a:p>
          <a:p>
            <a:r>
              <a:rPr lang="cs-CZ" sz="2400" dirty="0"/>
              <a:t>absorbovat </a:t>
            </a:r>
            <a:endParaRPr lang="cs-CZ" sz="2400" dirty="0" smtClean="0"/>
          </a:p>
          <a:p>
            <a:r>
              <a:rPr lang="cs-CZ" sz="2400" dirty="0" smtClean="0"/>
              <a:t>močál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707904" y="548680"/>
            <a:ext cx="5112568" cy="5760640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400" dirty="0"/>
              <a:t>o</a:t>
            </a:r>
            <a:r>
              <a:rPr lang="cs-CZ" sz="2400" dirty="0" smtClean="0"/>
              <a:t>byčeje, mravy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rach, úpadek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ýuka, učení</a:t>
            </a:r>
          </a:p>
          <a:p>
            <a:r>
              <a:rPr lang="cs-CZ" sz="2400" dirty="0"/>
              <a:t>sanice</a:t>
            </a:r>
            <a:r>
              <a:rPr lang="cs-CZ" sz="2400" dirty="0" smtClean="0"/>
              <a:t>, </a:t>
            </a:r>
            <a:r>
              <a:rPr lang="cs-CZ" sz="2400" dirty="0"/>
              <a:t>čelistní </a:t>
            </a:r>
            <a:r>
              <a:rPr lang="cs-CZ" sz="2400" dirty="0" smtClean="0"/>
              <a:t>kost</a:t>
            </a:r>
          </a:p>
          <a:p>
            <a:r>
              <a:rPr lang="cs-CZ" sz="2400" dirty="0"/>
              <a:t>levný, snadný, </a:t>
            </a:r>
            <a:r>
              <a:rPr lang="cs-CZ" sz="2400" dirty="0" smtClean="0"/>
              <a:t>povrchní</a:t>
            </a:r>
          </a:p>
          <a:p>
            <a:r>
              <a:rPr lang="cs-CZ" sz="2400" dirty="0"/>
              <a:t>povýšenec, </a:t>
            </a:r>
            <a:r>
              <a:rPr lang="cs-CZ" sz="2400" dirty="0" smtClean="0"/>
              <a:t>nafoukanec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ls, pochoutka</a:t>
            </a:r>
          </a:p>
          <a:p>
            <a:r>
              <a:rPr lang="cs-CZ" sz="2400" dirty="0"/>
              <a:t>klíčit, </a:t>
            </a:r>
            <a:r>
              <a:rPr lang="cs-CZ" sz="2400" dirty="0" smtClean="0"/>
              <a:t>rašit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estrojit</a:t>
            </a:r>
          </a:p>
          <a:p>
            <a:r>
              <a:rPr lang="cs-CZ" sz="2400" dirty="0"/>
              <a:t>představovat si, blouznit, </a:t>
            </a:r>
            <a:r>
              <a:rPr lang="cs-CZ" sz="2400" dirty="0" smtClean="0"/>
              <a:t>snít</a:t>
            </a:r>
          </a:p>
          <a:p>
            <a:r>
              <a:rPr lang="cs-CZ" sz="2400" dirty="0"/>
              <a:t>pohlcovat, </a:t>
            </a:r>
            <a:r>
              <a:rPr lang="cs-CZ" sz="2400" dirty="0" smtClean="0"/>
              <a:t>pohltit</a:t>
            </a:r>
          </a:p>
          <a:p>
            <a:r>
              <a:rPr lang="cs-CZ" sz="2400" dirty="0" smtClean="0"/>
              <a:t>bahnisko, rašeliniště</a:t>
            </a:r>
            <a:r>
              <a:rPr lang="cs-CZ" sz="2400" dirty="0"/>
              <a:t>, mokřina, bažina</a:t>
            </a:r>
            <a:r>
              <a:rPr lang="cs-CZ" sz="2400" dirty="0" smtClean="0"/>
              <a:t>, slatina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266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</a:t>
            </a:r>
            <a:r>
              <a:rPr lang="cs-CZ" sz="2400" dirty="0" smtClean="0"/>
              <a:t>řípravy</a:t>
            </a:r>
          </a:p>
          <a:p>
            <a:r>
              <a:rPr lang="cs-CZ" sz="2400" dirty="0" err="1" smtClean="0"/>
              <a:t>Sochrová,Marie</a:t>
            </a:r>
            <a:r>
              <a:rPr lang="cs-CZ" sz="2400" dirty="0"/>
              <a:t>: Český jazyk v kostce, Fragment 1999</a:t>
            </a:r>
          </a:p>
          <a:p>
            <a:r>
              <a:rPr lang="cs-CZ" sz="2400" dirty="0" smtClean="0"/>
              <a:t>Hauser, Přemysl: Nauka o slovní zásobě, SPN Praha, 1980 str.85 – 92</a:t>
            </a:r>
          </a:p>
          <a:p>
            <a:r>
              <a:rPr lang="cs-CZ" sz="2400" dirty="0"/>
              <a:t>Melichar - Styblík: Český jazyk -Přehled učiva základní školy , SPN, 1983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70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Synonyma a jejich využití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91805" y="2060848"/>
            <a:ext cx="8352928" cy="95410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obohacují slovní zásobu jazyka českého </a:t>
            </a:r>
            <a:r>
              <a:rPr lang="cs-CZ" sz="2800" dirty="0" smtClean="0"/>
              <a:t>                                  ( </a:t>
            </a:r>
            <a:r>
              <a:rPr lang="cs-CZ" sz="2800" dirty="0"/>
              <a:t>je jich kolem 100 000)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3843045"/>
            <a:ext cx="8352928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umožňují jemné odstínění významů v závislosti </a:t>
            </a:r>
            <a:r>
              <a:rPr lang="cs-CZ" sz="2800" dirty="0" smtClean="0"/>
              <a:t>                            na </a:t>
            </a:r>
            <a:r>
              <a:rPr lang="cs-CZ" sz="2800" dirty="0"/>
              <a:t>kontextovém a stylistickém zabarvení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395536" y="5499229"/>
            <a:ext cx="8424936" cy="95410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pomáhají dosáhnout slohové vytříbenosti ( neopakujeme v textu stejná slova)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4262535" y="1370472"/>
            <a:ext cx="484632" cy="69037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4355976" y="3068960"/>
            <a:ext cx="484632" cy="720080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lů 8"/>
          <p:cNvSpPr/>
          <p:nvPr/>
        </p:nvSpPr>
        <p:spPr>
          <a:xfrm>
            <a:off x="4355976" y="4869160"/>
            <a:ext cx="484632" cy="648072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5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Synonyma v odborném stylu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302791" y="1943254"/>
            <a:ext cx="6273256" cy="523220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synonyma nevyužíváme v odborném stylu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3020291"/>
            <a:ext cx="8238147" cy="954107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odborný styl usiluje o jednoznačnost a výrazovou přesnost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0317" y="4421430"/>
            <a:ext cx="8238147" cy="181588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v odborném stylu užíváme ale tzv. jazykové ekvivalenty synonym = české slovo + přejaté (mluvnice – gramatika, zeměpis - geografie)</a:t>
            </a:r>
          </a:p>
          <a:p>
            <a:pPr algn="ctr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06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Kdy je a není slovo synonymem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5544616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rgbClr val="7030A0"/>
                </a:solidFill>
              </a:rPr>
              <a:t>z</a:t>
            </a:r>
            <a:r>
              <a:rPr lang="cs-CZ" sz="2800" b="1" dirty="0" smtClean="0">
                <a:solidFill>
                  <a:srgbClr val="7030A0"/>
                </a:solidFill>
                <a:effectLst/>
              </a:rPr>
              <a:t>a synonyma se považují i slova odvozená nebo slovotvorné varianty</a:t>
            </a:r>
            <a:r>
              <a:rPr lang="cs-CZ" sz="2800" b="1" dirty="0" smtClean="0">
                <a:effectLst/>
              </a:rPr>
              <a:t> </a:t>
            </a:r>
            <a:r>
              <a:rPr lang="cs-CZ" sz="2800" dirty="0" smtClean="0">
                <a:effectLst/>
              </a:rPr>
              <a:t>(polévka – polívka, obrouček – obroučka, </a:t>
            </a:r>
            <a:r>
              <a:rPr lang="cs-CZ" sz="2800" i="1" dirty="0" smtClean="0">
                <a:effectLst/>
              </a:rPr>
              <a:t>dítě – děcko)</a:t>
            </a:r>
            <a:endParaRPr lang="cs-CZ" sz="2800" dirty="0" smtClean="0">
              <a:effectLst/>
            </a:endParaRPr>
          </a:p>
          <a:p>
            <a:r>
              <a:rPr lang="cs-CZ" sz="2800" b="1" dirty="0" smtClean="0">
                <a:solidFill>
                  <a:srgbClr val="7030A0"/>
                </a:solidFill>
                <a:effectLst/>
              </a:rPr>
              <a:t>výrazy nářeční, argotické, slangové, které doplňují neutrální výraz</a:t>
            </a:r>
            <a:r>
              <a:rPr lang="cs-CZ" sz="2800" dirty="0" smtClean="0">
                <a:effectLst/>
              </a:rPr>
              <a:t> (</a:t>
            </a:r>
            <a:r>
              <a:rPr lang="cs-CZ" sz="2800" i="1" dirty="0" err="1" smtClean="0"/>
              <a:t>kača</a:t>
            </a:r>
            <a:r>
              <a:rPr lang="cs-CZ" sz="2800" i="1" dirty="0" smtClean="0"/>
              <a:t> – pokladna, basa – vězení, pětka</a:t>
            </a:r>
            <a:r>
              <a:rPr lang="cs-CZ" sz="2800" dirty="0" smtClean="0">
                <a:effectLst/>
              </a:rPr>
              <a:t>)</a:t>
            </a:r>
          </a:p>
          <a:p>
            <a:r>
              <a:rPr lang="cs-CZ" sz="2800" b="1" dirty="0" smtClean="0">
                <a:solidFill>
                  <a:srgbClr val="FF0000"/>
                </a:solidFill>
                <a:effectLst/>
              </a:rPr>
              <a:t>varianty tvaroslovné a hláskové se za synonyma nepovažují </a:t>
            </a:r>
            <a:r>
              <a:rPr lang="cs-CZ" sz="2800" dirty="0" smtClean="0">
                <a:effectLst/>
              </a:rPr>
              <a:t>(</a:t>
            </a:r>
            <a:r>
              <a:rPr lang="cs-CZ" sz="2800" i="1" dirty="0" smtClean="0"/>
              <a:t>jablko</a:t>
            </a:r>
            <a:r>
              <a:rPr lang="cs-CZ" sz="2800" i="1" dirty="0" smtClean="0">
                <a:effectLst/>
              </a:rPr>
              <a:t> – jablka, vzlítnout – vzlétnout</a:t>
            </a:r>
            <a:r>
              <a:rPr lang="cs-CZ" sz="2800" dirty="0" smtClean="0">
                <a:effectLst/>
              </a:rPr>
              <a:t>)</a:t>
            </a:r>
          </a:p>
          <a:p>
            <a:r>
              <a:rPr lang="cs-CZ" sz="2800" dirty="0"/>
              <a:t>n</a:t>
            </a:r>
            <a:r>
              <a:rPr lang="cs-CZ" sz="2800" dirty="0" smtClean="0">
                <a:effectLst/>
              </a:rPr>
              <a:t>ěkterá sousloví, zejména pořekadla a ustálené obraty, mají někdy svůj slovní synonymní protějšek (</a:t>
            </a:r>
            <a:r>
              <a:rPr lang="cs-CZ" sz="2800" i="1" dirty="0" smtClean="0">
                <a:effectLst/>
              </a:rPr>
              <a:t>zůstat na ocet – neprovdat se</a:t>
            </a:r>
            <a:r>
              <a:rPr lang="cs-CZ" sz="2800" dirty="0" smtClean="0">
                <a:effectLst/>
              </a:rPr>
              <a:t>)</a:t>
            </a:r>
          </a:p>
          <a:p>
            <a:r>
              <a:rPr lang="cs-CZ" sz="2800" dirty="0"/>
              <a:t>v</a:t>
            </a:r>
            <a:r>
              <a:rPr lang="cs-CZ" sz="2800" dirty="0" smtClean="0"/>
              <a:t>íceslovné pojmenování  (závěť  - poslední vůle)</a:t>
            </a:r>
            <a:endParaRPr lang="cs-CZ" sz="2800" dirty="0" smtClean="0">
              <a:effectLst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8510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25760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Úplná synonyma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67744" y="1873047"/>
            <a:ext cx="4680448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 (čistá, absolutní)  - méně častá</a:t>
            </a:r>
          </a:p>
        </p:txBody>
      </p:sp>
      <p:sp>
        <p:nvSpPr>
          <p:cNvPr id="5" name="Obdélník 4"/>
          <p:cNvSpPr/>
          <p:nvPr/>
        </p:nvSpPr>
        <p:spPr>
          <a:xfrm>
            <a:off x="2483767" y="3182954"/>
            <a:ext cx="3977435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mají zcela totožný význam</a:t>
            </a:r>
          </a:p>
        </p:txBody>
      </p:sp>
      <p:sp>
        <p:nvSpPr>
          <p:cNvPr id="6" name="Obdélník 5"/>
          <p:cNvSpPr/>
          <p:nvPr/>
        </p:nvSpPr>
        <p:spPr>
          <a:xfrm>
            <a:off x="806299" y="4437112"/>
            <a:ext cx="7920880" cy="95410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/>
              <a:t>lze je volně zaměnit ve všech kontextech </a:t>
            </a:r>
            <a:r>
              <a:rPr lang="cs-CZ" sz="2800" b="1" dirty="0" smtClean="0"/>
              <a:t>                        </a:t>
            </a:r>
            <a:r>
              <a:rPr lang="cs-CZ" sz="2800" dirty="0" smtClean="0"/>
              <a:t>(</a:t>
            </a:r>
            <a:r>
              <a:rPr lang="cs-CZ" sz="2800" dirty="0"/>
              <a:t>kromě ustálených obratů - přísloví pořekadel apod.)</a:t>
            </a:r>
          </a:p>
        </p:txBody>
      </p:sp>
    </p:spTree>
    <p:extLst>
      <p:ext uri="{BB962C8B-B14F-4D97-AF65-F5344CB8AC3E}">
        <p14:creationId xmlns:p14="http://schemas.microsoft.com/office/powerpoint/2010/main" val="46863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slova domácí</a:t>
            </a:r>
            <a:r>
              <a:rPr lang="cs-CZ" sz="2800" dirty="0"/>
              <a:t>: hezký – pěkný; chlapec – hoch; přítel – kamarád; louže – kaluž; děvče – dívka; kouř – dým</a:t>
            </a:r>
          </a:p>
          <a:p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v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terminologii</a:t>
            </a:r>
            <a:r>
              <a:rPr lang="cs-CZ" sz="2800" b="1" dirty="0" smtClean="0"/>
              <a:t>: </a:t>
            </a:r>
            <a:r>
              <a:rPr lang="cs-CZ" sz="2800" dirty="0" smtClean="0"/>
              <a:t>termín </a:t>
            </a:r>
            <a:r>
              <a:rPr lang="cs-CZ" sz="2800" dirty="0"/>
              <a:t>musí být jednoznačný: nerost – minerál; jazykověda – lingvistika; tuha – grafit; rumělka – cinabarit</a:t>
            </a:r>
          </a:p>
          <a:p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u vlastních jmen</a:t>
            </a:r>
            <a:r>
              <a:rPr lang="cs-CZ" sz="2800" b="1" dirty="0"/>
              <a:t>: </a:t>
            </a:r>
            <a:r>
              <a:rPr lang="cs-CZ" sz="2800" dirty="0"/>
              <a:t>Etiopie – Habeš; Holandsko – Nizozemí; Persie – Írán; Mezopotámie- </a:t>
            </a:r>
            <a:r>
              <a:rPr lang="cs-CZ" sz="2800" dirty="0" err="1"/>
              <a:t>Írák</a:t>
            </a:r>
            <a:r>
              <a:rPr lang="cs-CZ" sz="2800" dirty="0"/>
              <a:t>; Thajsko - Siam</a:t>
            </a:r>
          </a:p>
          <a:p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12576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Úplná synonyma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6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S</a:t>
            </a:r>
            <a:r>
              <a:rPr lang="cs-CZ" dirty="0" smtClean="0">
                <a:effectLst/>
              </a:rPr>
              <a:t>ynonyma neúplná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56992"/>
            <a:ext cx="8352928" cy="3438381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800" b="1" dirty="0" smtClean="0"/>
              <a:t>a) 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stylistická</a:t>
            </a:r>
            <a:r>
              <a:rPr lang="cs-CZ" sz="2800" dirty="0" smtClean="0"/>
              <a:t> = liší se s</a:t>
            </a:r>
            <a:r>
              <a:rPr lang="cs-CZ" sz="2800" dirty="0" smtClean="0">
                <a:effectLst/>
              </a:rPr>
              <a:t>lohovým zabarvením – slova hovorová – neutrální – knižní ( dívat se – koukat – hledět – čumět – zírat; jaro - vesna)</a:t>
            </a:r>
          </a:p>
          <a:p>
            <a:r>
              <a:rPr lang="cs-CZ" sz="2800" b="1" dirty="0"/>
              <a:t>b</a:t>
            </a:r>
            <a:r>
              <a:rPr lang="cs-CZ" sz="2800" b="1" dirty="0" smtClean="0"/>
              <a:t>)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expresívní</a:t>
            </a:r>
            <a:r>
              <a:rPr lang="cs-CZ" sz="2800" b="1" dirty="0" smtClean="0"/>
              <a:t> </a:t>
            </a:r>
            <a:r>
              <a:rPr lang="cs-CZ" sz="2800" dirty="0" smtClean="0"/>
              <a:t>= liší se citovým zabarvením   (spinkat – hajat – chrnět, pes – hafan, noha – hnát, zemřít – skonat ( eufemismus), pít – chlastat ( dysfemismus)</a:t>
            </a:r>
          </a:p>
          <a:p>
            <a:r>
              <a:rPr lang="cs-CZ" sz="2800" b="1" dirty="0" smtClean="0"/>
              <a:t>c) 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cs-CZ" sz="2800" b="1" dirty="0" smtClean="0">
                <a:solidFill>
                  <a:schemeClr val="accent6">
                    <a:lumMod val="50000"/>
                  </a:schemeClr>
                </a:solidFill>
                <a:effectLst/>
              </a:rPr>
              <a:t>vým původem </a:t>
            </a:r>
            <a:r>
              <a:rPr lang="cs-CZ" sz="2800" dirty="0" smtClean="0">
                <a:effectLst/>
              </a:rPr>
              <a:t>(přísudek -  predikát)</a:t>
            </a:r>
          </a:p>
        </p:txBody>
      </p:sp>
      <p:sp>
        <p:nvSpPr>
          <p:cNvPr id="4" name="Obdélník 3"/>
          <p:cNvSpPr/>
          <p:nvPr/>
        </p:nvSpPr>
        <p:spPr>
          <a:xfrm>
            <a:off x="3779912" y="1556792"/>
            <a:ext cx="1449820" cy="52322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800" dirty="0"/>
              <a:t>částečná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2348880"/>
            <a:ext cx="8352928" cy="95410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/>
              <a:t>významy jsou si navzájem blízké, ale nejsou totožné, liší se jemnými významovými odstíny</a:t>
            </a:r>
          </a:p>
        </p:txBody>
      </p:sp>
    </p:spTree>
    <p:extLst>
      <p:ext uri="{BB962C8B-B14F-4D97-AF65-F5344CB8AC3E}">
        <p14:creationId xmlns:p14="http://schemas.microsoft.com/office/powerpoint/2010/main" val="265627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cs-CZ" sz="2700" b="1" dirty="0"/>
              <a:t>d) </a:t>
            </a:r>
            <a:r>
              <a:rPr lang="cs-CZ" sz="2700" b="1" dirty="0">
                <a:solidFill>
                  <a:schemeClr val="accent6">
                    <a:lumMod val="50000"/>
                  </a:schemeClr>
                </a:solidFill>
              </a:rPr>
              <a:t>frekvencí užívání </a:t>
            </a:r>
            <a:r>
              <a:rPr lang="cs-CZ" sz="2700" dirty="0">
                <a:solidFill>
                  <a:schemeClr val="accent6">
                    <a:lumMod val="50000"/>
                  </a:schemeClr>
                </a:solidFill>
              </a:rPr>
              <a:t>( </a:t>
            </a:r>
            <a:r>
              <a:rPr lang="cs-CZ" sz="2700" dirty="0"/>
              <a:t>málokdy – zřídkavě, přírodní - naturální)</a:t>
            </a:r>
          </a:p>
          <a:p>
            <a:r>
              <a:rPr lang="cs-CZ" sz="2700" b="1" dirty="0"/>
              <a:t>e) </a:t>
            </a:r>
            <a:r>
              <a:rPr lang="cs-CZ" sz="2700" b="1" dirty="0">
                <a:solidFill>
                  <a:schemeClr val="accent6">
                    <a:lumMod val="50000"/>
                  </a:schemeClr>
                </a:solidFill>
              </a:rPr>
              <a:t>dobovým užitím </a:t>
            </a:r>
            <a:r>
              <a:rPr lang="cs-CZ" sz="2700" dirty="0"/>
              <a:t>(fyzika -  silozpyt, protože – anžto, ovzduší - povětří)</a:t>
            </a:r>
          </a:p>
          <a:p>
            <a:r>
              <a:rPr lang="cs-CZ" sz="2700" b="1" dirty="0"/>
              <a:t>f) </a:t>
            </a:r>
            <a:r>
              <a:rPr lang="cs-CZ" sz="2700" b="1" dirty="0">
                <a:solidFill>
                  <a:schemeClr val="accent6">
                    <a:lumMod val="50000"/>
                  </a:schemeClr>
                </a:solidFill>
              </a:rPr>
              <a:t>intenzitou</a:t>
            </a:r>
            <a:r>
              <a:rPr lang="cs-CZ" sz="2700" dirty="0"/>
              <a:t> ( práce – dřina, červený – rudý</a:t>
            </a:r>
            <a:r>
              <a:rPr lang="cs-CZ" sz="2700" dirty="0" smtClean="0"/>
              <a:t>)</a:t>
            </a:r>
          </a:p>
          <a:p>
            <a:r>
              <a:rPr lang="cs-CZ" sz="2700" b="1" dirty="0"/>
              <a:t>g) </a:t>
            </a:r>
            <a:r>
              <a:rPr lang="cs-CZ" sz="2700" dirty="0"/>
              <a:t>synonyma </a:t>
            </a:r>
            <a:r>
              <a:rPr lang="cs-CZ" sz="2700" b="1" dirty="0" smtClean="0">
                <a:solidFill>
                  <a:schemeClr val="accent6">
                    <a:lumMod val="50000"/>
                  </a:schemeClr>
                </a:solidFill>
              </a:rPr>
              <a:t>ideografická</a:t>
            </a:r>
            <a:r>
              <a:rPr lang="cs-CZ" sz="2700" b="1" dirty="0" smtClean="0"/>
              <a:t> - </a:t>
            </a:r>
            <a:r>
              <a:rPr lang="cs-CZ" sz="2700" dirty="0" smtClean="0"/>
              <a:t>zvláštní druh, nejsou </a:t>
            </a:r>
            <a:r>
              <a:rPr lang="cs-CZ" sz="2700" dirty="0"/>
              <a:t>ve všech kontextech zaměnitelná</a:t>
            </a:r>
          </a:p>
          <a:p>
            <a:r>
              <a:rPr lang="cs-CZ" sz="2700" dirty="0"/>
              <a:t>běžet – utíkat ( do kopce, rychle, ale běžet závod ne utíkat; </a:t>
            </a:r>
            <a:r>
              <a:rPr lang="cs-CZ" sz="2700" i="1" dirty="0"/>
              <a:t>moudrý – chytrý, smělý – nebojácný</a:t>
            </a:r>
            <a:r>
              <a:rPr lang="cs-CZ" sz="2700" i="1" dirty="0" smtClean="0"/>
              <a:t>)</a:t>
            </a:r>
          </a:p>
          <a:p>
            <a:r>
              <a:rPr lang="cs-CZ" sz="2700" b="1" dirty="0"/>
              <a:t>specifikační</a:t>
            </a:r>
            <a:r>
              <a:rPr lang="cs-CZ" sz="2700" dirty="0"/>
              <a:t> – spojením slov </a:t>
            </a:r>
            <a:r>
              <a:rPr lang="cs-CZ" sz="2700" i="1" dirty="0"/>
              <a:t>červený</a:t>
            </a:r>
            <a:r>
              <a:rPr lang="cs-CZ" sz="2700" dirty="0"/>
              <a:t> a </a:t>
            </a:r>
            <a:r>
              <a:rPr lang="cs-CZ" sz="2700" i="1" dirty="0"/>
              <a:t>rudý</a:t>
            </a:r>
            <a:r>
              <a:rPr lang="cs-CZ" sz="2700" dirty="0"/>
              <a:t> vznikne </a:t>
            </a:r>
            <a:r>
              <a:rPr lang="cs-CZ" sz="2700" i="1" dirty="0"/>
              <a:t>sytě červený</a:t>
            </a:r>
            <a:endParaRPr lang="cs-CZ" sz="2700" dirty="0"/>
          </a:p>
          <a:p>
            <a:r>
              <a:rPr lang="cs-CZ" sz="2700" b="1" dirty="0"/>
              <a:t>intenzifikační</a:t>
            </a:r>
            <a:r>
              <a:rPr lang="cs-CZ" sz="2700" dirty="0"/>
              <a:t> – souvislost s projevem emocí</a:t>
            </a:r>
          </a:p>
          <a:p>
            <a:pPr>
              <a:buFont typeface="Wingdings" pitchFamily="2" charset="2"/>
              <a:buChar char="Ø"/>
            </a:pPr>
            <a:r>
              <a:rPr lang="cs-CZ" sz="2700" dirty="0"/>
              <a:t>zesílení  - gradace ( klimax)  - bít – rvát, volat – křičet</a:t>
            </a:r>
          </a:p>
          <a:p>
            <a:pPr>
              <a:buFont typeface="Wingdings" pitchFamily="2" charset="2"/>
              <a:buChar char="Ø"/>
            </a:pPr>
            <a:r>
              <a:rPr lang="cs-CZ" sz="2700" dirty="0"/>
              <a:t>zeslabení ( antiklimax) – slábnout – tichnout atd.</a:t>
            </a:r>
          </a:p>
          <a:p>
            <a:endParaRPr lang="cs-CZ" sz="2700" dirty="0"/>
          </a:p>
          <a:p>
            <a:endParaRPr lang="cs-CZ" sz="2700" i="1" dirty="0"/>
          </a:p>
          <a:p>
            <a:pPr marL="0" indent="0">
              <a:buNone/>
            </a:pPr>
            <a:endParaRPr lang="cs-CZ" sz="2700" dirty="0"/>
          </a:p>
          <a:p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val="38748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1131</Words>
  <Application>Microsoft Office PowerPoint</Application>
  <PresentationFormat>Předvádění na obrazovce (4:3)</PresentationFormat>
  <Paragraphs>240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Synonyma</vt:lpstr>
      <vt:lpstr>Synonyma </vt:lpstr>
      <vt:lpstr>Synonyma a jejich využití</vt:lpstr>
      <vt:lpstr>Synonyma v odborném stylu</vt:lpstr>
      <vt:lpstr>Kdy je a není slovo synonymem</vt:lpstr>
      <vt:lpstr>Úplná synonyma</vt:lpstr>
      <vt:lpstr>Prezentace aplikace PowerPoint</vt:lpstr>
      <vt:lpstr>Synonyma neúplná</vt:lpstr>
      <vt:lpstr>Prezentace aplikace PowerPoint</vt:lpstr>
      <vt:lpstr>Synonyma a slovní druhy</vt:lpstr>
      <vt:lpstr>Řídký význam u slovních druhů</vt:lpstr>
      <vt:lpstr>Struktura synonym</vt:lpstr>
      <vt:lpstr>Víceslovná pojmenování</vt:lpstr>
      <vt:lpstr>Synonymní pole</vt:lpstr>
      <vt:lpstr>Dvě dominantní slova</vt:lpstr>
      <vt:lpstr>Synonymní řada</vt:lpstr>
      <vt:lpstr>Cvičení s klíčem</vt:lpstr>
      <vt:lpstr>Prezentace aplikace PowerPoint</vt:lpstr>
      <vt:lpstr>Cvičení</vt:lpstr>
      <vt:lpstr>Prezentace aplikace PowerPoint</vt:lpstr>
      <vt:lpstr>Prezentace aplikace PowerPoint</vt:lpstr>
      <vt:lpstr>Prezentace aplikace PowerPoint</vt:lpstr>
      <vt:lpstr>Použité zdroje: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Synonyma</dc:title>
  <dc:creator>Kateřina Karbulová</dc:creator>
  <cp:lastModifiedBy>Kateřina Karbulová</cp:lastModifiedBy>
  <cp:revision>31</cp:revision>
  <dcterms:created xsi:type="dcterms:W3CDTF">2013-05-30T19:25:47Z</dcterms:created>
  <dcterms:modified xsi:type="dcterms:W3CDTF">2013-06-27T16:08:35Z</dcterms:modified>
</cp:coreProperties>
</file>