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42ABCF-A366-4736-A44A-4670FF96511A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8040F4-E705-4032-B539-F73E8D32B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TEORETICKÁ  ČÁST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VYPRAVOVÁNÍ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467544" y="620688"/>
            <a:ext cx="788709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vnitřní monolog – promluva nepronesená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  -  zachycuje vnitřní svět postavy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  -  bez uvozovek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dialog -  střídání přímé řeči dvou a více osob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-  replika na novém řádku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476672"/>
            <a:ext cx="5444119" cy="4324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Jazyk vypravování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názorný a živý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všechny vrstvy národního jazyka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slova citově zabarvená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slovesa (nositel děje)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příslovce, přídavná jména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přirovnání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rčení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obrazné prostředky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nespisovný jazyk – v řeči postav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620688"/>
            <a:ext cx="902683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Syntax vypravování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rozmanitost – volnější větná stavba, názorné přívlastky,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přístavky, příslovečná určení</a:t>
            </a:r>
          </a:p>
          <a:p>
            <a:pPr>
              <a:buFont typeface="Wingdings" pitchFamily="2" charset="2"/>
              <a:buChar char="§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převaha oznamovacích vět + věty tázací, rozkazovací,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                        zvolací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věty časové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zvláštnosti větné stavby – </a:t>
            </a:r>
            <a:r>
              <a:rPr lang="cs-CZ" sz="2500" b="1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osamostatnělé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větné členy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př.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Padl na zem. Znenadání. Jako podťatý.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-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infinitivní konstrukce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př.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Ne a ne zapršet.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04664"/>
            <a:ext cx="9314862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dějové napětí</a:t>
            </a:r>
          </a:p>
          <a:p>
            <a:pPr>
              <a:buFont typeface="Wingdings" pitchFamily="2" charset="2"/>
              <a:buChar char="Ø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krátké věty – souřadně spojované, i jednoslovné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opakování spojek nebo bezespoječné věty</a:t>
            </a:r>
          </a:p>
          <a:p>
            <a:pPr>
              <a:buFont typeface="Wingdings" pitchFamily="2" charset="2"/>
              <a:buChar char="Ø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prézens historický 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- místo minulého času použijeme přítomný k oživení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minulých dějů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- př. Šel jsem klidně po ulici,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najednou na mě vyskočí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střídání přímé řeči postav – dynamičnost</a:t>
            </a:r>
          </a:p>
          <a:p>
            <a:pPr>
              <a:buFont typeface="Wingdings" pitchFamily="2" charset="2"/>
              <a:buChar char="Ø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příslovce –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vtom, najednou, znenadání, náhle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,…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25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692696"/>
            <a:ext cx="4269117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uvolnění dějového napětí</a:t>
            </a:r>
          </a:p>
          <a:p>
            <a:pPr>
              <a:buFont typeface="Wingdings" pitchFamily="2" charset="2"/>
              <a:buChar char="§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složitější větná stavba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delší věty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764704"/>
            <a:ext cx="74131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Zdroje: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Sochorová, M.: Český jazyk v kostce pro střední školy. Fragment, 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      Havlíčkův Brod, 1999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1520" y="404664"/>
            <a:ext cx="846097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Vypravování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– útvar slohového postupu vyprávěcího</a:t>
            </a:r>
          </a:p>
          <a:p>
            <a:endParaRPr lang="cs-CZ" sz="2500" b="1" dirty="0"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cs-CZ" sz="25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Využití 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v umělecké literatuře – základ epických děl (povídek,</a:t>
            </a:r>
          </a:p>
          <a:p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románů, pověstí, pohádek)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v běžných hovorech – prosté vypravování událostí,</a:t>
            </a:r>
          </a:p>
          <a:p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osobní korespondence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v publicistice – fejeton, reportáž, črta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v odborných pracích – historická tematika, životopis</a:t>
            </a:r>
          </a:p>
          <a:p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významné osobnosti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20688"/>
            <a:ext cx="921015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Podstata vypravování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příběh vystižený tak, aby si ho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čtenář dovedl představit</a:t>
            </a:r>
          </a:p>
          <a:p>
            <a:pPr>
              <a:buFontTx/>
              <a:buChar char="-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logická souvislost</a:t>
            </a:r>
          </a:p>
          <a:p>
            <a:pPr>
              <a:buFontTx/>
              <a:buChar char="-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časová posloupnost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musí být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zápletka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(POZOR na dějový popis bez zápletky)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jedinečná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událost (ale typická pro určitou dobu, lidi,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prostředí)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požadavek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názornosti, živosti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vypravování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endParaRPr lang="cs-CZ" sz="25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8699818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Kompozice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úvod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(expozice) – vystižení prostředí, seznámení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	s postavami, naznačena základní situace </a:t>
            </a:r>
          </a:p>
          <a:p>
            <a:pPr marL="457200" indent="-457200"/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2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vlastní vypravování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zápletka, stupňování napětí,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	kolize, konflikt, vyvrcholení a jeho rozuzlení</a:t>
            </a:r>
          </a:p>
          <a:p>
            <a:pPr marL="457200" indent="-457200"/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3.   závěr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vyvození poučení, zobecnění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861165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Slohové postupy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Vyprávěcí postup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události jsou líčeny v pohybu, vývoji a čase, 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čas minulý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chronologický postup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(vytváření postupné dějové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linie)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dodatečné podání dějové složky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(např. v detektivce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popis zločinu)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retrospektivní postup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(např. vzpomínky)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retardační účinek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odbočení od hlavní dějové linie,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zpomalení vypravování, růst napětí, popisy,</a:t>
            </a:r>
          </a:p>
          <a:p>
            <a:pPr marL="457200" indent="-457200"/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vedlejší děj, epizody, reflexe</a:t>
            </a:r>
          </a:p>
          <a:p>
            <a:pPr marL="457200" indent="-457200">
              <a:buFont typeface="Wingdings" pitchFamily="2" charset="2"/>
              <a:buChar char="§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548680"/>
            <a:ext cx="7954678" cy="58631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2. Popisný postup</a:t>
            </a:r>
          </a:p>
          <a:p>
            <a:pPr>
              <a:buFont typeface="Wingdings" pitchFamily="2" charset="2"/>
              <a:buChar char="§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popis prostředí v souvislosti s událostmi</a:t>
            </a:r>
          </a:p>
          <a:p>
            <a:pPr>
              <a:buFont typeface="Wingdings" pitchFamily="2" charset="2"/>
              <a:buChar char="§"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subjektivní popis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líčení, lyrický popis, obrazné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prostředky, dějová slovesa, personifikace,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smyslové vnímání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dějový popis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bez zápletky, hromadění informací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výčet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statický popis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zeslabená dějovost, v popředí je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stav popisovaného předmětu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cs-CZ" sz="25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404664"/>
            <a:ext cx="8066632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3. Charakterizační postup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charakteristika postav (přímá,nepřímá), prostředí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4. Výkladový postup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objasnění vnitřních příčinných vztahů, vysvětlivky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23528" y="476672"/>
            <a:ext cx="8542723" cy="6632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Řeč vypravěče</a:t>
            </a:r>
          </a:p>
          <a:p>
            <a:endParaRPr lang="cs-CZ" sz="25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řeč vypravěče – autorská</a:t>
            </a:r>
          </a:p>
          <a:p>
            <a:pPr>
              <a:buFont typeface="Wingdings" pitchFamily="2" charset="2"/>
              <a:buChar char="§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řeč postav – přímá, polopřímá, nepřímá,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    nevlastní přímá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polopřímá řeč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včleňuje se do řeči autorské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- není vyznačena uvozovkami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- 3. osoba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př. Spěchal,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přece to musí stihnout. Musí přijít včas!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nepřímá řeč –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zpráva mluvčího o výroku jiného 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-  mění se gramatická osoba, čas, někdy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i slovesný způsob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-  vyjádřena vedlejší větou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př.  Zeptal se, kdy bych mohl přijít.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913853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nevlastní přímá řeč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– podává něčí projev tak, jak byl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                   pronesen, ale v písmu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- není v uvozovkách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- projev postavy je reprodukován vypravěčem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beze změny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- splývá s pásmem vypravěče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- má znaky hovorového stylu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- využívá osob a časů jako v přímé řeči</a:t>
            </a:r>
          </a:p>
          <a:p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př. Jan sice řekl Evě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přijeď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, ale věděl, že nebude doma.</a:t>
            </a:r>
          </a:p>
          <a:p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Ptala se sama sebe, </a:t>
            </a:r>
            <a:r>
              <a:rPr lang="cs-CZ" sz="25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mám tam jít, nebo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176</TotalTime>
  <Words>525</Words>
  <Application>Microsoft Office PowerPoint</Application>
  <PresentationFormat>Předvádění na obrazovce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VYPRAVOVÁNÍ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VYPRAVOVÁNÍ</dc:title>
  <dc:creator>jarek</dc:creator>
  <cp:lastModifiedBy>Viktor Šlechta</cp:lastModifiedBy>
  <cp:revision>21</cp:revision>
  <dcterms:created xsi:type="dcterms:W3CDTF">2012-11-20T16:05:22Z</dcterms:created>
  <dcterms:modified xsi:type="dcterms:W3CDTF">2012-12-10T12:12:43Z</dcterms:modified>
</cp:coreProperties>
</file>