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79" r:id="rId5"/>
    <p:sldId id="280" r:id="rId6"/>
    <p:sldId id="257" r:id="rId7"/>
    <p:sldId id="290" r:id="rId8"/>
    <p:sldId id="291" r:id="rId9"/>
    <p:sldId id="258" r:id="rId10"/>
    <p:sldId id="259" r:id="rId11"/>
    <p:sldId id="260" r:id="rId12"/>
    <p:sldId id="261" r:id="rId13"/>
    <p:sldId id="297" r:id="rId14"/>
    <p:sldId id="288" r:id="rId15"/>
    <p:sldId id="292" r:id="rId16"/>
    <p:sldId id="294" r:id="rId17"/>
    <p:sldId id="293" r:id="rId18"/>
    <p:sldId id="295" r:id="rId19"/>
    <p:sldId id="296" r:id="rId20"/>
    <p:sldId id="298" r:id="rId21"/>
    <p:sldId id="299" r:id="rId22"/>
    <p:sldId id="262" r:id="rId23"/>
    <p:sldId id="284" r:id="rId24"/>
    <p:sldId id="285" r:id="rId25"/>
    <p:sldId id="286" r:id="rId26"/>
    <p:sldId id="289" r:id="rId27"/>
    <p:sldId id="273" r:id="rId28"/>
    <p:sldId id="274" r:id="rId29"/>
    <p:sldId id="263" r:id="rId30"/>
    <p:sldId id="277" r:id="rId31"/>
    <p:sldId id="278" r:id="rId32"/>
    <p:sldId id="264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ED56-2566-4C38-B3F1-2E9ECA122473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144-A3D5-4C55-A95A-A7F6D3EE4E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ED56-2566-4C38-B3F1-2E9ECA122473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144-A3D5-4C55-A95A-A7F6D3EE4E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ED56-2566-4C38-B3F1-2E9ECA122473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144-A3D5-4C55-A95A-A7F6D3EE4E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ED56-2566-4C38-B3F1-2E9ECA122473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144-A3D5-4C55-A95A-A7F6D3EE4E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ED56-2566-4C38-B3F1-2E9ECA122473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144-A3D5-4C55-A95A-A7F6D3EE4E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ED56-2566-4C38-B3F1-2E9ECA122473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144-A3D5-4C55-A95A-A7F6D3EE4E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ED56-2566-4C38-B3F1-2E9ECA122473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144-A3D5-4C55-A95A-A7F6D3EE4E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ED56-2566-4C38-B3F1-2E9ECA122473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144-A3D5-4C55-A95A-A7F6D3EE4E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ED56-2566-4C38-B3F1-2E9ECA122473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144-A3D5-4C55-A95A-A7F6D3EE4E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ED56-2566-4C38-B3F1-2E9ECA122473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144-A3D5-4C55-A95A-A7F6D3EE4E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ED56-2566-4C38-B3F1-2E9ECA122473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144-A3D5-4C55-A95A-A7F6D3EE4E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2ED56-2566-4C38-B3F1-2E9ECA122473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53144-A3D5-4C55-A95A-A7F6D3EE4ED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ll Users\Dokumenty\Obrázky\Ukázky obrázků\Západ slu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640960" cy="54006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5400" b="1" dirty="0" smtClean="0">
                <a:ln w="50800"/>
                <a:solidFill>
                  <a:srgbClr val="FFFF00"/>
                </a:solidFill>
              </a:rPr>
              <a:t>Nauka o slovní zásobě</a:t>
            </a:r>
            <a:endParaRPr lang="cs-CZ" sz="5400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3501008"/>
            <a:ext cx="6400800" cy="17526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4000" b="1" dirty="0" smtClean="0">
                <a:ln w="50800"/>
                <a:solidFill>
                  <a:srgbClr val="FFFF00"/>
                </a:solidFill>
              </a:rPr>
              <a:t>(lexikologie)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1" i="0" u="none" strike="noStrike" kern="1200" cap="none" spc="0" normalizeH="0" baseline="0" noProof="0" dirty="0" smtClean="0">
              <a:ln w="50800"/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1" i="0" u="none" strike="noStrike" kern="1200" cap="none" spc="0" normalizeH="0" baseline="0" noProof="0" dirty="0" smtClean="0">
              <a:ln w="50800"/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 rot="5400000">
            <a:off x="-1890464" y="3015208"/>
            <a:ext cx="4608512" cy="8275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1" i="0" u="none" strike="noStrike" kern="1200" cap="none" spc="0" normalizeH="0" baseline="0" noProof="0" dirty="0" smtClean="0">
              <a:ln w="50800"/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 rot="5400000">
            <a:off x="6425952" y="3015208"/>
            <a:ext cx="4608512" cy="8275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1" i="0" u="none" strike="noStrike" kern="1200" cap="none" spc="0" normalizeH="0" baseline="0" noProof="0" dirty="0" smtClean="0">
              <a:ln w="50800"/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://www.heathersanimations.com/fractals/fractal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267744" cy="1340768"/>
          </a:xfrm>
          <a:prstGeom prst="rect">
            <a:avLst/>
          </a:prstGeom>
          <a:noFill/>
        </p:spPr>
      </p:pic>
      <p:pic>
        <p:nvPicPr>
          <p:cNvPr id="11" name="Picture 2" descr="http://www.heathersanimations.com/fractals/fractal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2232248" cy="1340768"/>
          </a:xfrm>
          <a:prstGeom prst="rect">
            <a:avLst/>
          </a:prstGeom>
          <a:noFill/>
        </p:spPr>
      </p:pic>
      <p:pic>
        <p:nvPicPr>
          <p:cNvPr id="12" name="Picture 2" descr="http://www.heathersanimations.com/fractals/fractal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2304256" cy="1340768"/>
          </a:xfrm>
          <a:prstGeom prst="rect">
            <a:avLst/>
          </a:prstGeom>
          <a:noFill/>
        </p:spPr>
      </p:pic>
      <p:pic>
        <p:nvPicPr>
          <p:cNvPr id="13" name="Picture 2" descr="http://www.heathersanimations.com/fractals/fractal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6741" y="0"/>
            <a:ext cx="2377259" cy="1340768"/>
          </a:xfrm>
          <a:prstGeom prst="rect">
            <a:avLst/>
          </a:prstGeom>
          <a:noFill/>
        </p:spPr>
      </p:pic>
      <p:sp>
        <p:nvSpPr>
          <p:cNvPr id="14" name="Obdélník 13"/>
          <p:cNvSpPr/>
          <p:nvPr/>
        </p:nvSpPr>
        <p:spPr>
          <a:xfrm>
            <a:off x="1259632" y="5733256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Tvorba VY_INOVACE_KARBULOVA.CEJJAZ. 04.pptx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rgbClr val="FFFF00"/>
                </a:solidFill>
              </a:rPr>
              <a:t>Obohacování slovní zásoby</a:t>
            </a:r>
            <a:endParaRPr lang="cs-CZ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67744" y="4581128"/>
            <a:ext cx="6768752" cy="208823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200" b="1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cs-CZ" sz="2200" b="1" dirty="0" smtClean="0">
                <a:solidFill>
                  <a:schemeClr val="accent3">
                    <a:lumMod val="50000"/>
                  </a:schemeClr>
                </a:solidFill>
              </a:rPr>
              <a:t>dvozováním </a:t>
            </a:r>
            <a:r>
              <a:rPr lang="cs-CZ" sz="2200" dirty="0" smtClean="0"/>
              <a:t> - derivace </a:t>
            </a:r>
            <a:r>
              <a:rPr lang="cs-CZ" sz="2200" i="1" dirty="0" smtClean="0"/>
              <a:t>( přelet, počítač)</a:t>
            </a:r>
          </a:p>
          <a:p>
            <a:pPr>
              <a:buFont typeface="Wingdings" pitchFamily="2" charset="2"/>
              <a:buChar char="Ø"/>
            </a:pPr>
            <a:r>
              <a:rPr lang="cs-CZ" sz="2200" b="1" dirty="0" smtClean="0">
                <a:solidFill>
                  <a:schemeClr val="accent3">
                    <a:lumMod val="50000"/>
                  </a:schemeClr>
                </a:solidFill>
              </a:rPr>
              <a:t>skládáním </a:t>
            </a:r>
            <a:r>
              <a:rPr lang="cs-CZ" sz="2200" dirty="0" smtClean="0"/>
              <a:t>-  kompozice </a:t>
            </a:r>
            <a:r>
              <a:rPr lang="cs-CZ" sz="2200" i="1" dirty="0" smtClean="0"/>
              <a:t>(ropovod)</a:t>
            </a:r>
          </a:p>
          <a:p>
            <a:pPr>
              <a:buFont typeface="Wingdings" pitchFamily="2" charset="2"/>
              <a:buChar char="Ø"/>
            </a:pPr>
            <a:r>
              <a:rPr lang="cs-CZ" sz="2200" b="1" dirty="0" smtClean="0">
                <a:solidFill>
                  <a:schemeClr val="accent3">
                    <a:lumMod val="50000"/>
                  </a:schemeClr>
                </a:solidFill>
              </a:rPr>
              <a:t>tvořením zkratek, zkratkových slov </a:t>
            </a:r>
            <a:r>
              <a:rPr lang="cs-CZ" sz="2200" i="1" dirty="0" smtClean="0"/>
              <a:t>( ODS, ČEDOK)</a:t>
            </a:r>
          </a:p>
          <a:p>
            <a:pPr>
              <a:buFont typeface="Wingdings" pitchFamily="2" charset="2"/>
              <a:buChar char="Ø"/>
            </a:pPr>
            <a:r>
              <a:rPr lang="cs-CZ" sz="2200" b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cs-CZ" sz="2200" b="1" dirty="0" smtClean="0">
                <a:solidFill>
                  <a:schemeClr val="accent3">
                    <a:lumMod val="50000"/>
                  </a:schemeClr>
                </a:solidFill>
              </a:rPr>
              <a:t>pojováním slov v sousloví </a:t>
            </a:r>
            <a:r>
              <a:rPr lang="cs-CZ" sz="2200" i="1" dirty="0" smtClean="0"/>
              <a:t>( Základní umělecká škola)</a:t>
            </a:r>
          </a:p>
          <a:p>
            <a:pPr>
              <a:buFont typeface="Wingdings" pitchFamily="2" charset="2"/>
              <a:buChar char="Ø"/>
            </a:pPr>
            <a:r>
              <a:rPr lang="cs-CZ" sz="22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cs-CZ" sz="2200" b="1" dirty="0" smtClean="0">
                <a:solidFill>
                  <a:schemeClr val="accent3">
                    <a:lumMod val="50000"/>
                  </a:schemeClr>
                </a:solidFill>
              </a:rPr>
              <a:t>řejímáním slov z cizích jazyků </a:t>
            </a:r>
            <a:r>
              <a:rPr lang="cs-CZ" sz="2200" i="1" dirty="0" smtClean="0"/>
              <a:t>( privatizace, leasing)</a:t>
            </a:r>
          </a:p>
          <a:p>
            <a:pPr>
              <a:buFont typeface="Wingdings" pitchFamily="2" charset="2"/>
              <a:buChar char="Ø"/>
            </a:pPr>
            <a:endParaRPr lang="cs-CZ" sz="2200" dirty="0"/>
          </a:p>
        </p:txBody>
      </p:sp>
      <p:sp>
        <p:nvSpPr>
          <p:cNvPr id="4" name="Obdélník 3"/>
          <p:cNvSpPr/>
          <p:nvPr/>
        </p:nvSpPr>
        <p:spPr>
          <a:xfrm>
            <a:off x="1547664" y="1311151"/>
            <a:ext cx="56668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sz="2400" dirty="0" smtClean="0"/>
              <a:t>vývoj společnosti = rozšiřování slovní zásoby</a:t>
            </a:r>
          </a:p>
        </p:txBody>
      </p:sp>
      <p:sp>
        <p:nvSpPr>
          <p:cNvPr id="5" name="Obdélník 4"/>
          <p:cNvSpPr/>
          <p:nvPr/>
        </p:nvSpPr>
        <p:spPr>
          <a:xfrm>
            <a:off x="611560" y="2876743"/>
            <a:ext cx="266429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změnou</a:t>
            </a:r>
            <a:r>
              <a:rPr lang="cs-CZ" sz="2400" dirty="0" smtClean="0"/>
              <a:t> původního </a:t>
            </a:r>
            <a:r>
              <a:rPr lang="cs-CZ" sz="2400" b="1" dirty="0" smtClean="0"/>
              <a:t>významu</a:t>
            </a:r>
            <a:r>
              <a:rPr lang="cs-CZ" sz="2400" dirty="0" smtClean="0"/>
              <a:t> slov                     </a:t>
            </a:r>
            <a:r>
              <a:rPr lang="cs-CZ" sz="2400" i="1" dirty="0" smtClean="0"/>
              <a:t>( jádro – atomu)</a:t>
            </a:r>
          </a:p>
        </p:txBody>
      </p:sp>
      <p:sp>
        <p:nvSpPr>
          <p:cNvPr id="6" name="Obdélník 5"/>
          <p:cNvSpPr/>
          <p:nvPr/>
        </p:nvSpPr>
        <p:spPr>
          <a:xfrm>
            <a:off x="4283968" y="2823319"/>
            <a:ext cx="299101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sz="2400" b="1" dirty="0" smtClean="0"/>
              <a:t>tvořením nových slov </a:t>
            </a:r>
          </a:p>
        </p:txBody>
      </p:sp>
      <p:sp>
        <p:nvSpPr>
          <p:cNvPr id="7" name="Šipka dolů 6"/>
          <p:cNvSpPr/>
          <p:nvPr/>
        </p:nvSpPr>
        <p:spPr>
          <a:xfrm rot="2887337">
            <a:off x="3220737" y="1736167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 rot="19045964">
            <a:off x="4936628" y="1749006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5508104" y="3645024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ámeček 9"/>
          <p:cNvSpPr/>
          <p:nvPr/>
        </p:nvSpPr>
        <p:spPr>
          <a:xfrm>
            <a:off x="251520" y="2564904"/>
            <a:ext cx="3384376" cy="1872208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Rámeček 10"/>
          <p:cNvSpPr/>
          <p:nvPr/>
        </p:nvSpPr>
        <p:spPr>
          <a:xfrm>
            <a:off x="4067944" y="2564904"/>
            <a:ext cx="3456384" cy="1008112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5301208"/>
            <a:ext cx="1296144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i="1" dirty="0" smtClean="0"/>
              <a:t>Samostatná prezentace</a:t>
            </a:r>
            <a:endParaRPr lang="cs-CZ" i="1" dirty="0"/>
          </a:p>
        </p:txBody>
      </p:sp>
      <p:sp>
        <p:nvSpPr>
          <p:cNvPr id="13" name="Šipka dolů 12"/>
          <p:cNvSpPr/>
          <p:nvPr/>
        </p:nvSpPr>
        <p:spPr>
          <a:xfrm rot="5400000">
            <a:off x="1731088" y="5189792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rgbClr val="FFFF00"/>
                </a:solidFill>
              </a:rPr>
              <a:t>Slovní zásoba z hlediska stylistického</a:t>
            </a:r>
            <a:endParaRPr lang="cs-CZ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2492896"/>
            <a:ext cx="3456384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slova stylově neutrální                     </a:t>
            </a:r>
            <a:r>
              <a:rPr lang="cs-CZ" sz="2300" dirty="0" smtClean="0"/>
              <a:t>( = většina) - můžeme je použít v jakékoliv situaci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04048" y="2547481"/>
            <a:ext cx="3600400" cy="116955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s</a:t>
            </a:r>
            <a:r>
              <a:rPr lang="cs-CZ" sz="2400" b="1" dirty="0" smtClean="0"/>
              <a:t>tylově zabarvená                       </a:t>
            </a:r>
            <a:r>
              <a:rPr lang="cs-CZ" sz="2300" dirty="0" smtClean="0"/>
              <a:t>( příznaková)- použitelná jen v některém funkčním stylu</a:t>
            </a:r>
          </a:p>
        </p:txBody>
      </p:sp>
      <p:sp>
        <p:nvSpPr>
          <p:cNvPr id="6" name="Šipka dolů 5"/>
          <p:cNvSpPr/>
          <p:nvPr/>
        </p:nvSpPr>
        <p:spPr>
          <a:xfrm rot="2887337">
            <a:off x="3508770" y="1232112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 rot="19045964">
            <a:off x="4720603" y="1250265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Documents and Settings\All Users\Dokumenty\Obrázky\Ukázky obrázků\Západ slu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noFill/>
        </p:spPr>
      </p:pic>
      <p:sp>
        <p:nvSpPr>
          <p:cNvPr id="9" name="Rámeček 8"/>
          <p:cNvSpPr/>
          <p:nvPr/>
        </p:nvSpPr>
        <p:spPr>
          <a:xfrm>
            <a:off x="179512" y="2132856"/>
            <a:ext cx="4248472" cy="2016224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Rámeček 9"/>
          <p:cNvSpPr/>
          <p:nvPr/>
        </p:nvSpPr>
        <p:spPr>
          <a:xfrm>
            <a:off x="4572000" y="2132856"/>
            <a:ext cx="4499992" cy="2016224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rgbClr val="FFFF00"/>
                </a:solidFill>
              </a:rPr>
              <a:t>Slovní zásoba podle spisovnosti</a:t>
            </a:r>
            <a:endParaRPr lang="cs-CZ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3968" y="3789040"/>
            <a:ext cx="4547864" cy="280831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z obecné češtiny                                                      </a:t>
            </a:r>
            <a:r>
              <a:rPr lang="cs-CZ" sz="2400" dirty="0" smtClean="0"/>
              <a:t>=  v soukromém projevu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ářeční</a:t>
            </a:r>
            <a:r>
              <a:rPr lang="cs-CZ" sz="2400" dirty="0" smtClean="0"/>
              <a:t> ( dialektismy)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rofesionální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smtClean="0"/>
              <a:t>( podle povolání)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langová</a:t>
            </a:r>
            <a:r>
              <a:rPr lang="cs-CZ" sz="2400" dirty="0" smtClean="0"/>
              <a:t> ( zájmové skupiny)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rgotická</a:t>
            </a:r>
            <a:r>
              <a:rPr lang="cs-CZ" sz="2400" dirty="0" smtClean="0"/>
              <a:t> ( deklasované živly)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827584" y="2132856"/>
            <a:ext cx="196964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lova spisovná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3794264"/>
            <a:ext cx="3456384" cy="193899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běžná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hovorová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knižní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odborná</a:t>
            </a:r>
            <a:r>
              <a:rPr lang="cs-CZ" sz="2400" dirty="0" smtClean="0"/>
              <a:t> ( termíny)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básnická</a:t>
            </a:r>
            <a:r>
              <a:rPr lang="cs-CZ" sz="2400" dirty="0" smtClean="0"/>
              <a:t> ( poetismy)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5670942" y="2132856"/>
            <a:ext cx="228543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lova nespisovná</a:t>
            </a:r>
          </a:p>
        </p:txBody>
      </p:sp>
      <p:sp>
        <p:nvSpPr>
          <p:cNvPr id="7" name="Šipka dolů 6"/>
          <p:cNvSpPr/>
          <p:nvPr/>
        </p:nvSpPr>
        <p:spPr>
          <a:xfrm rot="2887337">
            <a:off x="3508769" y="1160105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 rot="19045964">
            <a:off x="4865820" y="1172474"/>
            <a:ext cx="467544" cy="837941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6156176" y="2924944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1547664" y="2882640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ámeček 11"/>
          <p:cNvSpPr/>
          <p:nvPr/>
        </p:nvSpPr>
        <p:spPr>
          <a:xfrm>
            <a:off x="611560" y="1916832"/>
            <a:ext cx="2448272" cy="914400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Rámeček 12"/>
          <p:cNvSpPr/>
          <p:nvPr/>
        </p:nvSpPr>
        <p:spPr>
          <a:xfrm>
            <a:off x="5436096" y="1916832"/>
            <a:ext cx="2736304" cy="914400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Poetismy </a:t>
            </a:r>
            <a:b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-užívají se v uměleckém stylu</a:t>
            </a:r>
            <a:b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</a:br>
            <a:endParaRPr lang="cs-CZ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323528" y="1639341"/>
            <a:ext cx="4320480" cy="4525963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cs-CZ" sz="2400" dirty="0" smtClean="0"/>
              <a:t>poprvé se objevila v době </a:t>
            </a:r>
            <a:r>
              <a:rPr lang="cs-CZ" sz="2400" b="1" dirty="0" smtClean="0"/>
              <a:t>obrozenecké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zimodech, </a:t>
            </a:r>
            <a:r>
              <a:rPr lang="cs-CZ" sz="2400" dirty="0" err="1" smtClean="0"/>
              <a:t>větrovůz</a:t>
            </a:r>
            <a:r>
              <a:rPr lang="cs-CZ" sz="2400" dirty="0" smtClean="0"/>
              <a:t>, větvice, </a:t>
            </a:r>
            <a:r>
              <a:rPr lang="cs-CZ" sz="2400" dirty="0" err="1" smtClean="0"/>
              <a:t>hvězdořeka</a:t>
            </a:r>
            <a:r>
              <a:rPr lang="cs-CZ" sz="2400" dirty="0" smtClean="0"/>
              <a:t>, </a:t>
            </a:r>
            <a:r>
              <a:rPr lang="cs-CZ" sz="2400" dirty="0" err="1" smtClean="0"/>
              <a:t>jezeřiště</a:t>
            </a:r>
            <a:r>
              <a:rPr lang="cs-CZ" sz="2400" dirty="0" smtClean="0"/>
              <a:t>, </a:t>
            </a:r>
            <a:r>
              <a:rPr lang="cs-CZ" sz="2400" dirty="0" err="1" smtClean="0"/>
              <a:t>truchlenec</a:t>
            </a:r>
            <a:r>
              <a:rPr lang="cs-CZ" sz="2400" dirty="0" smtClean="0"/>
              <a:t>,mrtvolina, mladoň, lučina, skalina, chřestot, </a:t>
            </a:r>
            <a:r>
              <a:rPr lang="cs-CZ" sz="2400" dirty="0" err="1" smtClean="0"/>
              <a:t>prachomrak</a:t>
            </a:r>
            <a:endParaRPr lang="cs-CZ" sz="2400" dirty="0" smtClean="0"/>
          </a:p>
          <a:p>
            <a:r>
              <a:rPr lang="cs-CZ" sz="2400" b="1" dirty="0" smtClean="0"/>
              <a:t>některé z nich zůstaly jako poetismy nebo slova knižní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bol, modrojas, lepý,  lučina, skalina, chrabrý</a:t>
            </a:r>
          </a:p>
          <a:p>
            <a:endParaRPr lang="cs-CZ" sz="24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4038600" cy="4525963"/>
          </a:xfr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/>
              <a:t>některá poetický ráz ztratila a stala se neutrálními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svit, oslavenec, prázdnota, výšina, dalekosáhlý aj.</a:t>
            </a:r>
          </a:p>
          <a:p>
            <a:r>
              <a:rPr lang="cs-CZ" sz="2400" b="1" dirty="0" smtClean="0"/>
              <a:t>škola májovců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hrdobce</a:t>
            </a:r>
            <a:r>
              <a:rPr lang="cs-CZ" sz="2400" dirty="0" smtClean="0"/>
              <a:t>,sladkobolný, srdcejemný, </a:t>
            </a:r>
            <a:r>
              <a:rPr lang="cs-CZ" sz="2400" dirty="0" err="1" smtClean="0"/>
              <a:t>zlatorusý</a:t>
            </a:r>
            <a:r>
              <a:rPr lang="cs-CZ" sz="2400" dirty="0" smtClean="0"/>
              <a:t>, řasný</a:t>
            </a:r>
          </a:p>
          <a:p>
            <a:r>
              <a:rPr lang="cs-CZ" sz="2400" b="1" dirty="0" smtClean="0"/>
              <a:t>škola lumírovců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dol</a:t>
            </a:r>
            <a:r>
              <a:rPr lang="cs-CZ" sz="2400" dirty="0" smtClean="0"/>
              <a:t>, tes, kles, hled, lazurný, slední, mrazný, </a:t>
            </a:r>
            <a:r>
              <a:rPr lang="cs-CZ" sz="2400" dirty="0" err="1" smtClean="0"/>
              <a:t>ledný</a:t>
            </a:r>
            <a:r>
              <a:rPr lang="cs-CZ" sz="2400" dirty="0" smtClean="0"/>
              <a:t>, čaruplný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Font typeface="Wingdings" pitchFamily="2" charset="2"/>
              <a:buChar char="Ø"/>
            </a:pP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4176464" cy="5184576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cs-CZ" sz="2400" b="1" dirty="0" smtClean="0"/>
              <a:t>někdy se jako poetismy  užívala slova cizí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mystický, despotický, </a:t>
            </a:r>
            <a:r>
              <a:rPr lang="cs-CZ" sz="2400" dirty="0" err="1" smtClean="0"/>
              <a:t>desiluze</a:t>
            </a:r>
            <a:r>
              <a:rPr lang="cs-CZ" sz="2400" dirty="0" smtClean="0"/>
              <a:t>, extáze, meditace     ( u symbolistů)</a:t>
            </a:r>
          </a:p>
          <a:p>
            <a:r>
              <a:rPr lang="cs-CZ" sz="2400" b="1" dirty="0" smtClean="0"/>
              <a:t>některé zastarávající poetismy mají synonyma  slov běžných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vesna = jaro, luna = měsíc, jeseň = podzim, ručej = potok,oř, komoň = kůň, čárný =čarovný, </a:t>
            </a:r>
            <a:r>
              <a:rPr lang="cs-CZ" sz="2400" dirty="0" err="1" smtClean="0"/>
              <a:t>jarý</a:t>
            </a:r>
            <a:r>
              <a:rPr lang="cs-CZ" sz="2400" dirty="0" smtClean="0"/>
              <a:t> = bujný, role = pole, haluz = větev</a:t>
            </a:r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476672"/>
            <a:ext cx="4392488" cy="518457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cs-CZ" sz="2400" b="1" dirty="0" smtClean="0"/>
              <a:t>zřídka vytvářejí poetismy                      i moderní básníci – zejména František Halas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kostižerný, </a:t>
            </a:r>
            <a:r>
              <a:rPr lang="cs-CZ" sz="2400" dirty="0" err="1" smtClean="0"/>
              <a:t>jarnička</a:t>
            </a:r>
            <a:r>
              <a:rPr lang="cs-CZ" sz="2400" dirty="0" smtClean="0"/>
              <a:t>, </a:t>
            </a:r>
            <a:r>
              <a:rPr lang="cs-CZ" sz="2400" dirty="0" err="1" smtClean="0"/>
              <a:t>zimula</a:t>
            </a:r>
            <a:r>
              <a:rPr lang="cs-CZ" sz="2400" dirty="0" smtClean="0"/>
              <a:t>, </a:t>
            </a:r>
            <a:r>
              <a:rPr lang="cs-CZ" sz="2400" dirty="0" err="1" smtClean="0"/>
              <a:t>nocula</a:t>
            </a:r>
            <a:r>
              <a:rPr lang="cs-CZ" sz="2400" dirty="0" smtClean="0"/>
              <a:t>, </a:t>
            </a:r>
            <a:r>
              <a:rPr lang="cs-CZ" sz="2400" dirty="0" err="1" smtClean="0"/>
              <a:t>obžurka</a:t>
            </a:r>
            <a:r>
              <a:rPr lang="cs-CZ" sz="2400" dirty="0" smtClean="0"/>
              <a:t>, </a:t>
            </a:r>
            <a:r>
              <a:rPr lang="cs-CZ" sz="2400" dirty="0" err="1" smtClean="0"/>
              <a:t>rozmilovanost</a:t>
            </a:r>
            <a:r>
              <a:rPr lang="cs-CZ" sz="2400" dirty="0" smtClean="0"/>
              <a:t>,</a:t>
            </a:r>
            <a:r>
              <a:rPr lang="cs-CZ" sz="2400" dirty="0" err="1" smtClean="0"/>
              <a:t>přištěbetat</a:t>
            </a:r>
            <a:r>
              <a:rPr lang="cs-CZ" sz="2400" dirty="0" smtClean="0"/>
              <a:t>, </a:t>
            </a:r>
            <a:r>
              <a:rPr lang="cs-CZ" sz="2400" dirty="0" err="1" smtClean="0"/>
              <a:t>pekelcování</a:t>
            </a:r>
            <a:r>
              <a:rPr lang="cs-CZ" sz="2400" dirty="0" smtClean="0"/>
              <a:t>, </a:t>
            </a:r>
            <a:r>
              <a:rPr lang="cs-CZ" sz="2400" dirty="0" err="1" smtClean="0"/>
              <a:t>cucalka</a:t>
            </a:r>
            <a:r>
              <a:rPr lang="cs-CZ" sz="2400" dirty="0" smtClean="0"/>
              <a:t>, </a:t>
            </a:r>
            <a:r>
              <a:rPr lang="cs-CZ" sz="2400" dirty="0" err="1" smtClean="0"/>
              <a:t>hopsáček</a:t>
            </a: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básnické poetismy jako neologismy jsou často omezeny jen na svého autora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slovo doložené jenom jednou se nazývá </a:t>
            </a:r>
            <a:r>
              <a:rPr lang="cs-CZ" sz="2400" dirty="0" err="1" smtClean="0"/>
              <a:t>hapax</a:t>
            </a:r>
            <a:r>
              <a:rPr lang="cs-CZ" sz="2400" dirty="0" smtClean="0"/>
              <a:t> </a:t>
            </a:r>
            <a:r>
              <a:rPr lang="cs-CZ" sz="2400" dirty="0" err="1" smtClean="0"/>
              <a:t>legomenon</a:t>
            </a: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4848" y="4462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Slang</a:t>
            </a:r>
            <a:endParaRPr lang="cs-CZ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608512" cy="5112568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cs-CZ" sz="2400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spjat se sociálním prostředím – zájmovým nebo pracovním </a:t>
            </a:r>
            <a:endParaRPr lang="cs-CZ" sz="2400" b="1" dirty="0" smtClean="0"/>
          </a:p>
          <a:p>
            <a:r>
              <a:rPr lang="cs-CZ" sz="2400" dirty="0" smtClean="0"/>
              <a:t>zahrnuje nespisovné názvy odborné rozšířené v daném pracovním okruhu  - </a:t>
            </a:r>
            <a:r>
              <a:rPr lang="cs-CZ" sz="2400" b="1" dirty="0" smtClean="0"/>
              <a:t>profesní názvosloví </a:t>
            </a:r>
            <a:r>
              <a:rPr lang="cs-CZ" sz="2400" dirty="0" smtClean="0"/>
              <a:t>= neoficiální odborná terminologie</a:t>
            </a:r>
          </a:p>
          <a:p>
            <a:r>
              <a:rPr lang="cs-CZ" sz="2400" dirty="0" smtClean="0"/>
              <a:t>slovní zásoba slangová (slang v užším smyslu) – zahrnující nespisovné výrazy užívané zájmovými skupinami</a:t>
            </a:r>
          </a:p>
          <a:p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4176464" cy="5112568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cs-CZ" sz="2400" b="1" dirty="0" smtClean="0"/>
              <a:t>žargon</a:t>
            </a:r>
            <a:r>
              <a:rPr lang="cs-CZ" sz="2400" dirty="0" smtClean="0"/>
              <a:t> (z fr. </a:t>
            </a:r>
            <a:r>
              <a:rPr lang="cs-CZ" sz="2400" i="1" dirty="0" err="1" smtClean="0"/>
              <a:t>jargon</a:t>
            </a:r>
            <a:r>
              <a:rPr lang="cs-CZ" sz="2400" dirty="0" smtClean="0"/>
              <a:t> – cvrlikání, nesrozumitelný jazyk) </a:t>
            </a:r>
          </a:p>
          <a:p>
            <a:pPr>
              <a:buNone/>
            </a:pPr>
            <a:r>
              <a:rPr lang="cs-CZ" sz="2400" dirty="0" smtClean="0"/>
              <a:t>     – jazykový projev obsahující mnoho slangových a profesních výrazů ( </a:t>
            </a:r>
            <a:r>
              <a:rPr lang="cs-CZ" sz="2400" b="1" dirty="0" smtClean="0"/>
              <a:t>hantýrka)</a:t>
            </a:r>
          </a:p>
          <a:p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mnoho slangových výrazů se stalo termíny v odborném stylu</a:t>
            </a: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slang hornický, rybářský, myslivecký, studentský, sportovní,číšnický, herecký, slang hudebníků aj.</a:t>
            </a:r>
            <a:endParaRPr lang="cs-CZ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Využití slangu v literatuře</a:t>
            </a:r>
            <a:endParaRPr lang="cs-CZ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484785"/>
            <a:ext cx="8208912" cy="316835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hornický slang </a:t>
            </a:r>
            <a:r>
              <a:rPr lang="cs-CZ" sz="2400" dirty="0" smtClean="0"/>
              <a:t>– </a:t>
            </a:r>
            <a:r>
              <a:rPr lang="cs-CZ" sz="2400" dirty="0" err="1" smtClean="0"/>
              <a:t>K</a:t>
            </a:r>
            <a:r>
              <a:rPr lang="cs-CZ" sz="2400" dirty="0" smtClean="0"/>
              <a:t>.Čapek – román První parta; </a:t>
            </a:r>
            <a:r>
              <a:rPr lang="cs-CZ" sz="2400" dirty="0" err="1" smtClean="0"/>
              <a:t>J.Drda</a:t>
            </a:r>
            <a:r>
              <a:rPr lang="cs-CZ" sz="2400" dirty="0" smtClean="0"/>
              <a:t>  - Městečko na dlani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sportovní slang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dirty="0" err="1" smtClean="0"/>
              <a:t>E.Bass</a:t>
            </a:r>
            <a:r>
              <a:rPr lang="cs-CZ" sz="2400" dirty="0" smtClean="0"/>
              <a:t> – povídka </a:t>
            </a:r>
            <a:r>
              <a:rPr lang="cs-CZ" sz="2400" dirty="0" err="1" smtClean="0"/>
              <a:t>Klapzubova</a:t>
            </a:r>
            <a:r>
              <a:rPr lang="cs-CZ" sz="2400" dirty="0" smtClean="0"/>
              <a:t> jedenáctka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K</a:t>
            </a:r>
            <a:r>
              <a:rPr lang="cs-CZ" sz="2400" dirty="0" smtClean="0"/>
              <a:t>.Poláček –Muži v Ofsajdu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studentský slang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J.Žák</a:t>
            </a:r>
            <a:r>
              <a:rPr lang="cs-CZ" sz="2400" dirty="0" smtClean="0"/>
              <a:t> – </a:t>
            </a:r>
            <a:r>
              <a:rPr lang="cs-CZ" sz="2400" dirty="0" err="1" smtClean="0"/>
              <a:t>Študáci</a:t>
            </a:r>
            <a:r>
              <a:rPr lang="cs-CZ" sz="2400" dirty="0" smtClean="0"/>
              <a:t> a kantoři, Škola základ života</a:t>
            </a:r>
            <a:endParaRPr lang="cs-CZ" sz="2400" dirty="0"/>
          </a:p>
        </p:txBody>
      </p:sp>
      <p:pic>
        <p:nvPicPr>
          <p:cNvPr id="9" name="Picture 6" descr="http://www.heathersanimations.com/books/0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73016"/>
            <a:ext cx="2475121" cy="280831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67544" y="4941168"/>
            <a:ext cx="5760640" cy="132343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/>
              <a:t>Slang se vyjadřuje bohatostí synonymních pojmenování, využívá metafory, metonymie, obrazného pojmenování jsou zde zastoupena slova cizího původu, někdy mívají ráz expresivní.</a:t>
            </a: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3816424" cy="6120680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slang  horníků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cvajšpic</a:t>
            </a:r>
            <a:r>
              <a:rPr lang="cs-CZ" sz="2400" dirty="0" smtClean="0"/>
              <a:t> ( špičák)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šachtař</a:t>
            </a: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lokomotivář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pantáta, </a:t>
            </a:r>
            <a:r>
              <a:rPr lang="cs-CZ" sz="2400" dirty="0" err="1" smtClean="0"/>
              <a:t>šichmistr</a:t>
            </a: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festšichta</a:t>
            </a: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štreka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faulencšichta</a:t>
            </a: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placmajstr</a:t>
            </a: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štajgr</a:t>
            </a: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hašple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vrátek</a:t>
            </a:r>
          </a:p>
          <a:p>
            <a:pPr>
              <a:buFont typeface="Wingdings" pitchFamily="2" charset="2"/>
              <a:buChar char="Ø"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139952" y="332656"/>
            <a:ext cx="4788024" cy="6120680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slang myslivecký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barva =krev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světla – oči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lízák</a:t>
            </a:r>
            <a:r>
              <a:rPr lang="cs-CZ" sz="2400" dirty="0" smtClean="0"/>
              <a:t> – jazyk jelena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slechy – uši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kelka – ocas jelena, daňka, srnce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prut – ocas u psa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oháňka – ocas u lišky, veverky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lovecký pes ( podle vlastností při lovu ) – stopař, barvář, </a:t>
            </a:r>
            <a:r>
              <a:rPr lang="cs-CZ" sz="2400" dirty="0" err="1" smtClean="0"/>
              <a:t>hrobář</a:t>
            </a:r>
            <a:r>
              <a:rPr lang="cs-CZ" sz="2400" dirty="0" smtClean="0"/>
              <a:t>, norník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podle druhu zvěře, kterou pomáhá lovit –křepelák, </a:t>
            </a:r>
            <a:r>
              <a:rPr lang="cs-CZ" sz="2400" dirty="0" err="1" smtClean="0"/>
              <a:t>liškař</a:t>
            </a:r>
            <a:r>
              <a:rPr lang="cs-CZ" sz="2400" dirty="0" smtClean="0"/>
              <a:t>, vydrař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032448" cy="6408712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studentský slang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makanda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šeptanda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bifloun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šprtoun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kruťas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pruďas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tříďas</a:t>
            </a:r>
          </a:p>
          <a:p>
            <a:pPr>
              <a:buFont typeface="Wingdings" pitchFamily="2" charset="2"/>
              <a:buChar char="Ø"/>
            </a:pPr>
            <a:r>
              <a:rPr lang="cs-CZ" dirty="0" err="1" smtClean="0"/>
              <a:t>dějas</a:t>
            </a:r>
            <a:r>
              <a:rPr lang="cs-CZ" dirty="0" smtClean="0"/>
              <a:t>, děják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biják </a:t>
            </a:r>
          </a:p>
          <a:p>
            <a:pPr>
              <a:buFont typeface="Wingdings" pitchFamily="2" charset="2"/>
              <a:buChar char="Ø"/>
            </a:pPr>
            <a:r>
              <a:rPr lang="cs-CZ" dirty="0" err="1" smtClean="0"/>
              <a:t>labiny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bouda ( škola)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říďa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stípko</a:t>
            </a:r>
          </a:p>
          <a:p>
            <a:pPr>
              <a:buFont typeface="Wingdings" pitchFamily="2" charset="2"/>
              <a:buChar char="Ø"/>
            </a:pPr>
            <a:r>
              <a:rPr lang="cs-CZ" dirty="0" err="1" smtClean="0"/>
              <a:t>výzo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puma, bomba, petarda, koule, baňa, basa, flek = 5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být </a:t>
            </a:r>
            <a:r>
              <a:rPr lang="cs-CZ" dirty="0" err="1" smtClean="0"/>
              <a:t>tasenej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211960" y="188640"/>
            <a:ext cx="2802627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sportovní slang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635896" y="692696"/>
            <a:ext cx="1944216" cy="2952328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banán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betony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klec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špagát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lavór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prkýnka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jesle 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5580112" y="692697"/>
            <a:ext cx="3240360" cy="3528391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cs-CZ" sz="2200" dirty="0" smtClean="0"/>
              <a:t>g</a:t>
            </a:r>
            <a:r>
              <a:rPr kumimoji="0" lang="cs-CZ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ól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branka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cs-CZ" sz="2200" dirty="0" smtClean="0"/>
              <a:t>c</a:t>
            </a:r>
            <a:r>
              <a:rPr kumimoji="0" lang="cs-CZ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hrániče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hokejisty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cs-CZ" sz="2200" dirty="0" smtClean="0"/>
              <a:t>b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cs-CZ" sz="2200" noProof="0" dirty="0" smtClean="0"/>
              <a:t>r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oznožení</a:t>
            </a:r>
            <a:endParaRPr lang="cs-CZ" sz="2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pád při lyžování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cs-CZ" sz="2200" dirty="0" smtClean="0"/>
              <a:t>l</a:t>
            </a:r>
            <a:r>
              <a:rPr kumimoji="0" lang="cs-CZ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yže</a:t>
            </a:r>
            <a:endParaRPr lang="cs-CZ" sz="2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cs-CZ" sz="2200" dirty="0" smtClean="0"/>
              <a:t>p</a:t>
            </a:r>
            <a:r>
              <a:rPr kumimoji="0" lang="cs-CZ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rohození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míče mezi nohama protihráče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ttp://www.heathersanimations.com/books/book0003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861048"/>
            <a:ext cx="2880320" cy="273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Pokuste se uhodnout</a:t>
            </a:r>
            <a:endParaRPr lang="cs-CZ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032448" cy="561662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2400" dirty="0" smtClean="0"/>
              <a:t>meloun</a:t>
            </a:r>
          </a:p>
          <a:p>
            <a:r>
              <a:rPr lang="cs-CZ" sz="2400" dirty="0" smtClean="0"/>
              <a:t>štěk</a:t>
            </a:r>
          </a:p>
          <a:p>
            <a:r>
              <a:rPr lang="cs-CZ" sz="2400" dirty="0" smtClean="0"/>
              <a:t>štěbenec</a:t>
            </a:r>
          </a:p>
          <a:p>
            <a:r>
              <a:rPr lang="cs-CZ" sz="2400" dirty="0" err="1" smtClean="0"/>
              <a:t>ajznboňák</a:t>
            </a:r>
            <a:endParaRPr lang="cs-CZ" sz="2400" dirty="0" smtClean="0"/>
          </a:p>
          <a:p>
            <a:r>
              <a:rPr lang="cs-CZ" sz="2400" dirty="0" smtClean="0"/>
              <a:t>valdhorna</a:t>
            </a:r>
          </a:p>
          <a:p>
            <a:r>
              <a:rPr lang="cs-CZ" sz="2400" dirty="0" smtClean="0"/>
              <a:t>veksl</a:t>
            </a:r>
          </a:p>
          <a:p>
            <a:r>
              <a:rPr lang="cs-CZ" sz="2400" dirty="0" smtClean="0"/>
              <a:t>stříkačka</a:t>
            </a:r>
          </a:p>
          <a:p>
            <a:r>
              <a:rPr lang="cs-CZ" sz="2400" dirty="0" smtClean="0"/>
              <a:t>beran</a:t>
            </a:r>
          </a:p>
          <a:p>
            <a:r>
              <a:rPr lang="cs-CZ" sz="2400" dirty="0" smtClean="0"/>
              <a:t>bažant</a:t>
            </a:r>
          </a:p>
          <a:p>
            <a:r>
              <a:rPr lang="cs-CZ" sz="2400" dirty="0" smtClean="0"/>
              <a:t>sardel</a:t>
            </a:r>
          </a:p>
          <a:p>
            <a:r>
              <a:rPr lang="cs-CZ" sz="2400" dirty="0" smtClean="0"/>
              <a:t>šťáva</a:t>
            </a:r>
          </a:p>
          <a:p>
            <a:r>
              <a:rPr lang="cs-CZ" sz="2400" dirty="0" err="1" smtClean="0"/>
              <a:t>segedín</a:t>
            </a:r>
            <a:endParaRPr lang="cs-CZ" sz="2400" dirty="0" smtClean="0"/>
          </a:p>
          <a:p>
            <a:r>
              <a:rPr lang="cs-CZ" sz="2400" dirty="0" smtClean="0"/>
              <a:t>cimra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4032448" cy="5616624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cs-CZ" sz="2400" dirty="0" smtClean="0"/>
              <a:t>hlava</a:t>
            </a:r>
          </a:p>
          <a:p>
            <a:r>
              <a:rPr lang="cs-CZ" sz="2400" dirty="0" smtClean="0"/>
              <a:t>malá role</a:t>
            </a:r>
          </a:p>
          <a:p>
            <a:r>
              <a:rPr lang="cs-CZ" sz="2400" dirty="0" smtClean="0"/>
              <a:t>klarinet</a:t>
            </a:r>
          </a:p>
          <a:p>
            <a:r>
              <a:rPr lang="cs-CZ" sz="2400" dirty="0" smtClean="0"/>
              <a:t>železničář</a:t>
            </a:r>
          </a:p>
          <a:p>
            <a:r>
              <a:rPr lang="cs-CZ" sz="2400" dirty="0" smtClean="0"/>
              <a:t>lesní roh</a:t>
            </a:r>
          </a:p>
          <a:p>
            <a:r>
              <a:rPr lang="cs-CZ" sz="2400" dirty="0" smtClean="0"/>
              <a:t>výhybka</a:t>
            </a:r>
          </a:p>
          <a:p>
            <a:r>
              <a:rPr lang="cs-CZ" sz="2400" dirty="0" smtClean="0"/>
              <a:t>pistol</a:t>
            </a:r>
          </a:p>
          <a:p>
            <a:r>
              <a:rPr lang="cs-CZ" sz="2400" dirty="0" smtClean="0"/>
              <a:t>razítko</a:t>
            </a:r>
          </a:p>
          <a:p>
            <a:r>
              <a:rPr lang="cs-CZ" sz="2400" dirty="0" smtClean="0"/>
              <a:t>začátečník</a:t>
            </a:r>
          </a:p>
          <a:p>
            <a:r>
              <a:rPr lang="cs-CZ" sz="2400" dirty="0" smtClean="0"/>
              <a:t>pětka</a:t>
            </a:r>
          </a:p>
          <a:p>
            <a:r>
              <a:rPr lang="cs-CZ" sz="2400" dirty="0" smtClean="0"/>
              <a:t>benzín</a:t>
            </a:r>
          </a:p>
          <a:p>
            <a:r>
              <a:rPr lang="cs-CZ" sz="2400" dirty="0" smtClean="0"/>
              <a:t>jídlo</a:t>
            </a:r>
          </a:p>
          <a:p>
            <a:r>
              <a:rPr lang="cs-CZ" sz="2400" dirty="0" smtClean="0"/>
              <a:t>místnost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4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9" dur="1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rgbClr val="FFFF00"/>
                </a:solidFill>
              </a:rPr>
              <a:t>Jazykověda</a:t>
            </a:r>
            <a:endParaRPr lang="cs-CZ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 rot="2397759">
            <a:off x="3231887" y="1716182"/>
            <a:ext cx="467544" cy="115420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555776" y="1196752"/>
            <a:ext cx="379931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Dělí se na dvě velká odvětví:</a:t>
            </a:r>
            <a:endParaRPr lang="cs-CZ" sz="2400" b="1" dirty="0"/>
          </a:p>
        </p:txBody>
      </p:sp>
      <p:sp>
        <p:nvSpPr>
          <p:cNvPr id="6" name="Rámeček 5"/>
          <p:cNvSpPr/>
          <p:nvPr/>
        </p:nvSpPr>
        <p:spPr>
          <a:xfrm>
            <a:off x="395536" y="2924944"/>
            <a:ext cx="3168352" cy="720080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3039343"/>
            <a:ext cx="295232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mluvnice </a:t>
            </a:r>
            <a:r>
              <a:rPr lang="cs-CZ" sz="2400" dirty="0" smtClean="0"/>
              <a:t>( gramatika)</a:t>
            </a:r>
          </a:p>
        </p:txBody>
      </p:sp>
      <p:sp>
        <p:nvSpPr>
          <p:cNvPr id="8" name="Obdélník 7"/>
          <p:cNvSpPr/>
          <p:nvPr/>
        </p:nvSpPr>
        <p:spPr>
          <a:xfrm>
            <a:off x="4358545" y="3039343"/>
            <a:ext cx="453399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sz="2400" b="1" dirty="0" smtClean="0"/>
              <a:t>nauka o slovní zásobě </a:t>
            </a:r>
            <a:r>
              <a:rPr lang="cs-CZ" sz="2400" dirty="0" smtClean="0"/>
              <a:t>(lexikologie)</a:t>
            </a:r>
          </a:p>
        </p:txBody>
      </p:sp>
      <p:sp>
        <p:nvSpPr>
          <p:cNvPr id="9" name="Rámeček 8"/>
          <p:cNvSpPr/>
          <p:nvPr/>
        </p:nvSpPr>
        <p:spPr>
          <a:xfrm>
            <a:off x="4283968" y="2924944"/>
            <a:ext cx="4680520" cy="720080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Šipka dolů 9"/>
          <p:cNvSpPr/>
          <p:nvPr/>
        </p:nvSpPr>
        <p:spPr>
          <a:xfrm rot="19608517">
            <a:off x="4633762" y="1734627"/>
            <a:ext cx="467544" cy="115420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39552" y="4653136"/>
            <a:ext cx="288032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zkoumá, jak se slova spojují ve věty a jak se mění tvary slov</a:t>
            </a:r>
            <a:endParaRPr lang="cs-CZ" sz="2400" dirty="0"/>
          </a:p>
        </p:txBody>
      </p:sp>
      <p:sp>
        <p:nvSpPr>
          <p:cNvPr id="12" name="Šipka dolů 11"/>
          <p:cNvSpPr/>
          <p:nvPr/>
        </p:nvSpPr>
        <p:spPr>
          <a:xfrm>
            <a:off x="1691680" y="3645024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ámeček 12"/>
          <p:cNvSpPr/>
          <p:nvPr/>
        </p:nvSpPr>
        <p:spPr>
          <a:xfrm>
            <a:off x="395536" y="4509120"/>
            <a:ext cx="3240360" cy="1512168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932040" y="4653136"/>
            <a:ext cx="288032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zkoumá slovo jako jednotku pojmenování</a:t>
            </a:r>
            <a:endParaRPr lang="cs-CZ" sz="2400" dirty="0"/>
          </a:p>
        </p:txBody>
      </p:sp>
      <p:sp>
        <p:nvSpPr>
          <p:cNvPr id="15" name="Rámeček 14"/>
          <p:cNvSpPr/>
          <p:nvPr/>
        </p:nvSpPr>
        <p:spPr>
          <a:xfrm>
            <a:off x="4788024" y="4509120"/>
            <a:ext cx="3240360" cy="1512168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pka dolů 15"/>
          <p:cNvSpPr/>
          <p:nvPr/>
        </p:nvSpPr>
        <p:spPr>
          <a:xfrm>
            <a:off x="6156176" y="3645024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Argot</a:t>
            </a:r>
            <a:endParaRPr lang="cs-CZ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525963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/>
              <a:t>mluva společenské chudiny - zloději, </a:t>
            </a:r>
            <a:r>
              <a:rPr lang="cs-CZ" sz="2400" dirty="0" err="1" smtClean="0"/>
              <a:t>kasaři</a:t>
            </a:r>
            <a:r>
              <a:rPr lang="cs-CZ" sz="2400" dirty="0" smtClean="0"/>
              <a:t>, překupníci, kriminální živly, lehké děvy</a:t>
            </a:r>
          </a:p>
          <a:p>
            <a:r>
              <a:rPr lang="cs-CZ" sz="2400" dirty="0" smtClean="0"/>
              <a:t>srozumitelná jen mezi nimi</a:t>
            </a:r>
          </a:p>
          <a:p>
            <a:r>
              <a:rPr lang="cs-CZ" sz="2400" dirty="0" smtClean="0"/>
              <a:t>snaha po utajení významu</a:t>
            </a:r>
          </a:p>
          <a:p>
            <a:r>
              <a:rPr lang="cs-CZ" sz="2400" dirty="0" smtClean="0"/>
              <a:t>nejznámější je zlodějská hantýrka (mezinárodní = často termíny z němčiny ) </a:t>
            </a:r>
          </a:p>
          <a:p>
            <a:r>
              <a:rPr lang="cs-CZ" sz="2400" dirty="0" smtClean="0"/>
              <a:t>ve velkých městech skupiny nezaměstnaných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v Praze tzv. „</a:t>
            </a:r>
            <a:r>
              <a:rPr lang="cs-CZ" sz="2400" dirty="0" err="1" smtClean="0"/>
              <a:t>pepíci</a:t>
            </a:r>
            <a:r>
              <a:rPr lang="cs-CZ" sz="2400" dirty="0" smtClean="0"/>
              <a:t>“, v Brně „</a:t>
            </a:r>
            <a:r>
              <a:rPr lang="cs-CZ" sz="2400" dirty="0" err="1" smtClean="0"/>
              <a:t>plotňáci</a:t>
            </a:r>
            <a:r>
              <a:rPr lang="cs-CZ" sz="2400" dirty="0" smtClean="0"/>
              <a:t>“, v Ostravě </a:t>
            </a:r>
            <a:r>
              <a:rPr lang="cs-CZ" sz="2400" b="1" dirty="0" smtClean="0"/>
              <a:t>„ </a:t>
            </a:r>
            <a:r>
              <a:rPr lang="cs-CZ" sz="2400" b="1" dirty="0" err="1" smtClean="0"/>
              <a:t>chachaři</a:t>
            </a:r>
            <a:r>
              <a:rPr lang="cs-CZ" sz="2400" b="1" dirty="0" smtClean="0"/>
              <a:t>“</a:t>
            </a:r>
          </a:p>
          <a:p>
            <a:r>
              <a:rPr lang="cs-CZ" sz="2400" dirty="0" smtClean="0"/>
              <a:t>dnes často mluva mládeže</a:t>
            </a:r>
          </a:p>
          <a:p>
            <a:r>
              <a:rPr lang="cs-CZ" sz="2400" dirty="0" smtClean="0"/>
              <a:t>argot se objevuje i v umělecké literatuře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267744" y="0"/>
            <a:ext cx="2736304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lvl="0">
              <a:defRPr/>
            </a:pPr>
            <a:r>
              <a:rPr lang="cs-CZ" sz="2400" dirty="0" smtClean="0"/>
              <a:t>pokladna</a:t>
            </a:r>
          </a:p>
          <a:p>
            <a:pPr lvl="0">
              <a:defRPr/>
            </a:pPr>
            <a:r>
              <a:rPr lang="cs-CZ" sz="2400" dirty="0" smtClean="0"/>
              <a:t>peníze</a:t>
            </a:r>
          </a:p>
          <a:p>
            <a:pPr lvl="0">
              <a:defRPr/>
            </a:pPr>
            <a:r>
              <a:rPr lang="cs-CZ" sz="2400" dirty="0" smtClean="0"/>
              <a:t>náprsní taška</a:t>
            </a:r>
          </a:p>
          <a:p>
            <a:pPr lvl="0">
              <a:defRPr/>
            </a:pPr>
            <a:r>
              <a:rPr lang="cs-CZ" sz="2400" dirty="0" smtClean="0"/>
              <a:t>paklíč</a:t>
            </a:r>
          </a:p>
          <a:p>
            <a:pPr lvl="0">
              <a:defRPr/>
            </a:pPr>
            <a:r>
              <a:rPr lang="cs-CZ" sz="2400" dirty="0" smtClean="0"/>
              <a:t>pistole</a:t>
            </a:r>
          </a:p>
          <a:p>
            <a:pPr lvl="0">
              <a:defRPr/>
            </a:pPr>
            <a:r>
              <a:rPr lang="cs-CZ" sz="2400" dirty="0" smtClean="0"/>
              <a:t>krádež</a:t>
            </a:r>
          </a:p>
          <a:p>
            <a:pPr lvl="0">
              <a:defRPr/>
            </a:pPr>
            <a:r>
              <a:rPr lang="cs-CZ" sz="2400" dirty="0" smtClean="0"/>
              <a:t>udávat</a:t>
            </a:r>
          </a:p>
          <a:p>
            <a:pPr lvl="0">
              <a:defRPr/>
            </a:pPr>
            <a:r>
              <a:rPr lang="cs-CZ" sz="2400" dirty="0" smtClean="0"/>
              <a:t>policajt</a:t>
            </a:r>
          </a:p>
          <a:p>
            <a:pPr lvl="0">
              <a:defRPr/>
            </a:pPr>
            <a:r>
              <a:rPr lang="cs-CZ" sz="2400" dirty="0" smtClean="0"/>
              <a:t>vězení</a:t>
            </a:r>
          </a:p>
          <a:p>
            <a:pPr>
              <a:defRPr/>
            </a:pPr>
            <a:r>
              <a:rPr lang="cs-CZ" sz="2400" dirty="0" smtClean="0"/>
              <a:t>práce</a:t>
            </a:r>
          </a:p>
          <a:p>
            <a:pPr lvl="0">
              <a:defRPr/>
            </a:pPr>
            <a:r>
              <a:rPr lang="cs-CZ" sz="2400" dirty="0" smtClean="0"/>
              <a:t>bez peněz</a:t>
            </a:r>
          </a:p>
          <a:p>
            <a:pPr>
              <a:defRPr/>
            </a:pPr>
            <a:r>
              <a:rPr lang="cs-CZ" sz="2400" dirty="0" smtClean="0"/>
              <a:t>nůž</a:t>
            </a:r>
          </a:p>
          <a:p>
            <a:pPr lvl="0">
              <a:defRPr/>
            </a:pPr>
            <a:r>
              <a:rPr lang="cs-CZ" sz="2400" dirty="0" err="1" smtClean="0"/>
              <a:t>lump</a:t>
            </a: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černá zakázka</a:t>
            </a:r>
          </a:p>
          <a:p>
            <a:pPr lvl="0"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 smtClean="0"/>
          </a:p>
          <a:p>
            <a:pPr lvl="0"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 smtClean="0"/>
          </a:p>
          <a:p>
            <a:pPr lvl="0">
              <a:defRPr/>
            </a:pPr>
            <a:endParaRPr lang="cs-CZ" sz="2400" dirty="0" smtClean="0"/>
          </a:p>
          <a:p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0" y="0"/>
            <a:ext cx="2339752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2400" dirty="0" smtClean="0"/>
              <a:t>káča</a:t>
            </a:r>
          </a:p>
          <a:p>
            <a:r>
              <a:rPr lang="cs-CZ" sz="2400" dirty="0" smtClean="0"/>
              <a:t>prachy</a:t>
            </a:r>
          </a:p>
          <a:p>
            <a:r>
              <a:rPr lang="cs-CZ" sz="2400" dirty="0" smtClean="0"/>
              <a:t>prkenice</a:t>
            </a:r>
          </a:p>
          <a:p>
            <a:r>
              <a:rPr lang="cs-CZ" sz="2400" dirty="0" smtClean="0"/>
              <a:t>šídlo</a:t>
            </a:r>
          </a:p>
          <a:p>
            <a:r>
              <a:rPr lang="cs-CZ" sz="2400" dirty="0" err="1" smtClean="0"/>
              <a:t>šplíchačka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chmátka</a:t>
            </a:r>
          </a:p>
          <a:p>
            <a:r>
              <a:rPr lang="cs-CZ" sz="2400" dirty="0" smtClean="0"/>
              <a:t>bonzovat</a:t>
            </a:r>
          </a:p>
          <a:p>
            <a:r>
              <a:rPr lang="cs-CZ" sz="2400" dirty="0" err="1" smtClean="0"/>
              <a:t>chlupatej</a:t>
            </a:r>
            <a:endParaRPr lang="cs-CZ" sz="2400" dirty="0" smtClean="0"/>
          </a:p>
          <a:p>
            <a:r>
              <a:rPr lang="cs-CZ" sz="2400" dirty="0" smtClean="0"/>
              <a:t>loch</a:t>
            </a:r>
          </a:p>
          <a:p>
            <a:pPr lvl="0"/>
            <a:r>
              <a:rPr lang="cs-CZ" sz="2400" dirty="0" err="1" smtClean="0"/>
              <a:t>facha</a:t>
            </a:r>
            <a:endParaRPr lang="cs-CZ" sz="2400" dirty="0" smtClean="0"/>
          </a:p>
          <a:p>
            <a:pPr lvl="0"/>
            <a:r>
              <a:rPr lang="cs-CZ" sz="2400" dirty="0" err="1" smtClean="0"/>
              <a:t>švorc</a:t>
            </a:r>
            <a:endParaRPr lang="cs-CZ" sz="2400" dirty="0" smtClean="0"/>
          </a:p>
          <a:p>
            <a:r>
              <a:rPr lang="cs-CZ" sz="2400" dirty="0" err="1" smtClean="0"/>
              <a:t>čúro</a:t>
            </a:r>
            <a:endParaRPr lang="cs-CZ" sz="2400" dirty="0" smtClean="0"/>
          </a:p>
          <a:p>
            <a:pPr lvl="0"/>
            <a:r>
              <a:rPr lang="cs-CZ" sz="2400" dirty="0" err="1" smtClean="0"/>
              <a:t>gauner</a:t>
            </a:r>
            <a:endParaRPr lang="cs-CZ" sz="2400" dirty="0" smtClean="0"/>
          </a:p>
          <a:p>
            <a:r>
              <a:rPr lang="cs-CZ" sz="2400" dirty="0" smtClean="0"/>
              <a:t>melouch</a:t>
            </a:r>
          </a:p>
          <a:p>
            <a:pPr lvl="0"/>
            <a:endParaRPr lang="cs-CZ" sz="2400" dirty="0" smtClean="0"/>
          </a:p>
          <a:p>
            <a:endParaRPr lang="cs-CZ" sz="2400" dirty="0" smtClean="0"/>
          </a:p>
          <a:p>
            <a:pPr lvl="0"/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932040" y="0"/>
            <a:ext cx="2160240" cy="6858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šolna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lochčit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l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 smtClean="0"/>
              <a:t>psina, </a:t>
            </a:r>
            <a:r>
              <a:rPr lang="cs-CZ" sz="2400" dirty="0" err="1" smtClean="0"/>
              <a:t>čurina</a:t>
            </a:r>
            <a:endParaRPr lang="cs-CZ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 err="1" smtClean="0"/>
              <a:t>čoch</a:t>
            </a:r>
            <a:endParaRPr lang="cs-CZ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 smtClean="0"/>
              <a:t>špitl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 err="1" smtClean="0"/>
              <a:t>flusnót</a:t>
            </a:r>
            <a:endParaRPr lang="cs-CZ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 err="1" smtClean="0"/>
              <a:t>kómák</a:t>
            </a:r>
            <a:endParaRPr lang="cs-CZ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 smtClean="0"/>
              <a:t>frťan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 err="1" smtClean="0"/>
              <a:t>rafan</a:t>
            </a:r>
            <a:endParaRPr lang="cs-CZ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 err="1" smtClean="0"/>
              <a:t>nafutrovanýmedvěd</a:t>
            </a:r>
            <a:endParaRPr lang="cs-CZ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 err="1" smtClean="0"/>
              <a:t>bytař</a:t>
            </a:r>
            <a:endParaRPr lang="cs-CZ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7092280" y="-27384"/>
            <a:ext cx="2016224" cy="6858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šaty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jídlo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smát 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p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eníze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 smtClean="0"/>
              <a:t>sranda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 smtClean="0"/>
              <a:t>hospoda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 smtClean="0"/>
              <a:t>nemocnice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 smtClean="0"/>
              <a:t>plivnout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 smtClean="0"/>
              <a:t>vtipálek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 smtClean="0"/>
              <a:t>štamprle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 smtClean="0"/>
              <a:t>podvodník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 smtClean="0"/>
              <a:t>plná pokladna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 smtClean="0"/>
              <a:t>vykrádač bytů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4" dur="1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9" dur="1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Šipka dolů 11"/>
          <p:cNvSpPr/>
          <p:nvPr/>
        </p:nvSpPr>
        <p:spPr>
          <a:xfrm rot="19045964">
            <a:off x="6175715" y="730447"/>
            <a:ext cx="467544" cy="364626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rgbClr val="FFFF00"/>
                </a:solidFill>
              </a:rPr>
              <a:t>Slovní zásoba podle dobového zabarvení</a:t>
            </a:r>
            <a:endParaRPr lang="cs-CZ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204864"/>
            <a:ext cx="3600400" cy="193899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h</a:t>
            </a:r>
            <a:r>
              <a:rPr lang="cs-CZ" sz="2400" b="1" dirty="0" smtClean="0"/>
              <a:t>istorismy</a:t>
            </a:r>
            <a:r>
              <a:rPr lang="cs-CZ" sz="2400" dirty="0" smtClean="0"/>
              <a:t>  </a:t>
            </a:r>
          </a:p>
          <a:p>
            <a:r>
              <a:rPr lang="cs-CZ" sz="2400" dirty="0" smtClean="0"/>
              <a:t>slova historická                                           pojmenovávají neexistující skutečnosti  </a:t>
            </a:r>
          </a:p>
          <a:p>
            <a:r>
              <a:rPr lang="cs-CZ" sz="2400" i="1" dirty="0" smtClean="0"/>
              <a:t>(žebračenka, palcát)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95936" y="2204864"/>
            <a:ext cx="3168352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a</a:t>
            </a:r>
            <a:r>
              <a:rPr lang="cs-CZ" sz="2400" b="1" dirty="0" smtClean="0"/>
              <a:t>rchaismy</a:t>
            </a:r>
          </a:p>
          <a:p>
            <a:r>
              <a:rPr lang="cs-CZ" sz="2400" dirty="0" smtClean="0"/>
              <a:t>slova zastaralá</a:t>
            </a:r>
          </a:p>
          <a:p>
            <a:r>
              <a:rPr lang="cs-CZ" sz="2400" dirty="0" smtClean="0"/>
              <a:t>nahrazena jinými slovy</a:t>
            </a:r>
          </a:p>
          <a:p>
            <a:r>
              <a:rPr lang="cs-CZ" sz="2400" i="1" dirty="0" smtClean="0"/>
              <a:t>(silozpyt = fyzika)</a:t>
            </a:r>
            <a:endParaRPr lang="cs-CZ" sz="2400" i="1" dirty="0"/>
          </a:p>
        </p:txBody>
      </p:sp>
      <p:sp>
        <p:nvSpPr>
          <p:cNvPr id="6" name="Šipka dolů 5"/>
          <p:cNvSpPr/>
          <p:nvPr/>
        </p:nvSpPr>
        <p:spPr>
          <a:xfrm rot="2887337">
            <a:off x="3220737" y="1160105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 rot="19045964">
            <a:off x="4145740" y="1172475"/>
            <a:ext cx="467544" cy="837941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 descr="C:\Documents and Settings\All Users\Dokumenty\Obrázky\Ukázky obrázků\Západ slu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251520" y="4293096"/>
            <a:ext cx="3528392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2000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- seskupují se do věcných okruhů – souvisí s životním stylem  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5975648" y="4077072"/>
            <a:ext cx="3168352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neologismy</a:t>
            </a:r>
          </a:p>
          <a:p>
            <a:r>
              <a:rPr lang="cs-CZ" sz="2400" dirty="0" smtClean="0"/>
              <a:t>slova nová</a:t>
            </a:r>
          </a:p>
          <a:p>
            <a:r>
              <a:rPr lang="cs-CZ" sz="2400" dirty="0" smtClean="0"/>
              <a:t>souvisí s vývojem společnosti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6800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Historismy </a:t>
            </a:r>
            <a:b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- pojmenovávají neexistující skutečnosti</a:t>
            </a:r>
            <a:b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</a:br>
            <a:endParaRPr lang="cs-CZ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248472" cy="4896544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historismy římské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atrium, </a:t>
            </a:r>
            <a:r>
              <a:rPr lang="cs-CZ" dirty="0" err="1" smtClean="0"/>
              <a:t>falanx</a:t>
            </a:r>
            <a:r>
              <a:rPr lang="cs-CZ" dirty="0" smtClean="0"/>
              <a:t>, prétor, legie</a:t>
            </a:r>
          </a:p>
          <a:p>
            <a:r>
              <a:rPr lang="cs-CZ" b="1" dirty="0" smtClean="0"/>
              <a:t>středověké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purkmistr, cimbuří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názvy starých zbraní</a:t>
            </a:r>
          </a:p>
          <a:p>
            <a:pPr>
              <a:buFont typeface="Wingdings" pitchFamily="2" charset="2"/>
              <a:buChar char="Ø"/>
            </a:pPr>
            <a:r>
              <a:rPr lang="cs-CZ" dirty="0" err="1" smtClean="0"/>
              <a:t>řemdich</a:t>
            </a:r>
            <a:r>
              <a:rPr lang="cs-CZ" dirty="0" smtClean="0"/>
              <a:t>, sudlice, kuše, samostříl, píšťala,halapartna, palaš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vojenské tituly</a:t>
            </a:r>
          </a:p>
          <a:p>
            <a:pPr>
              <a:buFont typeface="Wingdings" pitchFamily="2" charset="2"/>
              <a:buChar char="Ø"/>
            </a:pPr>
            <a:r>
              <a:rPr lang="cs-CZ" dirty="0" err="1" smtClean="0"/>
              <a:t>verbíř</a:t>
            </a:r>
            <a:r>
              <a:rPr lang="cs-CZ" dirty="0" smtClean="0"/>
              <a:t>, </a:t>
            </a:r>
            <a:r>
              <a:rPr lang="cs-CZ" dirty="0" err="1" smtClean="0"/>
              <a:t>kaprál</a:t>
            </a:r>
            <a:r>
              <a:rPr lang="cs-CZ" dirty="0" smtClean="0"/>
              <a:t>, lajtnant, soldát, mušketýr, </a:t>
            </a:r>
            <a:r>
              <a:rPr lang="cs-CZ" dirty="0" err="1" smtClean="0"/>
              <a:t>arkebuzýr</a:t>
            </a:r>
            <a:r>
              <a:rPr lang="cs-CZ" dirty="0" smtClean="0"/>
              <a:t>, </a:t>
            </a:r>
            <a:r>
              <a:rPr lang="cs-CZ" dirty="0" err="1" smtClean="0"/>
              <a:t>práče</a:t>
            </a:r>
            <a:endParaRPr lang="cs-CZ" dirty="0" smtClean="0"/>
          </a:p>
          <a:p>
            <a:r>
              <a:rPr lang="cs-CZ" b="1" dirty="0" smtClean="0">
                <a:solidFill>
                  <a:srgbClr val="FFFF00"/>
                </a:solidFill>
              </a:rPr>
              <a:t>názvy peněz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groš, tolar, zlatka, rýnský, denár, šesták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176464" cy="4896544"/>
          </a:xfr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zaměstnání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mečíř, svíčkař, </a:t>
            </a:r>
            <a:r>
              <a:rPr lang="cs-CZ" dirty="0" err="1" smtClean="0"/>
              <a:t>kolomazník</a:t>
            </a:r>
            <a:r>
              <a:rPr lang="cs-CZ" dirty="0" smtClean="0"/>
              <a:t>, forman, brtník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názvy zařízení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hubatka ( nádobka na pivo), měděnice, </a:t>
            </a:r>
            <a:r>
              <a:rPr lang="cs-CZ" dirty="0" err="1" smtClean="0"/>
              <a:t>okříň</a:t>
            </a:r>
            <a:r>
              <a:rPr lang="cs-CZ" dirty="0" smtClean="0"/>
              <a:t> ( mísa)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společensko-politické pojmy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feudalismus, léno, panoš, svobodník, nevolník, poddaný, dráb, továrník, nádeník, ratejna, pacholek, pastouška, čeládka, děvečka, četník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155360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                         Archaismy </a:t>
            </a:r>
            <a:b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slova zastaralá nahrazena jinými slovy</a:t>
            </a:r>
            <a:endParaRPr lang="cs-CZ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496" y="1556792"/>
            <a:ext cx="2088232" cy="4968552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cs-CZ" sz="2300" dirty="0" smtClean="0"/>
              <a:t>chmelovina</a:t>
            </a:r>
          </a:p>
          <a:p>
            <a:r>
              <a:rPr lang="cs-CZ" sz="2300" dirty="0" err="1" smtClean="0"/>
              <a:t>funebrák</a:t>
            </a:r>
            <a:endParaRPr lang="cs-CZ" sz="2300" dirty="0" smtClean="0"/>
          </a:p>
          <a:p>
            <a:r>
              <a:rPr lang="cs-CZ" sz="2300" dirty="0" smtClean="0"/>
              <a:t>dějinstvo</a:t>
            </a:r>
          </a:p>
          <a:p>
            <a:r>
              <a:rPr lang="cs-CZ" sz="2300" dirty="0" smtClean="0"/>
              <a:t>hojič</a:t>
            </a:r>
          </a:p>
          <a:p>
            <a:r>
              <a:rPr lang="cs-CZ" sz="2300" dirty="0" smtClean="0"/>
              <a:t>dospělec</a:t>
            </a:r>
          </a:p>
          <a:p>
            <a:r>
              <a:rPr lang="cs-CZ" sz="2300" dirty="0" err="1" smtClean="0"/>
              <a:t>bradýř</a:t>
            </a:r>
            <a:endParaRPr lang="cs-CZ" sz="2300" dirty="0" smtClean="0"/>
          </a:p>
          <a:p>
            <a:r>
              <a:rPr lang="cs-CZ" sz="2300" dirty="0" smtClean="0"/>
              <a:t>drahný</a:t>
            </a:r>
          </a:p>
          <a:p>
            <a:r>
              <a:rPr lang="cs-CZ" sz="2300" dirty="0" smtClean="0"/>
              <a:t>šuba</a:t>
            </a:r>
          </a:p>
          <a:p>
            <a:r>
              <a:rPr lang="cs-CZ" sz="2300" dirty="0" smtClean="0"/>
              <a:t>šlojíř</a:t>
            </a:r>
          </a:p>
          <a:p>
            <a:r>
              <a:rPr lang="cs-CZ" sz="2300" dirty="0" err="1" smtClean="0"/>
              <a:t>birýt</a:t>
            </a:r>
            <a:endParaRPr lang="cs-CZ" sz="2300" dirty="0" smtClean="0"/>
          </a:p>
          <a:p>
            <a:pPr lvl="0"/>
            <a:r>
              <a:rPr lang="cs-CZ" sz="2300" dirty="0" smtClean="0"/>
              <a:t>škorně</a:t>
            </a:r>
          </a:p>
          <a:p>
            <a:endParaRPr lang="cs-CZ" sz="2300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2123728" y="1556792"/>
            <a:ext cx="2448272" cy="4968552"/>
          </a:xfr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cs-CZ" sz="2300" dirty="0" smtClean="0"/>
              <a:t>pivo</a:t>
            </a:r>
          </a:p>
          <a:p>
            <a:r>
              <a:rPr lang="cs-CZ" sz="2300" dirty="0" err="1" smtClean="0"/>
              <a:t>pohřebák</a:t>
            </a:r>
            <a:endParaRPr lang="cs-CZ" sz="2300" dirty="0" smtClean="0"/>
          </a:p>
          <a:p>
            <a:r>
              <a:rPr lang="cs-CZ" sz="2300" dirty="0" smtClean="0"/>
              <a:t>dějiny</a:t>
            </a:r>
          </a:p>
          <a:p>
            <a:r>
              <a:rPr lang="cs-CZ" sz="2300" dirty="0" smtClean="0"/>
              <a:t>lékař</a:t>
            </a:r>
          </a:p>
          <a:p>
            <a:r>
              <a:rPr lang="cs-CZ" sz="2300" dirty="0" smtClean="0"/>
              <a:t>dospělý člověk</a:t>
            </a:r>
          </a:p>
          <a:p>
            <a:r>
              <a:rPr lang="cs-CZ" sz="2300" dirty="0" smtClean="0"/>
              <a:t>holič</a:t>
            </a:r>
          </a:p>
          <a:p>
            <a:r>
              <a:rPr lang="cs-CZ" sz="2300" dirty="0" smtClean="0"/>
              <a:t>dlouhý</a:t>
            </a:r>
          </a:p>
          <a:p>
            <a:r>
              <a:rPr lang="cs-CZ" sz="2300" dirty="0" smtClean="0"/>
              <a:t>kožich</a:t>
            </a:r>
          </a:p>
          <a:p>
            <a:r>
              <a:rPr lang="cs-CZ" sz="2300" dirty="0" smtClean="0"/>
              <a:t>závoj</a:t>
            </a:r>
          </a:p>
          <a:p>
            <a:r>
              <a:rPr lang="cs-CZ" sz="2300" dirty="0" smtClean="0"/>
              <a:t>baret</a:t>
            </a:r>
          </a:p>
          <a:p>
            <a:pPr lvl="0"/>
            <a:r>
              <a:rPr lang="cs-CZ" sz="2300" dirty="0" smtClean="0"/>
              <a:t>vysoké boty</a:t>
            </a:r>
          </a:p>
          <a:p>
            <a:pPr>
              <a:buNone/>
            </a:pPr>
            <a:endParaRPr lang="cs-CZ" sz="2300" dirty="0" smtClean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0" y="1556792"/>
            <a:ext cx="2304256" cy="4923928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err="1" smtClean="0"/>
              <a:t>f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rejíř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v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ypulérovaný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err="1" smtClean="0"/>
              <a:t>f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amfrnoch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p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inta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š</a:t>
            </a:r>
            <a:r>
              <a:rPr kumimoji="0" lang="cs-CZ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kamny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p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octivice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c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irka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a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lmara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err="1" smtClean="0"/>
              <a:t>k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šeft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l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oket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k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upec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>
          <a:xfrm>
            <a:off x="6875240" y="1556792"/>
            <a:ext cx="2268760" cy="4896544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h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ejsek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v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yčištěný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s</a:t>
            </a:r>
            <a:r>
              <a:rPr kumimoji="0" lang="cs-CZ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třapec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s</a:t>
            </a:r>
            <a:r>
              <a:rPr kumimoji="0" lang="cs-CZ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tuha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š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kolní</a:t>
            </a:r>
            <a:r>
              <a:rPr kumimoji="0" lang="cs-CZ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k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alhoty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a</a:t>
            </a:r>
            <a:r>
              <a:rPr kumimoji="0" lang="cs-CZ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s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kříň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o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bchod</a:t>
            </a: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300" dirty="0" smtClean="0"/>
              <a:t>d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élková</a:t>
            </a:r>
            <a:r>
              <a:rPr kumimoji="0" lang="cs-CZ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míra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obchodník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build="p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Archaické názvy předmětů, pojmů</a:t>
            </a:r>
            <a:endParaRPr lang="cs-CZ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cs-CZ" sz="2400" dirty="0" smtClean="0"/>
              <a:t>silozpyt</a:t>
            </a:r>
          </a:p>
          <a:p>
            <a:r>
              <a:rPr lang="cs-CZ" sz="2400" dirty="0" err="1" smtClean="0"/>
              <a:t>krásověda</a:t>
            </a:r>
            <a:endParaRPr lang="cs-CZ" sz="2400" dirty="0" smtClean="0"/>
          </a:p>
          <a:p>
            <a:r>
              <a:rPr lang="cs-CZ" sz="2400" dirty="0" err="1" smtClean="0"/>
              <a:t>lučba</a:t>
            </a:r>
            <a:endParaRPr lang="cs-CZ" sz="2400" dirty="0" smtClean="0"/>
          </a:p>
          <a:p>
            <a:r>
              <a:rPr lang="cs-CZ" sz="2400" dirty="0" smtClean="0"/>
              <a:t>dušesloví</a:t>
            </a:r>
          </a:p>
          <a:p>
            <a:r>
              <a:rPr lang="cs-CZ" sz="2400" dirty="0" smtClean="0"/>
              <a:t>libomudrctví</a:t>
            </a:r>
          </a:p>
          <a:p>
            <a:r>
              <a:rPr lang="cs-CZ" sz="2400" dirty="0" smtClean="0"/>
              <a:t>umnice</a:t>
            </a:r>
          </a:p>
          <a:p>
            <a:r>
              <a:rPr lang="cs-CZ" sz="2400" dirty="0" smtClean="0"/>
              <a:t>časoslovo</a:t>
            </a:r>
          </a:p>
          <a:p>
            <a:r>
              <a:rPr lang="cs-CZ" sz="2400" dirty="0" err="1" smtClean="0"/>
              <a:t>mluno</a:t>
            </a:r>
            <a:endParaRPr lang="cs-CZ" sz="2400" dirty="0" smtClean="0"/>
          </a:p>
          <a:p>
            <a:pPr lvl="0">
              <a:defRPr/>
            </a:pPr>
            <a:r>
              <a:rPr lang="cs-CZ" sz="2400" dirty="0" smtClean="0"/>
              <a:t>spojky – anžto, </a:t>
            </a:r>
            <a:r>
              <a:rPr lang="cs-CZ" sz="2400" dirty="0" err="1" smtClean="0"/>
              <a:t>ačkolivěk</a:t>
            </a:r>
            <a:r>
              <a:rPr lang="cs-CZ" sz="2400" dirty="0" smtClean="0"/>
              <a:t>, </a:t>
            </a:r>
            <a:r>
              <a:rPr lang="cs-CZ" sz="2400" dirty="0" err="1" smtClean="0"/>
              <a:t>anobrž</a:t>
            </a:r>
            <a:r>
              <a:rPr lang="cs-CZ" sz="2400" dirty="0" smtClean="0"/>
              <a:t>, </a:t>
            </a:r>
            <a:r>
              <a:rPr lang="cs-CZ" sz="2400" dirty="0" err="1" smtClean="0"/>
              <a:t>an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/>
              <a:t>fyzika</a:t>
            </a:r>
          </a:p>
          <a:p>
            <a:r>
              <a:rPr lang="cs-CZ" sz="2400" dirty="0" smtClean="0"/>
              <a:t>estetika</a:t>
            </a:r>
          </a:p>
          <a:p>
            <a:r>
              <a:rPr lang="cs-CZ" sz="2400" dirty="0" smtClean="0"/>
              <a:t>chemie</a:t>
            </a:r>
          </a:p>
          <a:p>
            <a:r>
              <a:rPr lang="cs-CZ" sz="2400" dirty="0" smtClean="0"/>
              <a:t>psychologie</a:t>
            </a:r>
          </a:p>
          <a:p>
            <a:r>
              <a:rPr lang="cs-CZ" sz="2400" dirty="0" smtClean="0"/>
              <a:t>filozofie</a:t>
            </a:r>
          </a:p>
          <a:p>
            <a:r>
              <a:rPr lang="cs-CZ" sz="2400" dirty="0" smtClean="0"/>
              <a:t>logika</a:t>
            </a:r>
          </a:p>
          <a:p>
            <a:r>
              <a:rPr lang="cs-CZ" sz="2400" dirty="0" smtClean="0"/>
              <a:t>sloveso</a:t>
            </a:r>
          </a:p>
          <a:p>
            <a:r>
              <a:rPr lang="cs-CZ" sz="2400" dirty="0" smtClean="0"/>
              <a:t>elektřina</a:t>
            </a:r>
          </a:p>
          <a:p>
            <a:r>
              <a:rPr lang="cs-CZ" sz="2400" dirty="0" smtClean="0"/>
              <a:t>citoslovce – </a:t>
            </a:r>
            <a:r>
              <a:rPr lang="cs-CZ" sz="2400" dirty="0" err="1" smtClean="0"/>
              <a:t>namoutě</a:t>
            </a:r>
            <a:r>
              <a:rPr lang="cs-CZ" sz="2400" dirty="0" smtClean="0"/>
              <a:t>, </a:t>
            </a:r>
            <a:r>
              <a:rPr lang="cs-CZ" sz="2400" dirty="0" err="1" smtClean="0"/>
              <a:t>ajta</a:t>
            </a:r>
            <a:r>
              <a:rPr lang="cs-CZ" sz="2400" dirty="0" smtClean="0"/>
              <a:t>, </a:t>
            </a:r>
            <a:r>
              <a:rPr lang="cs-CZ" sz="2400" dirty="0" err="1" smtClean="0"/>
              <a:t>mendle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Neologismy</a:t>
            </a:r>
            <a:b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- slova nová – vznikají v různé době</a:t>
            </a:r>
            <a:endParaRPr lang="cs-CZ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176464" cy="4680520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14. století </a:t>
            </a:r>
            <a:r>
              <a:rPr lang="cs-CZ" sz="2400" dirty="0" smtClean="0">
                <a:solidFill>
                  <a:srgbClr val="FFFF00"/>
                </a:solidFill>
              </a:rPr>
              <a:t>– </a:t>
            </a:r>
            <a:r>
              <a:rPr lang="cs-CZ" sz="2400" b="1" dirty="0" smtClean="0">
                <a:solidFill>
                  <a:srgbClr val="FFFF00"/>
                </a:solidFill>
              </a:rPr>
              <a:t>Klaretův slovník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čtena, </a:t>
            </a:r>
            <a:r>
              <a:rPr lang="cs-CZ" sz="2400" dirty="0" err="1" smtClean="0"/>
              <a:t>hlasna</a:t>
            </a:r>
            <a:r>
              <a:rPr lang="cs-CZ" sz="2400" dirty="0" smtClean="0"/>
              <a:t>, </a:t>
            </a:r>
            <a:r>
              <a:rPr lang="cs-CZ" sz="2400" dirty="0" err="1" smtClean="0"/>
              <a:t>obžerník</a:t>
            </a:r>
            <a:r>
              <a:rPr lang="cs-CZ" sz="2400" dirty="0" smtClean="0"/>
              <a:t>, </a:t>
            </a:r>
            <a:r>
              <a:rPr lang="cs-CZ" sz="2400" dirty="0" err="1" smtClean="0"/>
              <a:t>křivochvalec</a:t>
            </a:r>
            <a:r>
              <a:rPr lang="cs-CZ" sz="2400" dirty="0" smtClean="0"/>
              <a:t>, </a:t>
            </a:r>
            <a:r>
              <a:rPr lang="cs-CZ" sz="2400" dirty="0" err="1" smtClean="0"/>
              <a:t>hovaditi</a:t>
            </a:r>
            <a:r>
              <a:rPr lang="cs-CZ" sz="2400" dirty="0" smtClean="0"/>
              <a:t>, </a:t>
            </a:r>
            <a:r>
              <a:rPr lang="cs-CZ" sz="2400" dirty="0" err="1" smtClean="0"/>
              <a:t>jedovatiti</a:t>
            </a:r>
            <a:endParaRPr lang="cs-CZ" sz="2400" dirty="0" smtClean="0"/>
          </a:p>
          <a:p>
            <a:r>
              <a:rPr lang="cs-CZ" sz="2400" b="1" dirty="0" err="1" smtClean="0">
                <a:solidFill>
                  <a:srgbClr val="FFFF00"/>
                </a:solidFill>
              </a:rPr>
              <a:t>J.Á.Komenský</a:t>
            </a:r>
            <a:endParaRPr lang="cs-CZ" sz="24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chumlice</a:t>
            </a:r>
            <a:r>
              <a:rPr lang="cs-CZ" sz="2400" dirty="0" smtClean="0"/>
              <a:t>, kolotání, </a:t>
            </a:r>
            <a:r>
              <a:rPr lang="cs-CZ" sz="2400" dirty="0" err="1" smtClean="0"/>
              <a:t>lopotování</a:t>
            </a:r>
            <a:r>
              <a:rPr lang="cs-CZ" sz="2400" dirty="0" smtClean="0"/>
              <a:t>, každodeníček, školdozorce</a:t>
            </a:r>
          </a:p>
          <a:p>
            <a:r>
              <a:rPr lang="cs-CZ" sz="2400" b="1" dirty="0" smtClean="0">
                <a:solidFill>
                  <a:srgbClr val="FFFF00"/>
                </a:solidFill>
              </a:rPr>
              <a:t>J.V. Rosa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čechořečnost</a:t>
            </a:r>
            <a:r>
              <a:rPr lang="cs-CZ" sz="2400" dirty="0" smtClean="0"/>
              <a:t>, </a:t>
            </a:r>
            <a:r>
              <a:rPr lang="cs-CZ" sz="2400" dirty="0" err="1" smtClean="0"/>
              <a:t>měšťanosta</a:t>
            </a:r>
            <a:r>
              <a:rPr lang="cs-CZ" sz="2400" dirty="0" smtClean="0"/>
              <a:t>, </a:t>
            </a:r>
            <a:r>
              <a:rPr lang="cs-CZ" sz="2400" dirty="0" err="1" smtClean="0"/>
              <a:t>břinkoklapka</a:t>
            </a:r>
            <a:endParaRPr lang="cs-CZ" sz="24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104456" cy="4525963"/>
          </a:xfr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národní obrození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vzduch, tklivý, půvab, okres, podmět, mrož, žralok, kyselina sírová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nové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kosmonaut, kosmodrom,lunochod, vesmírná loď, orbitální stanice, ministryně, nástěnka, mixér, těžkotonážní, televize, počítač, dispečer, mobilní telefon,kódovač, procesor atd.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Z neologismu vzniká novější neologismus</a:t>
            </a:r>
            <a:b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</a:br>
            <a:endParaRPr lang="cs-CZ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paroloď </a:t>
            </a:r>
          </a:p>
          <a:p>
            <a:r>
              <a:rPr lang="cs-CZ" dirty="0" err="1" smtClean="0"/>
              <a:t>radiolampa</a:t>
            </a:r>
            <a:endParaRPr lang="cs-CZ" dirty="0" smtClean="0"/>
          </a:p>
          <a:p>
            <a:r>
              <a:rPr lang="cs-CZ" dirty="0" err="1" smtClean="0"/>
              <a:t>aeoroplán</a:t>
            </a:r>
            <a:endParaRPr lang="cs-CZ" dirty="0" smtClean="0"/>
          </a:p>
          <a:p>
            <a:r>
              <a:rPr lang="cs-CZ" dirty="0" smtClean="0"/>
              <a:t>helikoptéra</a:t>
            </a:r>
          </a:p>
          <a:p>
            <a:r>
              <a:rPr lang="cs-CZ" dirty="0" smtClean="0"/>
              <a:t>rádio</a:t>
            </a:r>
          </a:p>
          <a:p>
            <a:r>
              <a:rPr lang="cs-CZ" dirty="0" smtClean="0"/>
              <a:t>dálnice</a:t>
            </a:r>
          </a:p>
          <a:p>
            <a:r>
              <a:rPr lang="cs-CZ" dirty="0" smtClean="0"/>
              <a:t>bleskosvod</a:t>
            </a:r>
          </a:p>
          <a:p>
            <a:r>
              <a:rPr lang="cs-CZ" dirty="0" smtClean="0"/>
              <a:t>větný člen rozšířený</a:t>
            </a:r>
          </a:p>
          <a:p>
            <a:r>
              <a:rPr lang="cs-CZ" dirty="0" smtClean="0"/>
              <a:t>železná dráha</a:t>
            </a:r>
          </a:p>
          <a:p>
            <a:r>
              <a:rPr lang="cs-CZ" dirty="0" smtClean="0"/>
              <a:t>závodník ve sjezdu</a:t>
            </a:r>
          </a:p>
          <a:p>
            <a:r>
              <a:rPr lang="cs-CZ" dirty="0" smtClean="0"/>
              <a:t>protiplán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parník</a:t>
            </a:r>
          </a:p>
          <a:p>
            <a:r>
              <a:rPr lang="cs-CZ" dirty="0" smtClean="0"/>
              <a:t>elektronka</a:t>
            </a:r>
          </a:p>
          <a:p>
            <a:r>
              <a:rPr lang="cs-CZ" dirty="0" smtClean="0"/>
              <a:t>letadlo</a:t>
            </a:r>
          </a:p>
          <a:p>
            <a:r>
              <a:rPr lang="cs-CZ" dirty="0" smtClean="0"/>
              <a:t>vrtulník</a:t>
            </a:r>
          </a:p>
          <a:p>
            <a:r>
              <a:rPr lang="cs-CZ" dirty="0" smtClean="0"/>
              <a:t>rozhlas</a:t>
            </a:r>
          </a:p>
          <a:p>
            <a:r>
              <a:rPr lang="cs-CZ" dirty="0" smtClean="0"/>
              <a:t>autostráda</a:t>
            </a:r>
          </a:p>
          <a:p>
            <a:r>
              <a:rPr lang="cs-CZ" dirty="0" smtClean="0"/>
              <a:t>hromosvod</a:t>
            </a:r>
          </a:p>
          <a:p>
            <a:r>
              <a:rPr lang="cs-CZ" dirty="0" smtClean="0"/>
              <a:t>vět. člen několikanásobný</a:t>
            </a:r>
          </a:p>
          <a:p>
            <a:r>
              <a:rPr lang="cs-CZ" dirty="0" smtClean="0"/>
              <a:t>železnice</a:t>
            </a:r>
          </a:p>
          <a:p>
            <a:r>
              <a:rPr lang="cs-CZ" dirty="0" smtClean="0"/>
              <a:t>sjezdař</a:t>
            </a:r>
          </a:p>
          <a:p>
            <a:r>
              <a:rPr lang="cs-CZ" dirty="0" smtClean="0"/>
              <a:t>nadplán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Autorství neologismů</a:t>
            </a:r>
            <a:endParaRPr lang="cs-CZ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556992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/>
              <a:t>dnes vzniká většina slov anonymně</a:t>
            </a:r>
          </a:p>
          <a:p>
            <a:r>
              <a:rPr lang="cs-CZ" sz="2400" dirty="0" smtClean="0"/>
              <a:t>u některých slov známe autora</a:t>
            </a:r>
          </a:p>
          <a:p>
            <a:r>
              <a:rPr lang="cs-CZ" sz="2400" b="1" dirty="0" smtClean="0">
                <a:solidFill>
                  <a:srgbClr val="FFFF00"/>
                </a:solidFill>
              </a:rPr>
              <a:t>saxofon </a:t>
            </a:r>
            <a:r>
              <a:rPr lang="cs-CZ" sz="2400" dirty="0" smtClean="0"/>
              <a:t>– belgický nástrojář Adolf </a:t>
            </a:r>
            <a:r>
              <a:rPr lang="cs-CZ" sz="2400" dirty="0" err="1" smtClean="0"/>
              <a:t>Sax</a:t>
            </a:r>
            <a:r>
              <a:rPr lang="cs-CZ" sz="2400" dirty="0" smtClean="0"/>
              <a:t>, který ho sestrojil</a:t>
            </a:r>
          </a:p>
          <a:p>
            <a:r>
              <a:rPr lang="cs-CZ" sz="2400" b="1" dirty="0" smtClean="0">
                <a:solidFill>
                  <a:srgbClr val="FFFF00"/>
                </a:solidFill>
              </a:rPr>
              <a:t>liliput </a:t>
            </a:r>
            <a:r>
              <a:rPr lang="cs-CZ" sz="2400" dirty="0" smtClean="0"/>
              <a:t>– </a:t>
            </a:r>
            <a:r>
              <a:rPr lang="cs-CZ" sz="2400" b="1" dirty="0" err="1" smtClean="0"/>
              <a:t>Jonahtan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Swift</a:t>
            </a:r>
            <a:r>
              <a:rPr lang="cs-CZ" sz="2400" b="1" dirty="0" smtClean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Gulliverovy</a:t>
            </a:r>
            <a:r>
              <a:rPr lang="cs-CZ" sz="2400" dirty="0" smtClean="0"/>
              <a:t> cesty</a:t>
            </a:r>
          </a:p>
          <a:p>
            <a:r>
              <a:rPr lang="cs-CZ" sz="2400" b="1" dirty="0" smtClean="0">
                <a:solidFill>
                  <a:srgbClr val="FFFF00"/>
                </a:solidFill>
              </a:rPr>
              <a:t>utopie</a:t>
            </a:r>
            <a:r>
              <a:rPr lang="cs-CZ" sz="2400" dirty="0" smtClean="0"/>
              <a:t> – </a:t>
            </a:r>
            <a:r>
              <a:rPr lang="cs-CZ" sz="2400" b="1" dirty="0" smtClean="0"/>
              <a:t>Thomas </a:t>
            </a:r>
            <a:r>
              <a:rPr lang="cs-CZ" sz="2400" b="1" dirty="0" err="1" smtClean="0"/>
              <a:t>Moor</a:t>
            </a:r>
            <a:r>
              <a:rPr lang="cs-CZ" sz="2400" b="1" dirty="0" smtClean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Utopia</a:t>
            </a:r>
            <a:endParaRPr lang="cs-CZ" sz="2400" dirty="0" smtClean="0"/>
          </a:p>
          <a:p>
            <a:r>
              <a:rPr lang="cs-CZ" sz="2400" b="1" dirty="0" smtClean="0">
                <a:solidFill>
                  <a:srgbClr val="FFFF00"/>
                </a:solidFill>
              </a:rPr>
              <a:t>socialismus</a:t>
            </a:r>
            <a:r>
              <a:rPr lang="cs-CZ" sz="2400" dirty="0" smtClean="0"/>
              <a:t> – </a:t>
            </a:r>
            <a:r>
              <a:rPr lang="cs-CZ" sz="2400" b="1" dirty="0" err="1" smtClean="0"/>
              <a:t>Pierre</a:t>
            </a:r>
            <a:r>
              <a:rPr lang="cs-CZ" sz="2400" b="1" dirty="0" smtClean="0"/>
              <a:t> Lepy</a:t>
            </a:r>
          </a:p>
          <a:p>
            <a:r>
              <a:rPr lang="cs-CZ" sz="2400" b="1" dirty="0" smtClean="0">
                <a:solidFill>
                  <a:srgbClr val="FFFF00"/>
                </a:solidFill>
              </a:rPr>
              <a:t>altruismus</a:t>
            </a:r>
            <a:r>
              <a:rPr lang="cs-CZ" sz="2400" dirty="0" smtClean="0"/>
              <a:t> – </a:t>
            </a:r>
            <a:r>
              <a:rPr lang="cs-CZ" sz="2400" b="1" dirty="0" smtClean="0"/>
              <a:t>August </a:t>
            </a:r>
            <a:r>
              <a:rPr lang="cs-CZ" sz="2400" b="1" dirty="0" err="1" smtClean="0"/>
              <a:t>Comt</a:t>
            </a:r>
            <a:endParaRPr lang="cs-CZ" sz="2400" b="1" dirty="0" smtClean="0"/>
          </a:p>
          <a:p>
            <a:r>
              <a:rPr lang="cs-CZ" sz="2400" b="1" dirty="0" smtClean="0">
                <a:solidFill>
                  <a:srgbClr val="FFFF00"/>
                </a:solidFill>
              </a:rPr>
              <a:t>RUR </a:t>
            </a:r>
            <a:r>
              <a:rPr lang="cs-CZ" sz="2400" dirty="0" smtClean="0"/>
              <a:t>– robot – </a:t>
            </a:r>
            <a:r>
              <a:rPr lang="cs-CZ" sz="2400" b="1" dirty="0" smtClean="0"/>
              <a:t>Karel Čapek</a:t>
            </a:r>
          </a:p>
          <a:p>
            <a:endParaRPr lang="cs-CZ" sz="2400" dirty="0"/>
          </a:p>
        </p:txBody>
      </p:sp>
      <p:pic>
        <p:nvPicPr>
          <p:cNvPr id="6" name="Picture 10" descr="http://www.heathersanimations.com/books/0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05064"/>
            <a:ext cx="276911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rgbClr val="FFFF00"/>
                </a:solidFill>
              </a:rPr>
              <a:t>Slovní zásoba podle citového  zabarvení</a:t>
            </a:r>
            <a:endParaRPr lang="cs-CZ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739692"/>
            <a:ext cx="4139952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2400" b="1" dirty="0" smtClean="0"/>
              <a:t>Slova lichotná ( mazlivá)</a:t>
            </a:r>
          </a:p>
          <a:p>
            <a:r>
              <a:rPr lang="cs-CZ" sz="2400" dirty="0" smtClean="0"/>
              <a:t>kladný citový vztah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familiární</a:t>
            </a:r>
            <a:r>
              <a:rPr lang="cs-CZ" sz="2400" dirty="0" smtClean="0"/>
              <a:t> </a:t>
            </a:r>
            <a:r>
              <a:rPr lang="cs-CZ" sz="2400" i="1" dirty="0" smtClean="0"/>
              <a:t>( maminka)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dětská</a:t>
            </a:r>
            <a:r>
              <a:rPr lang="cs-CZ" sz="2400" dirty="0" smtClean="0"/>
              <a:t> </a:t>
            </a:r>
            <a:r>
              <a:rPr lang="cs-CZ" sz="2400" i="1" dirty="0" smtClean="0"/>
              <a:t>( hajat)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hypokoristika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dirty="0" smtClean="0"/>
              <a:t>( zdomácnělé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obměny vlastních jmen </a:t>
            </a:r>
          </a:p>
          <a:p>
            <a:r>
              <a:rPr lang="cs-CZ" sz="2400" dirty="0" smtClean="0"/>
              <a:t>    a příbuzenských vztahů  </a:t>
            </a:r>
          </a:p>
          <a:p>
            <a:r>
              <a:rPr lang="cs-CZ" sz="2400" i="1" dirty="0" smtClean="0"/>
              <a:t>    ( </a:t>
            </a:r>
            <a:r>
              <a:rPr lang="cs-CZ" sz="2400" i="1" dirty="0"/>
              <a:t>J</a:t>
            </a:r>
            <a:r>
              <a:rPr lang="cs-CZ" sz="2400" i="1" dirty="0" smtClean="0"/>
              <a:t>aninka, </a:t>
            </a:r>
            <a:r>
              <a:rPr lang="cs-CZ" sz="2400" i="1" dirty="0" err="1" smtClean="0"/>
              <a:t>synátor</a:t>
            </a:r>
            <a:r>
              <a:rPr lang="cs-CZ" sz="2400" i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eufemismy</a:t>
            </a:r>
            <a:r>
              <a:rPr lang="cs-CZ" sz="2400" dirty="0" smtClean="0"/>
              <a:t>- </a:t>
            </a:r>
            <a:r>
              <a:rPr lang="cs-CZ" sz="2400" dirty="0" smtClean="0"/>
              <a:t>slova zjemnělá     </a:t>
            </a:r>
          </a:p>
          <a:p>
            <a:r>
              <a:rPr lang="cs-CZ" sz="2400" i="1" dirty="0"/>
              <a:t> </a:t>
            </a:r>
            <a:r>
              <a:rPr lang="cs-CZ" sz="2400" i="1" dirty="0" smtClean="0"/>
              <a:t>   ( zesnout)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16016" y="2767568"/>
            <a:ext cx="4176464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2400" b="1" dirty="0" smtClean="0"/>
              <a:t>Slova hanlivá ( pejorativa) </a:t>
            </a:r>
          </a:p>
          <a:p>
            <a:r>
              <a:rPr lang="cs-CZ" sz="2400" dirty="0" smtClean="0"/>
              <a:t>záporný citový vztah ( hňup, </a:t>
            </a:r>
            <a:r>
              <a:rPr lang="cs-CZ" sz="2400" dirty="0" err="1" smtClean="0"/>
              <a:t>chvastoun</a:t>
            </a:r>
            <a:r>
              <a:rPr lang="cs-CZ" sz="2400" dirty="0" smtClean="0"/>
              <a:t>, herka, křikloun)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zveličelá</a:t>
            </a:r>
            <a:r>
              <a:rPr lang="cs-CZ" sz="2400" dirty="0" smtClean="0"/>
              <a:t> </a:t>
            </a:r>
            <a:r>
              <a:rPr lang="cs-CZ" sz="2400" dirty="0" smtClean="0"/>
              <a:t>( augmentativa)                          </a:t>
            </a:r>
          </a:p>
          <a:p>
            <a:r>
              <a:rPr lang="cs-CZ" sz="2400" i="1" dirty="0"/>
              <a:t> </a:t>
            </a:r>
            <a:r>
              <a:rPr lang="cs-CZ" sz="2400" i="1" dirty="0" smtClean="0"/>
              <a:t>  ( barabizna, psisko)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3">
                    <a:lumMod val="50000"/>
                  </a:schemeClr>
                </a:solidFill>
              </a:rPr>
              <a:t>zhrubnělá</a:t>
            </a:r>
            <a:r>
              <a:rPr lang="cs-CZ" sz="2400" dirty="0" smtClean="0"/>
              <a:t> </a:t>
            </a:r>
            <a:r>
              <a:rPr lang="cs-CZ" sz="2400" i="1" dirty="0" smtClean="0"/>
              <a:t>( žrát, chlastat)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vulgární </a:t>
            </a:r>
            <a:r>
              <a:rPr lang="cs-CZ" sz="2400" i="1" dirty="0" smtClean="0"/>
              <a:t>( hajzl, prase)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dysfemismy</a:t>
            </a:r>
            <a:r>
              <a:rPr lang="cs-CZ" sz="2400" dirty="0" smtClean="0"/>
              <a:t> </a:t>
            </a:r>
            <a:r>
              <a:rPr lang="cs-CZ" sz="2400" i="1" dirty="0" smtClean="0"/>
              <a:t>( chcípnout)</a:t>
            </a:r>
            <a:endParaRPr lang="cs-CZ" sz="2400" i="1" dirty="0"/>
          </a:p>
        </p:txBody>
      </p:sp>
      <p:sp>
        <p:nvSpPr>
          <p:cNvPr id="6" name="Šipka dolů 5"/>
          <p:cNvSpPr/>
          <p:nvPr/>
        </p:nvSpPr>
        <p:spPr>
          <a:xfrm rot="2887337">
            <a:off x="3076722" y="1232112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 rot="19045964">
            <a:off x="4721803" y="1249797"/>
            <a:ext cx="467544" cy="837941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67544" y="2132856"/>
            <a:ext cx="3407279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expresívní příznak kladný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5004048" y="2132856"/>
            <a:ext cx="3576492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expresívní příznak záporný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Šipka dolů 9"/>
          <p:cNvSpPr/>
          <p:nvPr/>
        </p:nvSpPr>
        <p:spPr>
          <a:xfrm rot="2003644">
            <a:off x="3760461" y="784880"/>
            <a:ext cx="467544" cy="1639528"/>
          </a:xfrm>
          <a:prstGeom prst="downArrow">
            <a:avLst>
              <a:gd name="adj1" fmla="val 46147"/>
              <a:gd name="adj2" fmla="val 5000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lů 34"/>
          <p:cNvSpPr/>
          <p:nvPr/>
        </p:nvSpPr>
        <p:spPr>
          <a:xfrm rot="19504204">
            <a:off x="5147744" y="777122"/>
            <a:ext cx="467544" cy="1659381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rgbClr val="FFFF00"/>
                </a:solidFill>
              </a:rPr>
              <a:t>Jazykové plány</a:t>
            </a:r>
            <a:endParaRPr lang="cs-CZ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6" name="Rámeček 5"/>
          <p:cNvSpPr/>
          <p:nvPr/>
        </p:nvSpPr>
        <p:spPr>
          <a:xfrm>
            <a:off x="467544" y="2420888"/>
            <a:ext cx="3672408" cy="648072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39552" y="2492896"/>
            <a:ext cx="352839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jazykový plán zvukový</a:t>
            </a:r>
            <a:endParaRPr lang="cs-CZ" sz="2400" dirty="0" smtClean="0"/>
          </a:p>
        </p:txBody>
      </p:sp>
      <p:sp>
        <p:nvSpPr>
          <p:cNvPr id="8" name="Obdélník 7"/>
          <p:cNvSpPr/>
          <p:nvPr/>
        </p:nvSpPr>
        <p:spPr>
          <a:xfrm>
            <a:off x="5436096" y="2492896"/>
            <a:ext cx="244827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jednotka foném</a:t>
            </a:r>
            <a:endParaRPr lang="cs-CZ" sz="2400" dirty="0" smtClean="0"/>
          </a:p>
        </p:txBody>
      </p:sp>
      <p:sp>
        <p:nvSpPr>
          <p:cNvPr id="9" name="Rámeček 8"/>
          <p:cNvSpPr/>
          <p:nvPr/>
        </p:nvSpPr>
        <p:spPr>
          <a:xfrm>
            <a:off x="5364088" y="2420888"/>
            <a:ext cx="2592288" cy="648072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 rot="16200000">
            <a:off x="4497096" y="2309472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00686" y="3429000"/>
            <a:ext cx="363926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jazykový plán morfologický</a:t>
            </a:r>
            <a:endParaRPr lang="cs-CZ" sz="2400" dirty="0" smtClean="0"/>
          </a:p>
        </p:txBody>
      </p:sp>
      <p:sp>
        <p:nvSpPr>
          <p:cNvPr id="18" name="Obdélník 17"/>
          <p:cNvSpPr/>
          <p:nvPr/>
        </p:nvSpPr>
        <p:spPr>
          <a:xfrm>
            <a:off x="5475888" y="3501008"/>
            <a:ext cx="240848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sz="2400" b="1" dirty="0" smtClean="0"/>
              <a:t>jednotka morfém</a:t>
            </a:r>
            <a:endParaRPr lang="cs-CZ" sz="2400" dirty="0" smtClean="0"/>
          </a:p>
        </p:txBody>
      </p:sp>
      <p:sp>
        <p:nvSpPr>
          <p:cNvPr id="19" name="Obdélník 18"/>
          <p:cNvSpPr/>
          <p:nvPr/>
        </p:nvSpPr>
        <p:spPr>
          <a:xfrm>
            <a:off x="467544" y="4365104"/>
            <a:ext cx="36724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jazykový plán lexikální</a:t>
            </a:r>
            <a:endParaRPr lang="cs-CZ" sz="2400" dirty="0" smtClean="0"/>
          </a:p>
        </p:txBody>
      </p:sp>
      <p:sp>
        <p:nvSpPr>
          <p:cNvPr id="20" name="Obdélník 19"/>
          <p:cNvSpPr/>
          <p:nvPr/>
        </p:nvSpPr>
        <p:spPr>
          <a:xfrm>
            <a:off x="467544" y="5301208"/>
            <a:ext cx="36724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jazykový plán syntaktický</a:t>
            </a:r>
            <a:endParaRPr lang="cs-CZ" sz="2400" dirty="0" smtClean="0"/>
          </a:p>
        </p:txBody>
      </p:sp>
      <p:sp>
        <p:nvSpPr>
          <p:cNvPr id="21" name="Obdélník 20"/>
          <p:cNvSpPr/>
          <p:nvPr/>
        </p:nvSpPr>
        <p:spPr>
          <a:xfrm>
            <a:off x="5394897" y="4437112"/>
            <a:ext cx="248947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jednotka slovo</a:t>
            </a:r>
            <a:endParaRPr lang="cs-CZ" sz="2400" dirty="0" smtClean="0"/>
          </a:p>
        </p:txBody>
      </p:sp>
      <p:sp>
        <p:nvSpPr>
          <p:cNvPr id="22" name="Obdélník 21"/>
          <p:cNvSpPr/>
          <p:nvPr/>
        </p:nvSpPr>
        <p:spPr>
          <a:xfrm>
            <a:off x="5440935" y="5373216"/>
            <a:ext cx="2443433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jednotka věta</a:t>
            </a:r>
            <a:endParaRPr lang="cs-CZ" sz="2400" dirty="0" smtClean="0"/>
          </a:p>
        </p:txBody>
      </p:sp>
      <p:sp>
        <p:nvSpPr>
          <p:cNvPr id="23" name="Rámeček 22"/>
          <p:cNvSpPr/>
          <p:nvPr/>
        </p:nvSpPr>
        <p:spPr>
          <a:xfrm>
            <a:off x="395536" y="3356992"/>
            <a:ext cx="3816424" cy="648072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Rámeček 23"/>
          <p:cNvSpPr/>
          <p:nvPr/>
        </p:nvSpPr>
        <p:spPr>
          <a:xfrm>
            <a:off x="395536" y="4293096"/>
            <a:ext cx="3816424" cy="648072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Rámeček 24"/>
          <p:cNvSpPr/>
          <p:nvPr/>
        </p:nvSpPr>
        <p:spPr>
          <a:xfrm>
            <a:off x="395536" y="5229200"/>
            <a:ext cx="3816424" cy="648072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Rámeček 25"/>
          <p:cNvSpPr/>
          <p:nvPr/>
        </p:nvSpPr>
        <p:spPr>
          <a:xfrm>
            <a:off x="5364088" y="3429000"/>
            <a:ext cx="2592288" cy="648072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7" name="Šipka dolů 26"/>
          <p:cNvSpPr/>
          <p:nvPr/>
        </p:nvSpPr>
        <p:spPr>
          <a:xfrm rot="16200000">
            <a:off x="4539400" y="4146184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 rot="16200000">
            <a:off x="4539400" y="3245577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lů 28"/>
          <p:cNvSpPr/>
          <p:nvPr/>
        </p:nvSpPr>
        <p:spPr>
          <a:xfrm rot="16200000">
            <a:off x="4539400" y="5082288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ámeček 29"/>
          <p:cNvSpPr/>
          <p:nvPr/>
        </p:nvSpPr>
        <p:spPr>
          <a:xfrm>
            <a:off x="5364088" y="4365104"/>
            <a:ext cx="2592288" cy="648072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Rámeček 30"/>
          <p:cNvSpPr/>
          <p:nvPr/>
        </p:nvSpPr>
        <p:spPr>
          <a:xfrm>
            <a:off x="5364088" y="5301208"/>
            <a:ext cx="2592288" cy="648072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Šipka dolů 31"/>
          <p:cNvSpPr/>
          <p:nvPr/>
        </p:nvSpPr>
        <p:spPr>
          <a:xfrm>
            <a:off x="6444208" y="2996952"/>
            <a:ext cx="467544" cy="57896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lů 32"/>
          <p:cNvSpPr/>
          <p:nvPr/>
        </p:nvSpPr>
        <p:spPr>
          <a:xfrm>
            <a:off x="6444208" y="3933056"/>
            <a:ext cx="467544" cy="57896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lů 33"/>
          <p:cNvSpPr/>
          <p:nvPr/>
        </p:nvSpPr>
        <p:spPr>
          <a:xfrm>
            <a:off x="6516216" y="4869160"/>
            <a:ext cx="467544" cy="57896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5" grpId="0" animBg="1"/>
      <p:bldP spid="7" grpId="0" animBg="1"/>
      <p:bldP spid="8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</a:rPr>
              <a:t>Slova lichotná</a:t>
            </a:r>
            <a:endParaRPr lang="cs-CZ" b="1" dirty="0">
              <a:ln w="5080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67544" y="1412777"/>
            <a:ext cx="2304256" cy="2304256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/>
              <a:t>familiární</a:t>
            </a:r>
          </a:p>
          <a:p>
            <a:r>
              <a:rPr lang="cs-CZ" sz="2400" dirty="0" smtClean="0"/>
              <a:t>miláček</a:t>
            </a:r>
          </a:p>
          <a:p>
            <a:r>
              <a:rPr lang="cs-CZ" sz="2400" dirty="0" smtClean="0"/>
              <a:t>zlatíčko</a:t>
            </a:r>
          </a:p>
          <a:p>
            <a:r>
              <a:rPr lang="cs-CZ" sz="2400" dirty="0" smtClean="0"/>
              <a:t>srdíčko</a:t>
            </a:r>
          </a:p>
          <a:p>
            <a:r>
              <a:rPr lang="cs-CZ" sz="2400" dirty="0" smtClean="0"/>
              <a:t>drahoušek</a:t>
            </a:r>
          </a:p>
          <a:p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987824" y="1412776"/>
            <a:ext cx="2376264" cy="4525963"/>
          </a:xfr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/>
              <a:t>dětská</a:t>
            </a:r>
          </a:p>
          <a:p>
            <a:r>
              <a:rPr lang="cs-CZ" sz="2400" dirty="0" smtClean="0"/>
              <a:t>hačat</a:t>
            </a:r>
          </a:p>
          <a:p>
            <a:r>
              <a:rPr lang="cs-CZ" sz="2400" dirty="0" smtClean="0"/>
              <a:t>bumbat</a:t>
            </a:r>
          </a:p>
          <a:p>
            <a:r>
              <a:rPr lang="cs-CZ" sz="2400" dirty="0" smtClean="0"/>
              <a:t>papat</a:t>
            </a:r>
          </a:p>
          <a:p>
            <a:r>
              <a:rPr lang="cs-CZ" sz="2400" dirty="0" smtClean="0"/>
              <a:t>spinkat</a:t>
            </a:r>
          </a:p>
          <a:p>
            <a:r>
              <a:rPr lang="cs-CZ" sz="2400" dirty="0" smtClean="0"/>
              <a:t>bacat</a:t>
            </a:r>
          </a:p>
          <a:p>
            <a:r>
              <a:rPr lang="cs-CZ" sz="2400" dirty="0" err="1" smtClean="0"/>
              <a:t>dyndat</a:t>
            </a:r>
            <a:endParaRPr lang="cs-CZ" sz="2400" dirty="0" smtClean="0"/>
          </a:p>
          <a:p>
            <a:r>
              <a:rPr lang="cs-CZ" sz="2400" dirty="0" err="1" smtClean="0"/>
              <a:t>čiči</a:t>
            </a:r>
            <a:r>
              <a:rPr lang="cs-CZ" sz="2400" dirty="0" smtClean="0"/>
              <a:t> ( kočička)</a:t>
            </a:r>
          </a:p>
          <a:p>
            <a:r>
              <a:rPr lang="cs-CZ" sz="2400" dirty="0" err="1" smtClean="0"/>
              <a:t>paci</a:t>
            </a:r>
            <a:endParaRPr lang="cs-CZ" sz="2400" dirty="0" smtClean="0"/>
          </a:p>
          <a:p>
            <a:r>
              <a:rPr lang="cs-CZ" sz="2400" dirty="0" err="1"/>
              <a:t>c</a:t>
            </a:r>
            <a:r>
              <a:rPr lang="cs-CZ" sz="2400" dirty="0" err="1" smtClean="0"/>
              <a:t>apinkat</a:t>
            </a:r>
            <a:r>
              <a:rPr lang="cs-CZ" sz="2400" dirty="0" smtClean="0"/>
              <a:t>         </a:t>
            </a:r>
            <a:endParaRPr lang="cs-CZ" sz="24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580112" y="1412776"/>
            <a:ext cx="3168352" cy="2304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hypokoristika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tetička, strýček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bábinka, bábuška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dědoušek, staříček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Kačenka,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Káťěnka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5580112" y="3789040"/>
            <a:ext cx="3168352" cy="2825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eufemismy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nevidomý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neslyšící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tělesně postižený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skonal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odešel na věčnost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://www.heathersanimations.com/fractals/fractal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6" grpId="0" build="p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Slova hanlivá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49560" y="960512"/>
            <a:ext cx="2882280" cy="3692624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lova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zveličelá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( augmentativa)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c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hlapisko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dirty="0" smtClean="0"/>
              <a:t>v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ousiska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dirty="0" smtClean="0"/>
              <a:t>b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abizna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dirty="0" smtClean="0"/>
              <a:t>č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ertisko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kapřisko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3"/>
          <p:cNvSpPr>
            <a:spLocks noGrp="1"/>
          </p:cNvSpPr>
          <p:nvPr>
            <p:ph sz="half" idx="2"/>
          </p:nvPr>
        </p:nvSpPr>
        <p:spPr>
          <a:xfrm>
            <a:off x="3203848" y="980728"/>
            <a:ext cx="2808312" cy="2880320"/>
          </a:xfr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cs-CZ" sz="2400" b="1" dirty="0" smtClean="0"/>
              <a:t>slova </a:t>
            </a:r>
            <a:r>
              <a:rPr lang="cs-CZ" sz="2400" b="1" dirty="0" err="1" smtClean="0"/>
              <a:t>zhrubnělá</a:t>
            </a:r>
            <a:endParaRPr lang="cs-CZ" sz="2400" b="1" dirty="0" smtClean="0"/>
          </a:p>
          <a:p>
            <a:r>
              <a:rPr lang="cs-CZ" sz="2400" dirty="0" err="1" smtClean="0"/>
              <a:t>kecat</a:t>
            </a:r>
            <a:endParaRPr lang="cs-CZ" sz="2400" dirty="0" smtClean="0"/>
          </a:p>
          <a:p>
            <a:r>
              <a:rPr lang="cs-CZ" sz="2400" dirty="0" smtClean="0"/>
              <a:t>žvanit</a:t>
            </a:r>
          </a:p>
          <a:p>
            <a:r>
              <a:rPr lang="cs-CZ" sz="2400" dirty="0" err="1" smtClean="0"/>
              <a:t>ožralec</a:t>
            </a:r>
            <a:endParaRPr lang="cs-CZ" sz="2400" dirty="0" smtClean="0"/>
          </a:p>
          <a:p>
            <a:r>
              <a:rPr lang="cs-CZ" sz="2400" dirty="0" smtClean="0"/>
              <a:t>blaf ( jídlo)</a:t>
            </a:r>
          </a:p>
          <a:p>
            <a:r>
              <a:rPr lang="cs-CZ" sz="2400" dirty="0" err="1" smtClean="0"/>
              <a:t>dršťkář</a:t>
            </a:r>
            <a:r>
              <a:rPr lang="cs-CZ" sz="2400" dirty="0" smtClean="0"/>
              <a:t> </a:t>
            </a:r>
          </a:p>
          <a:p>
            <a:pPr>
              <a:buNone/>
            </a:pPr>
            <a:r>
              <a:rPr lang="cs-CZ" sz="2400" dirty="0" smtClean="0"/>
              <a:t>    ( hubatý člověk)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6156176" y="980728"/>
            <a:ext cx="2736304" cy="331236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/>
              <a:t>vulgární</a:t>
            </a:r>
          </a:p>
          <a:p>
            <a:r>
              <a:rPr lang="cs-CZ" sz="2400" dirty="0" err="1" smtClean="0"/>
              <a:t>chlastat</a:t>
            </a:r>
            <a:endParaRPr lang="cs-CZ" sz="2400" dirty="0" smtClean="0"/>
          </a:p>
          <a:p>
            <a:r>
              <a:rPr lang="cs-CZ" sz="2400" dirty="0" err="1" smtClean="0"/>
              <a:t>blít</a:t>
            </a:r>
            <a:endParaRPr lang="cs-CZ" sz="2400" dirty="0" smtClean="0"/>
          </a:p>
          <a:p>
            <a:r>
              <a:rPr lang="cs-CZ" sz="2400" dirty="0" smtClean="0"/>
              <a:t>hajzl</a:t>
            </a:r>
          </a:p>
          <a:p>
            <a:r>
              <a:rPr lang="cs-CZ" sz="2400" dirty="0" smtClean="0"/>
              <a:t>nadávky </a:t>
            </a:r>
          </a:p>
          <a:p>
            <a:pPr>
              <a:buNone/>
            </a:pPr>
            <a:r>
              <a:rPr lang="cs-CZ" sz="2400" dirty="0" smtClean="0"/>
              <a:t>     ( vole, prase…)</a:t>
            </a:r>
          </a:p>
          <a:p>
            <a:r>
              <a:rPr lang="cs-CZ" sz="2400" dirty="0" smtClean="0"/>
              <a:t>debil</a:t>
            </a:r>
          </a:p>
          <a:p>
            <a:endParaRPr lang="cs-CZ" sz="2400" dirty="0"/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3275856" y="4149080"/>
            <a:ext cx="2736304" cy="2348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b="1" dirty="0" smtClean="0"/>
              <a:t>d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ysfemismy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z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dechl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c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hcípl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ž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rát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c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hrápat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spát)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://www.heathersanimations.com/fractals/fractal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5" y="4437112"/>
            <a:ext cx="2784309" cy="2088232"/>
          </a:xfrm>
          <a:prstGeom prst="rect">
            <a:avLst/>
          </a:prstGeom>
          <a:noFill/>
        </p:spPr>
      </p:pic>
      <p:pic>
        <p:nvPicPr>
          <p:cNvPr id="10" name="Picture 2" descr="http://www.heathersanimations.com/fractals/fractal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build="p" animBg="1"/>
      <p:bldP spid="7" grpId="0" build="p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rgbClr val="FFFF00"/>
                </a:solidFill>
              </a:rPr>
              <a:t>Použité zdroje:</a:t>
            </a:r>
            <a:endParaRPr lang="cs-CZ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dirty="0" smtClean="0"/>
              <a:t>http://www.</a:t>
            </a:r>
            <a:r>
              <a:rPr lang="cs-CZ" dirty="0" err="1" smtClean="0"/>
              <a:t>heathersanimations.com</a:t>
            </a:r>
            <a:r>
              <a:rPr lang="cs-CZ" dirty="0" smtClean="0"/>
              <a:t>/alphabetlist22.html</a:t>
            </a:r>
          </a:p>
          <a:p>
            <a:r>
              <a:rPr lang="cs-CZ" dirty="0" err="1" smtClean="0"/>
              <a:t>Hauser</a:t>
            </a:r>
            <a:r>
              <a:rPr lang="cs-CZ" dirty="0" smtClean="0"/>
              <a:t>, Přemysl : Nauka o slovní zásobě, Praha, SPN, 1980</a:t>
            </a:r>
          </a:p>
          <a:p>
            <a:r>
              <a:rPr lang="cs-CZ" dirty="0" err="1" smtClean="0"/>
              <a:t>Sochrová</a:t>
            </a:r>
            <a:r>
              <a:rPr lang="cs-CZ" dirty="0" smtClean="0"/>
              <a:t>,Marie: Český jazyk v kostce pro střední školy,Fragment 1996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ll Users\Dokumenty\Obrázky\Ukázky obrázků\Západ slu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rgbClr val="FFFF00"/>
                </a:solidFill>
              </a:rPr>
              <a:t>Nauka o slovní zásobě</a:t>
            </a:r>
            <a:endParaRPr lang="cs-CZ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844824"/>
            <a:ext cx="8075240" cy="233285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sz="2400" dirty="0" smtClean="0"/>
              <a:t>lexikologie</a:t>
            </a:r>
          </a:p>
          <a:p>
            <a:r>
              <a:rPr lang="cs-CZ" sz="2400" dirty="0" smtClean="0"/>
              <a:t>jazykovědná disciplína</a:t>
            </a:r>
          </a:p>
          <a:p>
            <a:r>
              <a:rPr lang="cs-CZ" sz="2400" dirty="0" smtClean="0"/>
              <a:t>zkoumá obsah, formu a funkci slov a jejich vzájemné vztahy</a:t>
            </a:r>
          </a:p>
          <a:p>
            <a:r>
              <a:rPr lang="cs-CZ" sz="2400" dirty="0" smtClean="0"/>
              <a:t>dělí se na několik disciplín, zpravidla se vyčleňují jako samostatné obory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Šipka dolů 11"/>
          <p:cNvSpPr/>
          <p:nvPr/>
        </p:nvSpPr>
        <p:spPr>
          <a:xfrm>
            <a:off x="6228184" y="1124744"/>
            <a:ext cx="467544" cy="489654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>
            <a:off x="5292080" y="1052736"/>
            <a:ext cx="467544" cy="41044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3131840" y="1052736"/>
            <a:ext cx="467544" cy="24482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4283968" y="1124744"/>
            <a:ext cx="467544" cy="324036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1835696" y="1052736"/>
            <a:ext cx="467544" cy="165618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rgbClr val="FFFF00"/>
                </a:solidFill>
              </a:rPr>
              <a:t>Samostatné obory lexikologie</a:t>
            </a:r>
            <a:endParaRPr lang="cs-CZ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916832"/>
            <a:ext cx="468052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sémantika  </a:t>
            </a:r>
            <a:r>
              <a:rPr lang="cs-CZ" sz="2400" dirty="0" smtClean="0"/>
              <a:t>-  nauka o významu slov</a:t>
            </a:r>
          </a:p>
        </p:txBody>
      </p:sp>
      <p:sp>
        <p:nvSpPr>
          <p:cNvPr id="5" name="Obdélník 4"/>
          <p:cNvSpPr/>
          <p:nvPr/>
        </p:nvSpPr>
        <p:spPr>
          <a:xfrm>
            <a:off x="3059832" y="5199583"/>
            <a:ext cx="525658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onomastika - </a:t>
            </a:r>
            <a:r>
              <a:rPr lang="cs-CZ" sz="2400" dirty="0" smtClean="0"/>
              <a:t>nauka o vlastních jménech</a:t>
            </a:r>
          </a:p>
        </p:txBody>
      </p:sp>
      <p:sp>
        <p:nvSpPr>
          <p:cNvPr id="6" name="Obdélník 5"/>
          <p:cNvSpPr/>
          <p:nvPr/>
        </p:nvSpPr>
        <p:spPr>
          <a:xfrm>
            <a:off x="2843808" y="4335487"/>
            <a:ext cx="54006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etymologie  </a:t>
            </a:r>
            <a:r>
              <a:rPr lang="cs-CZ" sz="2400" dirty="0" smtClean="0"/>
              <a:t>– nauka o původu slov</a:t>
            </a:r>
          </a:p>
        </p:txBody>
      </p:sp>
      <p:sp>
        <p:nvSpPr>
          <p:cNvPr id="7" name="Obdélník 6"/>
          <p:cNvSpPr/>
          <p:nvPr/>
        </p:nvSpPr>
        <p:spPr>
          <a:xfrm>
            <a:off x="1835696" y="3501008"/>
            <a:ext cx="63367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frazeologie - </a:t>
            </a:r>
            <a:r>
              <a:rPr lang="cs-CZ" sz="2400" dirty="0" smtClean="0"/>
              <a:t>nauka o frazeologických jednotkách</a:t>
            </a:r>
          </a:p>
        </p:txBody>
      </p:sp>
      <p:sp>
        <p:nvSpPr>
          <p:cNvPr id="8" name="Obdélník 7"/>
          <p:cNvSpPr/>
          <p:nvPr/>
        </p:nvSpPr>
        <p:spPr>
          <a:xfrm>
            <a:off x="1619672" y="2708920"/>
            <a:ext cx="518457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onomaziologie </a:t>
            </a:r>
            <a:r>
              <a:rPr lang="cs-CZ" sz="2400" dirty="0" smtClean="0"/>
              <a:t>- nauka o pojmenování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3419872" y="6063679"/>
            <a:ext cx="489654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lexikografie - </a:t>
            </a:r>
            <a:r>
              <a:rPr lang="cs-CZ" sz="2400" dirty="0" smtClean="0"/>
              <a:t>nauka o slovnících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827584" y="1124744"/>
            <a:ext cx="467544" cy="76238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51520" y="4221088"/>
            <a:ext cx="2376264" cy="2308324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frazeologická spojení </a:t>
            </a:r>
          </a:p>
          <a:p>
            <a:r>
              <a:rPr lang="cs-CZ" b="1" dirty="0" smtClean="0"/>
              <a:t>( frazémy)</a:t>
            </a:r>
          </a:p>
          <a:p>
            <a:r>
              <a:rPr lang="cs-CZ" dirty="0" smtClean="0"/>
              <a:t>pořekadla</a:t>
            </a:r>
          </a:p>
          <a:p>
            <a:r>
              <a:rPr lang="cs-CZ" dirty="0" smtClean="0"/>
              <a:t>pranostiky</a:t>
            </a:r>
          </a:p>
          <a:p>
            <a:r>
              <a:rPr lang="cs-CZ" dirty="0" smtClean="0"/>
              <a:t>přísloví</a:t>
            </a:r>
          </a:p>
          <a:p>
            <a:r>
              <a:rPr lang="cs-CZ" dirty="0" smtClean="0"/>
              <a:t>rčení</a:t>
            </a:r>
          </a:p>
          <a:p>
            <a:r>
              <a:rPr lang="cs-CZ" dirty="0" smtClean="0"/>
              <a:t>nevětné  ( lev salónu…)</a:t>
            </a:r>
          </a:p>
          <a:p>
            <a:r>
              <a:rPr lang="cs-CZ" b="1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1" grpId="0" animBg="1"/>
      <p:bldP spid="14" grpId="0" animBg="1"/>
      <p:bldP spid="1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0000"/>
          </a:solidFill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rgbClr val="FFFF00"/>
                </a:solidFill>
              </a:rPr>
              <a:t>Slovní zásoba</a:t>
            </a:r>
            <a:endParaRPr lang="cs-CZ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1700808"/>
            <a:ext cx="712879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souhrn slov určitého jazyka ( spisovných i nespisovných)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4067944" y="836712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915816" y="2276872"/>
            <a:ext cx="331236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dirty="0"/>
              <a:t>č</a:t>
            </a:r>
            <a:r>
              <a:rPr lang="cs-CZ" sz="2400" dirty="0" smtClean="0"/>
              <a:t>eština – asi milión slov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3528" y="2996952"/>
            <a:ext cx="338437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j</a:t>
            </a:r>
            <a:r>
              <a:rPr lang="cs-CZ" sz="2400" b="1" dirty="0" smtClean="0"/>
              <a:t>ádro</a:t>
            </a:r>
            <a:r>
              <a:rPr lang="cs-CZ" sz="2400" dirty="0" smtClean="0"/>
              <a:t> slovní zásoby = základní slova, nejčastěji používaná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43808" y="4365104"/>
            <a:ext cx="338437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dirty="0"/>
              <a:t>i</a:t>
            </a:r>
            <a:r>
              <a:rPr lang="cs-CZ" sz="2400" dirty="0" smtClean="0"/>
              <a:t>ndividuální slovní zásoba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5292080" y="3068960"/>
            <a:ext cx="3528392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proměnlivá</a:t>
            </a:r>
            <a:r>
              <a:rPr lang="cs-CZ" sz="2400" dirty="0" smtClean="0"/>
              <a:t> slovní zásoba  = vývoj společnosti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148064" y="5325015"/>
            <a:ext cx="374441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pasivní</a:t>
            </a:r>
            <a:r>
              <a:rPr lang="cs-CZ" sz="2400" dirty="0" smtClean="0"/>
              <a:t> =  slova, kterým rozumíme ( kolem 40 000 slov) – záleží na vzdělání</a:t>
            </a:r>
            <a:endParaRPr lang="cs-CZ" sz="2400" dirty="0"/>
          </a:p>
        </p:txBody>
      </p:sp>
      <p:sp>
        <p:nvSpPr>
          <p:cNvPr id="12" name="Obdélník 11"/>
          <p:cNvSpPr/>
          <p:nvPr/>
        </p:nvSpPr>
        <p:spPr>
          <a:xfrm>
            <a:off x="539552" y="5373216"/>
            <a:ext cx="313618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sz="2400" b="1" dirty="0" smtClean="0"/>
              <a:t>aktivní </a:t>
            </a:r>
            <a:r>
              <a:rPr lang="cs-CZ" sz="2400" dirty="0" smtClean="0"/>
              <a:t>( 5 – 10 000 slov</a:t>
            </a:r>
            <a:endParaRPr lang="cs-CZ" sz="2400" dirty="0"/>
          </a:p>
        </p:txBody>
      </p:sp>
      <p:sp>
        <p:nvSpPr>
          <p:cNvPr id="13" name="Šipka dolů 12"/>
          <p:cNvSpPr/>
          <p:nvPr/>
        </p:nvSpPr>
        <p:spPr>
          <a:xfrm rot="2397759">
            <a:off x="3633237" y="2689630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 rot="19561759">
            <a:off x="4765216" y="2696332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4211960" y="2780928"/>
            <a:ext cx="467544" cy="144016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 rot="19561759">
            <a:off x="4621200" y="4784562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 rot="2397759">
            <a:off x="3777253" y="4777862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23528" y="6021288"/>
            <a:ext cx="446449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i="1" dirty="0" smtClean="0"/>
              <a:t>Je zachycen slovník v knize Karla Čapka Život  a dílo skladatele Foltýna , má 4192 slov. 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Jádro slovní zásoby</a:t>
            </a:r>
            <a:endParaRPr lang="cs-CZ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6" cy="4392488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514350" indent="-514350">
              <a:buAutoNum type="alphaLcParenR"/>
            </a:pPr>
            <a:r>
              <a:rPr lang="cs-CZ" sz="2200" b="1" dirty="0" smtClean="0">
                <a:solidFill>
                  <a:srgbClr val="FF0000"/>
                </a:solidFill>
              </a:rPr>
              <a:t>podle původu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200" b="1" i="1" dirty="0" smtClean="0"/>
              <a:t>slova prajazyková</a:t>
            </a:r>
          </a:p>
          <a:p>
            <a:pPr>
              <a:buNone/>
            </a:pPr>
            <a:r>
              <a:rPr lang="cs-CZ" sz="2200" dirty="0" smtClean="0"/>
              <a:t>          matka, bratr, otec, sestra, bratr, ovce, kráva, moře, víno, sůl…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   </a:t>
            </a:r>
            <a:r>
              <a:rPr lang="cs-CZ" sz="2200" b="1" i="1" dirty="0" smtClean="0"/>
              <a:t>praslovanská </a:t>
            </a:r>
            <a:r>
              <a:rPr lang="cs-CZ" sz="2200" dirty="0" smtClean="0"/>
              <a:t>(západoslovanská) </a:t>
            </a:r>
          </a:p>
          <a:p>
            <a:pPr>
              <a:buNone/>
            </a:pPr>
            <a:r>
              <a:rPr lang="cs-CZ" sz="2200" dirty="0" smtClean="0"/>
              <a:t>         pole, řeka, stůl,kůň, pes, sad, dřevo, žito, ryba…..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   </a:t>
            </a:r>
            <a:r>
              <a:rPr lang="cs-CZ" sz="2200" b="1" i="1" dirty="0" smtClean="0"/>
              <a:t>pračeská</a:t>
            </a:r>
            <a:r>
              <a:rPr lang="cs-CZ" sz="2200" dirty="0" smtClean="0"/>
              <a:t> </a:t>
            </a:r>
          </a:p>
          <a:p>
            <a:pPr>
              <a:buNone/>
            </a:pPr>
            <a:r>
              <a:rPr lang="cs-CZ" sz="2200" dirty="0" smtClean="0"/>
              <a:t>         hebký, hejno, obloha, nádoba, povaha </a:t>
            </a:r>
          </a:p>
          <a:p>
            <a:pPr>
              <a:buFont typeface="Wingdings" pitchFamily="2" charset="2"/>
              <a:buChar char="Ø"/>
            </a:pPr>
            <a:r>
              <a:rPr lang="cs-CZ" sz="2200" b="1" i="1" dirty="0" smtClean="0"/>
              <a:t>   přejatá z jiných jazyků ve staré době a zdomácnělá</a:t>
            </a:r>
          </a:p>
          <a:p>
            <a:pPr>
              <a:buNone/>
            </a:pPr>
            <a:r>
              <a:rPr lang="cs-CZ" sz="2200" dirty="0" smtClean="0"/>
              <a:t>         růže, škola,křída, tabule, kostel, páv, papír, kabát, klobouk, mistr</a:t>
            </a:r>
          </a:p>
          <a:p>
            <a:pPr>
              <a:buFont typeface="Wingdings" pitchFamily="2" charset="2"/>
              <a:buChar char="Ø"/>
            </a:pPr>
            <a:r>
              <a:rPr lang="cs-CZ" sz="2200" b="1" i="1" dirty="0" smtClean="0"/>
              <a:t>  přejatá později </a:t>
            </a:r>
            <a:endParaRPr lang="cs-CZ" sz="2200" dirty="0" smtClean="0"/>
          </a:p>
          <a:p>
            <a:pPr>
              <a:buNone/>
            </a:pPr>
            <a:r>
              <a:rPr lang="cs-CZ" sz="2200" dirty="0" smtClean="0"/>
              <a:t>        vzduch, elektřina, příroda, časopis,republika</a:t>
            </a:r>
            <a:endParaRPr lang="cs-CZ" sz="2200" dirty="0"/>
          </a:p>
        </p:txBody>
      </p:sp>
      <p:sp>
        <p:nvSpPr>
          <p:cNvPr id="4" name="Obdélník 3"/>
          <p:cNvSpPr/>
          <p:nvPr/>
        </p:nvSpPr>
        <p:spPr>
          <a:xfrm>
            <a:off x="323528" y="980728"/>
            <a:ext cx="8424936" cy="120032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jsou jejím historickým základem = stará slova, která zůstávají                    v jazyce po dlouhá období = dorozumívání mezi generacemi                       i epochami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2068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cs-CZ" sz="2200" b="1" dirty="0" smtClean="0">
                <a:solidFill>
                  <a:srgbClr val="FF0000"/>
                </a:solidFill>
              </a:rPr>
              <a:t>b) významové hledisko </a:t>
            </a:r>
            <a:r>
              <a:rPr lang="cs-CZ" sz="2200" dirty="0" smtClean="0"/>
              <a:t>– označují nejdůležitější skutečnosti  spjaté se životem</a:t>
            </a:r>
          </a:p>
          <a:p>
            <a:pPr>
              <a:buFont typeface="Wingdings" pitchFamily="2" charset="2"/>
              <a:buChar char="Ø"/>
            </a:pPr>
            <a:r>
              <a:rPr lang="cs-CZ" sz="2200" i="1" dirty="0" smtClean="0"/>
              <a:t> </a:t>
            </a:r>
            <a:r>
              <a:rPr lang="cs-CZ" sz="2200" b="1" i="1" dirty="0" smtClean="0"/>
              <a:t>vztahy příbuzenské </a:t>
            </a:r>
            <a:r>
              <a:rPr lang="cs-CZ" sz="2200" dirty="0" smtClean="0"/>
              <a:t>(otec, matka, syn….)</a:t>
            </a:r>
          </a:p>
          <a:p>
            <a:pPr>
              <a:buFont typeface="Wingdings" pitchFamily="2" charset="2"/>
              <a:buChar char="Ø"/>
            </a:pPr>
            <a:r>
              <a:rPr lang="cs-CZ" sz="2200" b="1" i="1" dirty="0" smtClean="0"/>
              <a:t> obydlí, jeho části, zařízení </a:t>
            </a:r>
            <a:r>
              <a:rPr lang="cs-CZ" sz="2200" dirty="0" smtClean="0"/>
              <a:t>(dům, chalupa, pec, skříň, stůl….)</a:t>
            </a:r>
          </a:p>
          <a:p>
            <a:pPr>
              <a:buFont typeface="Wingdings" pitchFamily="2" charset="2"/>
              <a:buChar char="Ø"/>
            </a:pPr>
            <a:r>
              <a:rPr lang="cs-CZ" sz="2200" i="1" dirty="0" smtClean="0"/>
              <a:t> </a:t>
            </a:r>
            <a:r>
              <a:rPr lang="cs-CZ" sz="2200" b="1" i="1" dirty="0" smtClean="0"/>
              <a:t>části lidského a zvířecího těla </a:t>
            </a:r>
            <a:r>
              <a:rPr lang="cs-CZ" sz="2200" dirty="0" smtClean="0"/>
              <a:t>( hlava, ruka, noha, koleno….) 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/>
              <a:t> </a:t>
            </a:r>
            <a:r>
              <a:rPr lang="cs-CZ" sz="2200" b="1" i="1" dirty="0" smtClean="0"/>
              <a:t>rostliny a jejich části </a:t>
            </a:r>
            <a:r>
              <a:rPr lang="cs-CZ" sz="2200" dirty="0" smtClean="0"/>
              <a:t>(žito, hrách, fazole, lípa, list, semeno….)</a:t>
            </a:r>
          </a:p>
          <a:p>
            <a:pPr>
              <a:buFont typeface="Wingdings" pitchFamily="2" charset="2"/>
              <a:buChar char="Ø"/>
            </a:pPr>
            <a:r>
              <a:rPr lang="cs-CZ" sz="2200" b="1" i="1" dirty="0" smtClean="0"/>
              <a:t>skutečnosti přírodní </a:t>
            </a:r>
            <a:r>
              <a:rPr lang="cs-CZ" sz="2200" dirty="0" smtClean="0"/>
              <a:t>( země,slunce, měsíc, kámen, voda,řeka…)</a:t>
            </a:r>
          </a:p>
          <a:p>
            <a:pPr>
              <a:buFont typeface="Wingdings" pitchFamily="2" charset="2"/>
              <a:buChar char="Ø"/>
            </a:pPr>
            <a:r>
              <a:rPr lang="cs-CZ" sz="2200" b="1" i="1" dirty="0" smtClean="0"/>
              <a:t>lidské výrobky </a:t>
            </a:r>
            <a:r>
              <a:rPr lang="cs-CZ" sz="2200" dirty="0" smtClean="0"/>
              <a:t>–nástroje, oděv, potřeby, jídlo ( nůž, chléb ,maso…)</a:t>
            </a:r>
          </a:p>
          <a:p>
            <a:pPr>
              <a:buFont typeface="Wingdings" pitchFamily="2" charset="2"/>
              <a:buChar char="Ø"/>
            </a:pPr>
            <a:r>
              <a:rPr lang="cs-CZ" sz="2200" b="1" i="1" dirty="0" smtClean="0"/>
              <a:t>základní vlastnosti věcí </a:t>
            </a:r>
            <a:r>
              <a:rPr lang="cs-CZ" sz="2200" dirty="0" smtClean="0"/>
              <a:t>( velký,malý, dobrý, zlý, bílý….)</a:t>
            </a:r>
          </a:p>
          <a:p>
            <a:pPr>
              <a:buFont typeface="Wingdings" pitchFamily="2" charset="2"/>
              <a:buChar char="Ø"/>
            </a:pPr>
            <a:r>
              <a:rPr lang="cs-CZ" sz="2200" b="1" i="1" dirty="0" smtClean="0"/>
              <a:t>nejdůležitější děje </a:t>
            </a:r>
            <a:r>
              <a:rPr lang="cs-CZ" sz="2200" dirty="0" smtClean="0"/>
              <a:t>( jít, stát, sedět,spát, žít….)</a:t>
            </a:r>
          </a:p>
          <a:p>
            <a:pPr>
              <a:buFont typeface="Wingdings" pitchFamily="2" charset="2"/>
              <a:buChar char="Ø"/>
            </a:pPr>
            <a:r>
              <a:rPr lang="cs-CZ" sz="2200" b="1" i="1" dirty="0" smtClean="0"/>
              <a:t>základní vztahy prostorové a časové </a:t>
            </a:r>
            <a:r>
              <a:rPr lang="cs-CZ" sz="2200" dirty="0" smtClean="0"/>
              <a:t>( zde, tam, pod, brzy, hned…)</a:t>
            </a:r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r>
              <a:rPr lang="cs-CZ" sz="2200" b="1" dirty="0" smtClean="0">
                <a:solidFill>
                  <a:srgbClr val="FF0000"/>
                </a:solidFill>
              </a:rPr>
              <a:t>c) struktura slov </a:t>
            </a:r>
            <a:r>
              <a:rPr lang="cs-CZ" sz="2200" dirty="0" smtClean="0"/>
              <a:t>- jádro slovní zásoby tvoří převahou </a:t>
            </a:r>
            <a:r>
              <a:rPr lang="cs-CZ" sz="2200" b="1" dirty="0" smtClean="0"/>
              <a:t>slova nemotivovaná</a:t>
            </a:r>
            <a:r>
              <a:rPr lang="cs-CZ" sz="2200" dirty="0" smtClean="0"/>
              <a:t>, která se sama stávají základem pro další tvoření                      ( odvozováním a skládáním)</a:t>
            </a:r>
          </a:p>
          <a:p>
            <a:pPr>
              <a:buNone/>
            </a:pPr>
            <a:r>
              <a:rPr lang="cs-CZ" sz="2200" dirty="0" smtClean="0"/>
              <a:t>    </a:t>
            </a:r>
          </a:p>
          <a:p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rgbClr val="FFFF00"/>
                </a:solidFill>
              </a:rPr>
              <a:t>Slovníky</a:t>
            </a:r>
            <a:endParaRPr lang="cs-CZ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15616" y="2348880"/>
            <a:ext cx="157408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sz="2400" dirty="0" smtClean="0"/>
              <a:t>překladové</a:t>
            </a:r>
          </a:p>
        </p:txBody>
      </p:sp>
      <p:sp>
        <p:nvSpPr>
          <p:cNvPr id="5" name="Obdélník 4"/>
          <p:cNvSpPr/>
          <p:nvPr/>
        </p:nvSpPr>
        <p:spPr>
          <a:xfrm>
            <a:off x="3707904" y="2348880"/>
            <a:ext cx="143564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sz="2400" dirty="0" smtClean="0"/>
              <a:t>výkladové</a:t>
            </a:r>
          </a:p>
        </p:txBody>
      </p:sp>
      <p:sp>
        <p:nvSpPr>
          <p:cNvPr id="6" name="Obdélník 5"/>
          <p:cNvSpPr/>
          <p:nvPr/>
        </p:nvSpPr>
        <p:spPr>
          <a:xfrm>
            <a:off x="-756592" y="522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–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419872" y="3284984"/>
            <a:ext cx="2119491" cy="120032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  naučné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/>
              <a:t> </a:t>
            </a:r>
            <a:r>
              <a:rPr lang="cs-CZ" sz="2400" dirty="0" smtClean="0"/>
              <a:t> encyklopedie</a:t>
            </a:r>
            <a:endParaRPr lang="cs-CZ" sz="2400" dirty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 jazykové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6012160" y="2348880"/>
            <a:ext cx="241149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sz="2400" dirty="0" smtClean="0"/>
              <a:t>speciální slovníky </a:t>
            </a:r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6012160" y="3212976"/>
            <a:ext cx="2592288" cy="3046988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 historické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etymologické</a:t>
            </a:r>
            <a:endParaRPr lang="cs-CZ" sz="2400" dirty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nářeční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cizích slov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frazeologické</a:t>
            </a:r>
            <a:endParaRPr lang="cs-CZ" sz="2400" dirty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slangové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vlastních jmen</a:t>
            </a:r>
          </a:p>
          <a:p>
            <a:r>
              <a:rPr lang="cs-CZ" sz="2400" dirty="0" smtClean="0"/>
              <a:t>atd.</a:t>
            </a:r>
            <a:endParaRPr lang="cs-CZ" sz="2400" dirty="0"/>
          </a:p>
        </p:txBody>
      </p:sp>
      <p:sp>
        <p:nvSpPr>
          <p:cNvPr id="10" name="Šipka dolů 9"/>
          <p:cNvSpPr/>
          <p:nvPr/>
        </p:nvSpPr>
        <p:spPr>
          <a:xfrm>
            <a:off x="4067944" y="1226456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2887337">
            <a:off x="2788688" y="1191095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19045964">
            <a:off x="5584700" y="1100934"/>
            <a:ext cx="467544" cy="83439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ámeček 13"/>
          <p:cNvSpPr/>
          <p:nvPr/>
        </p:nvSpPr>
        <p:spPr>
          <a:xfrm>
            <a:off x="899592" y="2132856"/>
            <a:ext cx="2016224" cy="914400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Rámeček 14"/>
          <p:cNvSpPr/>
          <p:nvPr/>
        </p:nvSpPr>
        <p:spPr>
          <a:xfrm>
            <a:off x="3491880" y="2154560"/>
            <a:ext cx="1944216" cy="914400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Rámeček 15"/>
          <p:cNvSpPr/>
          <p:nvPr/>
        </p:nvSpPr>
        <p:spPr>
          <a:xfrm>
            <a:off x="5796136" y="2154560"/>
            <a:ext cx="2880320" cy="914400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8" name="Picture 2" descr="http://www.heathersanimations.com/fractals/fractal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41954" y="4464324"/>
            <a:ext cx="2735628" cy="2051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1989</Words>
  <Application>Microsoft Office PowerPoint</Application>
  <PresentationFormat>Předvádění na obrazovce (4:3)</PresentationFormat>
  <Paragraphs>523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sady Office</vt:lpstr>
      <vt:lpstr>Nauka o slovní zásobě</vt:lpstr>
      <vt:lpstr>Jazykověda</vt:lpstr>
      <vt:lpstr>Jazykové plány</vt:lpstr>
      <vt:lpstr>Nauka o slovní zásobě</vt:lpstr>
      <vt:lpstr>Samostatné obory lexikologie</vt:lpstr>
      <vt:lpstr>Slovní zásoba</vt:lpstr>
      <vt:lpstr>Jádro slovní zásoby</vt:lpstr>
      <vt:lpstr>Prezentace aplikace PowerPoint</vt:lpstr>
      <vt:lpstr>Slovníky</vt:lpstr>
      <vt:lpstr>Obohacování slovní zásoby</vt:lpstr>
      <vt:lpstr>Slovní zásoba z hlediska stylistického</vt:lpstr>
      <vt:lpstr>Slovní zásoba podle spisovnosti</vt:lpstr>
      <vt:lpstr> Poetismy  -užívají se v uměleckém stylu </vt:lpstr>
      <vt:lpstr>Prezentace aplikace PowerPoint</vt:lpstr>
      <vt:lpstr>Slang</vt:lpstr>
      <vt:lpstr>Využití slangu v literatuře</vt:lpstr>
      <vt:lpstr>Prezentace aplikace PowerPoint</vt:lpstr>
      <vt:lpstr>Prezentace aplikace PowerPoint</vt:lpstr>
      <vt:lpstr>Pokuste se uhodnout</vt:lpstr>
      <vt:lpstr>Argot</vt:lpstr>
      <vt:lpstr>Prezentace aplikace PowerPoint</vt:lpstr>
      <vt:lpstr>Slovní zásoba podle dobového zabarvení</vt:lpstr>
      <vt:lpstr> Historismy  - pojmenovávají neexistující skutečnosti </vt:lpstr>
      <vt:lpstr>                         Archaismy  slova zastaralá nahrazena jinými slovy</vt:lpstr>
      <vt:lpstr>Archaické názvy předmětů, pojmů</vt:lpstr>
      <vt:lpstr>Neologismy - slova nová – vznikají v různé době</vt:lpstr>
      <vt:lpstr> Z neologismu vzniká novější neologismus  </vt:lpstr>
      <vt:lpstr>Autorství neologismů</vt:lpstr>
      <vt:lpstr>Slovní zásoba podle citového  zabarvení</vt:lpstr>
      <vt:lpstr>Slova lichotná</vt:lpstr>
      <vt:lpstr>Slova hanlivá  </vt:lpstr>
      <vt:lpstr>Použité zdroje:</vt:lpstr>
    </vt:vector>
  </TitlesOfParts>
  <Company>Sportovní gymnázium Dany a Emila Zátopkových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slovní zásobě</dc:title>
  <dc:creator>Katka</dc:creator>
  <cp:lastModifiedBy>Kateřina Karbulová</cp:lastModifiedBy>
  <cp:revision>78</cp:revision>
  <dcterms:created xsi:type="dcterms:W3CDTF">2012-11-27T21:15:11Z</dcterms:created>
  <dcterms:modified xsi:type="dcterms:W3CDTF">2012-12-11T09:55:27Z</dcterms:modified>
</cp:coreProperties>
</file>