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2" d="100"/>
          <a:sy n="132" d="100"/>
        </p:scale>
        <p:origin x="-82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DD05-C493-4273-875C-CF77183C19DC}" type="datetimeFigureOut">
              <a:rPr lang="cs-CZ" smtClean="0"/>
              <a:pPr/>
              <a:t>10.12.2012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116E3B3-54AB-48F0-9D5E-5DD0B6B206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DD05-C493-4273-875C-CF77183C19DC}" type="datetimeFigureOut">
              <a:rPr lang="cs-CZ" smtClean="0"/>
              <a:pPr/>
              <a:t>10.12.2012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6E3B3-54AB-48F0-9D5E-5DD0B6B206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DD05-C493-4273-875C-CF77183C19DC}" type="datetimeFigureOut">
              <a:rPr lang="cs-CZ" smtClean="0"/>
              <a:pPr/>
              <a:t>10.12.2012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6E3B3-54AB-48F0-9D5E-5DD0B6B206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DD05-C493-4273-875C-CF77183C19DC}" type="datetimeFigureOut">
              <a:rPr lang="cs-CZ" smtClean="0"/>
              <a:pPr/>
              <a:t>10.12.2012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6E3B3-54AB-48F0-9D5E-5DD0B6B206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DD05-C493-4273-875C-CF77183C19DC}" type="datetimeFigureOut">
              <a:rPr lang="cs-CZ" smtClean="0"/>
              <a:pPr/>
              <a:t>10.12.2012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116E3B3-54AB-48F0-9D5E-5DD0B6B206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DD05-C493-4273-875C-CF77183C19DC}" type="datetimeFigureOut">
              <a:rPr lang="cs-CZ" smtClean="0"/>
              <a:pPr/>
              <a:t>10.12.2012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6E3B3-54AB-48F0-9D5E-5DD0B6B206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DD05-C493-4273-875C-CF77183C19DC}" type="datetimeFigureOut">
              <a:rPr lang="cs-CZ" smtClean="0"/>
              <a:pPr/>
              <a:t>10.12.2012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6E3B3-54AB-48F0-9D5E-5DD0B6B206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DD05-C493-4273-875C-CF77183C19DC}" type="datetimeFigureOut">
              <a:rPr lang="cs-CZ" smtClean="0"/>
              <a:pPr/>
              <a:t>10.12.2012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6E3B3-54AB-48F0-9D5E-5DD0B6B206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DD05-C493-4273-875C-CF77183C19DC}" type="datetimeFigureOut">
              <a:rPr lang="cs-CZ" smtClean="0"/>
              <a:pPr/>
              <a:t>10.12.2012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6E3B3-54AB-48F0-9D5E-5DD0B6B206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DD05-C493-4273-875C-CF77183C19DC}" type="datetimeFigureOut">
              <a:rPr lang="cs-CZ" smtClean="0"/>
              <a:pPr/>
              <a:t>10.12.2012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6E3B3-54AB-48F0-9D5E-5DD0B6B206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DD05-C493-4273-875C-CF77183C19DC}" type="datetimeFigureOut">
              <a:rPr lang="cs-CZ" smtClean="0"/>
              <a:pPr/>
              <a:t>10.12.2012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116E3B3-54AB-48F0-9D5E-5DD0B6B206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399DD05-C493-4273-875C-CF77183C19DC}" type="datetimeFigureOut">
              <a:rPr lang="cs-CZ" smtClean="0"/>
              <a:pPr/>
              <a:t>10.12.2012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116E3B3-54AB-48F0-9D5E-5DD0B6B2062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VY_32_INOVACE_BATKOVA.CEJJLI.02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ČÁRKA V SOUVĚTÍ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95536" y="332656"/>
            <a:ext cx="7470315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Správné řešení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…blíží, musíme…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…nepromluvila, ani…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Ten, kdo …poslední, zavře …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… do pokoje, kde…v kamnech, a za chvíli …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Skutečnost, že …soustavy,kterou ovládá, je …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…obvinil, že …také, a dál …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…říkala,že …</a:t>
            </a:r>
          </a:p>
          <a:p>
            <a:pPr marL="457200" indent="-457200">
              <a:buAutoNum type="arabicPeriod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bez čárky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…stačí, aby… telegraf, a výpravčí …vzhůru,aby…</a:t>
            </a:r>
          </a:p>
          <a:p>
            <a:pPr marL="457200" indent="-457200"/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    …znamení, že …</a:t>
            </a:r>
          </a:p>
          <a:p>
            <a:pPr marL="457200" indent="-457200"/>
            <a:r>
              <a:rPr lang="cs-CZ" sz="2400" dirty="0" smtClean="0">
                <a:latin typeface="Arial" pitchFamily="34" charset="0"/>
                <a:cs typeface="Arial" pitchFamily="34" charset="0"/>
              </a:rPr>
              <a:t>10. …lepší, než…</a:t>
            </a:r>
          </a:p>
          <a:p>
            <a:pPr marL="457200" indent="-457200"/>
            <a:r>
              <a:rPr lang="cs-CZ" sz="2400" dirty="0" smtClean="0">
                <a:latin typeface="Arial" pitchFamily="34" charset="0"/>
                <a:cs typeface="Arial" pitchFamily="34" charset="0"/>
              </a:rPr>
              <a:t>11. …doly, že …učit, jen …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323528" y="476672"/>
            <a:ext cx="8675773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Doplňte čárky do hádanek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Sedí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sedí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na střeše kouří tabák nekřeše a přec mu hoří.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Korunu na hlavě andělský šat zlodějský krok ďábelský křik.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Má to hlavu jako kočka má to ocas jako kočka mňouká to</a:t>
            </a:r>
          </a:p>
          <a:p>
            <a:pPr marL="457200" indent="-457200"/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    jako kočka a není to kočka.</a:t>
            </a:r>
          </a:p>
          <a:p>
            <a:pPr marL="457200" indent="-457200"/>
            <a:r>
              <a:rPr lang="cs-CZ" sz="2400" dirty="0" smtClean="0">
                <a:latin typeface="Arial" pitchFamily="34" charset="0"/>
                <a:cs typeface="Arial" pitchFamily="34" charset="0"/>
              </a:rPr>
              <a:t>4.   Aby vlez do hlavy ho bili aby vylez za hlavu ho táhli.</a:t>
            </a:r>
          </a:p>
          <a:p>
            <a:pPr marL="457200" indent="-457200">
              <a:buAutoNum type="arabicPeriod" startAt="5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Čtyři nožky dvě trnožky v zimě běží v létě leží.</a:t>
            </a:r>
          </a:p>
          <a:p>
            <a:pPr marL="457200" indent="-457200">
              <a:buAutoNum type="arabicPeriod" startAt="5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Jede kočí má sto očí do každého něco strčí.</a:t>
            </a:r>
          </a:p>
          <a:p>
            <a:pPr marL="457200" indent="-457200">
              <a:buAutoNum type="arabicPeriod" startAt="5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Leze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leze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po železe nedá pokoj až tam vleze.</a:t>
            </a:r>
          </a:p>
          <a:p>
            <a:pPr marL="457200" indent="-457200">
              <a:buAutoNum type="arabicPeriod" startAt="5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Celá chalupa vyhoří a přece se nezboří.</a:t>
            </a:r>
          </a:p>
          <a:p>
            <a:pPr marL="457200" indent="-457200">
              <a:buAutoNum type="arabicPeriod" startAt="5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Visí to a neví kde ukazuje neví kam bije to a neví koho</a:t>
            </a:r>
          </a:p>
          <a:p>
            <a:pPr marL="457200" indent="-457200"/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     počítá a neví kolik.</a:t>
            </a:r>
          </a:p>
          <a:p>
            <a:pPr marL="457200" indent="-457200"/>
            <a:r>
              <a:rPr lang="cs-CZ" sz="2400" dirty="0" smtClean="0">
                <a:latin typeface="Arial" pitchFamily="34" charset="0"/>
                <a:cs typeface="Arial" pitchFamily="34" charset="0"/>
              </a:rPr>
              <a:t>10. Běží posel beznohý je to šelma čtverrohý žádnému  nic </a:t>
            </a:r>
          </a:p>
          <a:p>
            <a:pPr marL="457200" indent="-457200"/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    nepoví přece všechno vypoví.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23528" y="404664"/>
            <a:ext cx="8804013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Správné řešení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Sedí,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sedí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na střeše, kouří, tabák nekřeše, a přec …(komín)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…na hlavě, andělský šat, zlodějský krok, ďábelský … (páv)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…kočka, má …kočka, mňouká … kočka, a není … (kocour)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…vlez, do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hlay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…bili, aby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vzlez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, za hlavu …         (hřebík)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…nožky, dvě trnožky, v zimě běží, v létě …         (sáňky)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…kočí, má …očí, do každého …    struhadlo)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Leze, 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leze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po železe, nedá pokoj, až …            (klíč)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… vyhoří, a přece …  (dýmka)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…to, </a:t>
            </a:r>
            <a:r>
              <a:rPr lang="cs-CZ" sz="2400" smtClean="0">
                <a:latin typeface="Arial" pitchFamily="34" charset="0"/>
                <a:cs typeface="Arial" pitchFamily="34" charset="0"/>
              </a:rPr>
              <a:t>a neví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kde, ukazuje, neví kam, bije to, a neví koho,</a:t>
            </a:r>
          </a:p>
          <a:p>
            <a:pPr marL="457200" indent="-457200"/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    počítá, a neví…               (hodiny)</a:t>
            </a:r>
          </a:p>
          <a:p>
            <a:pPr marL="457200" indent="-457200"/>
            <a:r>
              <a:rPr lang="cs-CZ" sz="2400" dirty="0" smtClean="0">
                <a:latin typeface="Arial" pitchFamily="34" charset="0"/>
                <a:cs typeface="Arial" pitchFamily="34" charset="0"/>
              </a:rPr>
              <a:t>10. …beznohý, je …čtverrohý, žádnému …nepoví, přece …</a:t>
            </a:r>
          </a:p>
          <a:p>
            <a:pPr marL="457200" indent="-457200"/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                                                                (dopis)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95536" y="692696"/>
            <a:ext cx="8481874" cy="5539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Zdroje</a:t>
            </a:r>
          </a:p>
          <a:p>
            <a:endParaRPr lang="cs-CZ" sz="2400" dirty="0">
              <a:latin typeface="Arial" pitchFamily="34" charset="0"/>
              <a:cs typeface="Arial" pitchFamily="34" charset="0"/>
            </a:endParaRP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Hartmannová,V. a kol.: Pravidla českého pravopisu. Nakladatelství Olomouc,</a:t>
            </a:r>
          </a:p>
          <a:p>
            <a:r>
              <a:rPr lang="cs-CZ" dirty="0">
                <a:latin typeface="Arial" pitchFamily="34" charset="0"/>
                <a:cs typeface="Arial" pitchFamily="34" charset="0"/>
              </a:rPr>
              <a:t>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                                     Olomouc 1998.</a:t>
            </a:r>
          </a:p>
          <a:p>
            <a:endParaRPr lang="cs-CZ" dirty="0">
              <a:latin typeface="Arial" pitchFamily="34" charset="0"/>
              <a:cs typeface="Arial" pitchFamily="34" charset="0"/>
            </a:endParaRPr>
          </a:p>
          <a:p>
            <a:r>
              <a:rPr lang="cs-CZ" dirty="0" err="1" smtClean="0">
                <a:latin typeface="Arial" pitchFamily="34" charset="0"/>
                <a:cs typeface="Arial" pitchFamily="34" charset="0"/>
              </a:rPr>
              <a:t>Šantrochová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, A. a kol.: Diktáty a cvičení z českého jazyka. SPN a.s., Praha 1998.</a:t>
            </a:r>
          </a:p>
          <a:p>
            <a:endParaRPr lang="cs-CZ" dirty="0">
              <a:latin typeface="Arial" pitchFamily="34" charset="0"/>
              <a:cs typeface="Arial" pitchFamily="34" charset="0"/>
            </a:endParaRPr>
          </a:p>
          <a:p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endParaRPr lang="cs-CZ" dirty="0">
              <a:latin typeface="Arial" pitchFamily="34" charset="0"/>
              <a:cs typeface="Arial" pitchFamily="34" charset="0"/>
            </a:endParaRPr>
          </a:p>
          <a:p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endParaRPr lang="cs-CZ" dirty="0">
              <a:latin typeface="Arial" pitchFamily="34" charset="0"/>
              <a:cs typeface="Arial" pitchFamily="34" charset="0"/>
            </a:endParaRPr>
          </a:p>
          <a:p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endParaRPr lang="cs-CZ" dirty="0">
              <a:latin typeface="Arial" pitchFamily="34" charset="0"/>
              <a:cs typeface="Arial" pitchFamily="34" charset="0"/>
            </a:endParaRPr>
          </a:p>
          <a:p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endParaRPr lang="cs-CZ" dirty="0">
              <a:latin typeface="Arial" pitchFamily="34" charset="0"/>
              <a:cs typeface="Arial" pitchFamily="34" charset="0"/>
            </a:endParaRPr>
          </a:p>
          <a:p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endParaRPr lang="cs-CZ" dirty="0">
              <a:latin typeface="Arial" pitchFamily="34" charset="0"/>
              <a:cs typeface="Arial" pitchFamily="34" charset="0"/>
            </a:endParaRPr>
          </a:p>
          <a:p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Mgr. Renata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Batková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Čárka v souvětí</a:t>
            </a:r>
            <a:endParaRPr lang="cs-CZ" sz="3600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Interpunkce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23528" y="476672"/>
            <a:ext cx="8403262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cs-CZ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Čárkou oddělujeme: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Souřadně spojené věty (hlavní nebo vedlejší)</a:t>
            </a:r>
          </a:p>
          <a:p>
            <a:pPr marL="457200" indent="-457200"/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  nejsou-li spojeny spojkami </a:t>
            </a:r>
            <a:r>
              <a:rPr lang="cs-CZ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a, i, či, ani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s významem</a:t>
            </a:r>
          </a:p>
          <a:p>
            <a:pPr marL="457200" indent="-457200"/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  slučovacím</a:t>
            </a:r>
          </a:p>
          <a:p>
            <a:pPr marL="457200" indent="-457200"/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Na město padá soumrak, obchody se zavírají, ruch na </a:t>
            </a:r>
          </a:p>
          <a:p>
            <a:pPr marL="457200" indent="-457200"/>
            <a:r>
              <a:rPr lang="cs-CZ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ulicích pomalu ustává.</a:t>
            </a:r>
          </a:p>
          <a:p>
            <a:pPr marL="457200" indent="-457200"/>
            <a:r>
              <a:rPr lang="cs-CZ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Slunce vycházelo, obloha se však brzy zatáhla.</a:t>
            </a:r>
          </a:p>
          <a:p>
            <a:pPr marL="457200" indent="-457200"/>
            <a:endParaRPr lang="cs-CZ" sz="24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Před spojkami </a:t>
            </a:r>
            <a:r>
              <a:rPr lang="cs-CZ" sz="2400" b="1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 ,i, ani, nebo či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klademe čárku, mají-li</a:t>
            </a:r>
          </a:p>
          <a:p>
            <a:pPr marL="457200" indent="-457200"/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   jiný význam než slučovací</a:t>
            </a:r>
            <a:endParaRPr lang="cs-CZ" sz="24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/>
            <a:r>
              <a:rPr lang="cs-CZ" sz="24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Prosil jsem ho o pomoc, a nepomohl mi.</a:t>
            </a:r>
          </a:p>
          <a:p>
            <a:pPr marL="457200" indent="-457200"/>
            <a:r>
              <a:rPr lang="cs-CZ" sz="24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Buď se dáš rychle do práce, nebo toho raději nech.</a:t>
            </a:r>
          </a:p>
          <a:p>
            <a:pPr marL="457200" indent="-457200"/>
            <a:r>
              <a:rPr lang="cs-CZ" sz="24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Zastavil se jen na okamžik, ani si nesedl.</a:t>
            </a:r>
          </a:p>
          <a:p>
            <a:pPr marL="457200" indent="-457200"/>
            <a:endParaRPr lang="cs-CZ" sz="24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/>
            <a:endParaRPr lang="cs-CZ" sz="24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0" y="260648"/>
            <a:ext cx="9144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Čárku tedy píšeme před spojovacími výrazy </a:t>
            </a:r>
            <a:r>
              <a:rPr lang="cs-CZ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a to, </a:t>
            </a:r>
          </a:p>
          <a:p>
            <a:r>
              <a:rPr lang="cs-CZ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a sice, a tak, a proto, a tedy, a přece, a dokonce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atd.</a:t>
            </a:r>
          </a:p>
          <a:p>
            <a:endParaRPr lang="cs-CZ" sz="2400" b="1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Věty podřazené od nadřazených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(závislé od řídících)</a:t>
            </a:r>
          </a:p>
          <a:p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Znáte toho člověka, který nás zradil?</a:t>
            </a:r>
          </a:p>
          <a:p>
            <a:r>
              <a:rPr lang="cs-CZ" sz="24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Řekl, že k nám přijde.</a:t>
            </a:r>
          </a:p>
          <a:p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 Není nutné, abys tam šel.</a:t>
            </a:r>
          </a:p>
          <a:p>
            <a:endParaRPr lang="cs-CZ" sz="24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Před přirovnávacími spojkami </a:t>
            </a:r>
            <a:r>
              <a:rPr lang="cs-CZ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než, jak, jako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píšeme čárku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jen tehdy, když uvozují větu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Spal, jako když ho do vody hodil.</a:t>
            </a:r>
          </a:p>
          <a:p>
            <a:r>
              <a:rPr lang="cs-CZ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Jsem na tom mnohem lépe, než jsem byl před rokem.</a:t>
            </a:r>
          </a:p>
          <a:p>
            <a:endParaRPr lang="cs-CZ" sz="24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cs-CZ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cs-CZ" sz="24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95536" y="476672"/>
            <a:ext cx="9097362" cy="63709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 Složitější typy větných konstrukcí</a:t>
            </a:r>
          </a:p>
          <a:p>
            <a:pPr>
              <a:buFont typeface="Wingdings" pitchFamily="2" charset="2"/>
              <a:buChar char="§"/>
            </a:pPr>
            <a:endParaRPr lang="cs-CZ" sz="2400" b="1" u="sng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Setkají-li se mezi dvěma větami dva spojovací výrazy,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z nichž každý patří k jiné větě, 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čárku píšeme před</a:t>
            </a:r>
          </a:p>
          <a:p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  prvním z nich</a:t>
            </a: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Není pochyb</a:t>
            </a:r>
            <a:r>
              <a:rPr lang="cs-CZ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 že když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každý koná dobře svou povinnost,</a:t>
            </a:r>
          </a:p>
          <a:p>
            <a:r>
              <a:rPr lang="cs-CZ" sz="24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Odpovězte obratem</a:t>
            </a:r>
            <a:r>
              <a:rPr lang="cs-CZ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 nebo kdyby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to nebylo možné, nejpozději</a:t>
            </a:r>
          </a:p>
          <a:p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do konce tohoto měsíce.</a:t>
            </a:r>
          </a:p>
          <a:p>
            <a:r>
              <a:rPr lang="cs-CZ" sz="24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prospívá celku.</a:t>
            </a:r>
          </a:p>
          <a:p>
            <a:endParaRPr lang="cs-CZ" sz="24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Je-li mezi souřadně spojenými větami umístěna věta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podřazená (vedlejší), 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odděluje se čárkou z obou stran, 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a to i před slučovacími spojkami </a:t>
            </a:r>
            <a:r>
              <a:rPr lang="cs-CZ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a, i,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…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Pověz mi, co čteš, a já ti povím, kdo jsi.</a:t>
            </a: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cs-CZ" sz="24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cs-CZ" sz="2400" u="sng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23528" y="404664"/>
            <a:ext cx="8374408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Je-li do hlavní věty umístěna věta vedlejší, 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odděluje se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cs-CZ" sz="2400" b="1" u="sng" dirty="0" smtClean="0">
                <a:latin typeface="Arial" pitchFamily="34" charset="0"/>
                <a:cs typeface="Arial" pitchFamily="34" charset="0"/>
              </a:rPr>
              <a:t>čárkami z obou stran</a:t>
            </a:r>
            <a:endParaRPr lang="cs-CZ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Škola, do níž chodím, uspořádá sportovní den.</a:t>
            </a:r>
          </a:p>
          <a:p>
            <a:r>
              <a:rPr lang="cs-CZ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Přátelé, kteří neznali její soukromí, byli pobouřeni.</a:t>
            </a:r>
          </a:p>
          <a:p>
            <a:endParaRPr lang="cs-CZ" sz="24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Infinitivní konstrukce s významem podmínkovým, 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oddělujeme čárkou</a:t>
            </a:r>
          </a:p>
          <a:p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Nebýt jeho, nebyl bych to dokázal.</a:t>
            </a:r>
          </a:p>
          <a:p>
            <a:r>
              <a:rPr lang="cs-CZ" sz="24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Jde především o to, vytrvat za všech podmínek.</a:t>
            </a:r>
          </a:p>
          <a:p>
            <a:r>
              <a:rPr lang="cs-CZ" sz="24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Mít čas, napsal bych to lépe.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51520" y="548680"/>
            <a:ext cx="905126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Čárkou neoddělujeme:</a:t>
            </a:r>
          </a:p>
          <a:p>
            <a:pPr>
              <a:buFont typeface="Wingdings" pitchFamily="2" charset="2"/>
              <a:buChar char="§"/>
            </a:pPr>
            <a:endParaRPr lang="cs-CZ" sz="2400" b="1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Vedlejší větu závisící na příslovečném výrazu s oslabenou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větnou platností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Hlavně abys to udělal.</a:t>
            </a:r>
          </a:p>
          <a:p>
            <a:r>
              <a:rPr lang="cs-CZ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Možná že zapomněl.</a:t>
            </a:r>
          </a:p>
          <a:p>
            <a:endParaRPr lang="cs-CZ" sz="24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Výrazy vzniklé z vedlejších vět, které pozbyly větné</a:t>
            </a:r>
          </a:p>
          <a:p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 platnosti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dělej co dělej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ať je jaký chce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chlap jak se patří</a:t>
            </a:r>
          </a:p>
          <a:p>
            <a:endParaRPr lang="cs-CZ" sz="24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Čárku nepíšeme před </a:t>
            </a:r>
            <a:r>
              <a:rPr lang="cs-CZ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nebo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, zvláště, jde-li o výčet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možností</a:t>
            </a:r>
          </a:p>
          <a:p>
            <a:r>
              <a:rPr lang="cs-CZ" sz="24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Vrátím se už ve středu nebo tam zůstanu až do čtvrtka.</a:t>
            </a:r>
            <a:endParaRPr lang="cs-CZ" sz="24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23528" y="404664"/>
            <a:ext cx="755367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Čárkou neoddělujeme infinitivní vazby závisle na</a:t>
            </a:r>
          </a:p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  slovesech </a:t>
            </a:r>
            <a:r>
              <a:rPr lang="cs-CZ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být (nebýt) </a:t>
            </a:r>
            <a:r>
              <a:rPr lang="cs-CZ" sz="2400" b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cs-CZ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mít (nemít)</a:t>
            </a:r>
          </a:p>
          <a:p>
            <a:r>
              <a:rPr lang="cs-CZ" sz="24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Není proč se bát.</a:t>
            </a:r>
          </a:p>
          <a:p>
            <a:r>
              <a:rPr lang="cs-CZ" sz="24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Nemá co dělat. </a:t>
            </a:r>
          </a:p>
          <a:p>
            <a:r>
              <a:rPr lang="cs-CZ" sz="24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Není co jíst.</a:t>
            </a:r>
            <a:endParaRPr lang="cs-CZ" sz="24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0" y="476672"/>
            <a:ext cx="9224233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Doplňte interpunkci: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Odjezd se blíží musíme začít balit.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Za celý večer ani nepromluvila ani se neusmála.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Ten kdo půjde poslední zavře dveře.</a:t>
            </a:r>
          </a:p>
          <a:p>
            <a:pPr marL="457200" indent="-457200">
              <a:buAutoNum type="arabicPeriod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Vešli do pokoje kde příjemně praskalo dříví v kamnech</a:t>
            </a:r>
          </a:p>
          <a:p>
            <a:pPr marL="457200" indent="-457200"/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    a za chvíli se zahřáli.</a:t>
            </a:r>
          </a:p>
          <a:p>
            <a:pPr marL="457200" indent="-457200">
              <a:buAutoNum type="arabicPeriod" startAt="5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Skutečnost že Slunce je středem solární soustavy kterou</a:t>
            </a:r>
          </a:p>
          <a:p>
            <a:pPr marL="457200" indent="-457200"/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    ovládá je známa každému.</a:t>
            </a:r>
          </a:p>
          <a:p>
            <a:pPr marL="457200" indent="-457200">
              <a:buAutoNum type="arabicPeriod" startAt="6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Lživě mě obvinil že jsem tam byl také a dál se o tom</a:t>
            </a:r>
          </a:p>
          <a:p>
            <a:pPr marL="457200" indent="-457200"/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    nechtěl bavit.</a:t>
            </a:r>
          </a:p>
          <a:p>
            <a:pPr marL="457200" indent="-457200"/>
            <a:r>
              <a:rPr lang="cs-CZ" sz="2400" dirty="0" smtClean="0">
                <a:latin typeface="Arial" pitchFamily="34" charset="0"/>
                <a:cs typeface="Arial" pitchFamily="34" charset="0"/>
              </a:rPr>
              <a:t>7. Maminka mi řekla že mě chápe a že se mnou souhlasí.</a:t>
            </a:r>
          </a:p>
          <a:p>
            <a:pPr marL="457200" indent="-457200"/>
            <a:r>
              <a:rPr lang="cs-CZ" sz="2400" dirty="0" smtClean="0">
                <a:latin typeface="Arial" pitchFamily="34" charset="0"/>
                <a:cs typeface="Arial" pitchFamily="34" charset="0"/>
              </a:rPr>
              <a:t>8. Honza zčervenal jako vařený rak.</a:t>
            </a:r>
          </a:p>
          <a:p>
            <a:pPr marL="457200" indent="-457200"/>
            <a:r>
              <a:rPr lang="cs-CZ" sz="2400" dirty="0" smtClean="0">
                <a:latin typeface="Arial" pitchFamily="34" charset="0"/>
                <a:cs typeface="Arial" pitchFamily="34" charset="0"/>
              </a:rPr>
              <a:t>9. To pak stačí aby zazněl telegraf a výpravčí je okamžitě vzhůru</a:t>
            </a:r>
          </a:p>
          <a:p>
            <a:pPr marL="457200" indent="-457200"/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  aby dal znamení že rozuměl.</a:t>
            </a:r>
          </a:p>
          <a:p>
            <a:pPr marL="457200" indent="-457200"/>
            <a:r>
              <a:rPr lang="cs-CZ" sz="2400" dirty="0" smtClean="0">
                <a:latin typeface="Arial" pitchFamily="34" charset="0"/>
                <a:cs typeface="Arial" pitchFamily="34" charset="0"/>
              </a:rPr>
              <a:t>10. Vysvědčení bylo nakonec lepší než jsem si myslel.</a:t>
            </a:r>
          </a:p>
          <a:p>
            <a:pPr marL="457200" indent="-457200"/>
            <a:r>
              <a:rPr lang="cs-CZ" sz="2400" dirty="0" smtClean="0">
                <a:latin typeface="Arial" pitchFamily="34" charset="0"/>
                <a:cs typeface="Arial" pitchFamily="34" charset="0"/>
              </a:rPr>
              <a:t>11. Slibovala hory doly že se bude ve dne v noci učit jen aby</a:t>
            </a:r>
          </a:p>
          <a:p>
            <a:pPr marL="457200" indent="-457200"/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    mohla jít s kamarádkami na diskotéku.</a:t>
            </a:r>
            <a:endParaRPr lang="cs-CZ" sz="2400" dirty="0">
              <a:latin typeface="Arial" pitchFamily="34" charset="0"/>
              <a:cs typeface="Arial" pitchFamily="34" charset="0"/>
            </a:endParaRPr>
          </a:p>
          <a:p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114</TotalTime>
  <Words>1106</Words>
  <Application>Microsoft Office PowerPoint</Application>
  <PresentationFormat>Předvádění na obrazovce (4:3)</PresentationFormat>
  <Paragraphs>153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Jmění</vt:lpstr>
      <vt:lpstr>VY_32_INOVACE_BATKOVA.CEJJLI.02</vt:lpstr>
      <vt:lpstr>Interpunkce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Interpunkce</dc:title>
  <dc:creator>jarek</dc:creator>
  <cp:lastModifiedBy>Viktor Šlechta</cp:lastModifiedBy>
  <cp:revision>16</cp:revision>
  <dcterms:created xsi:type="dcterms:W3CDTF">2012-09-28T14:09:45Z</dcterms:created>
  <dcterms:modified xsi:type="dcterms:W3CDTF">2012-12-10T12:09:19Z</dcterms:modified>
</cp:coreProperties>
</file>