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0A2890-93D8-424A-B0E6-548207FECCBB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AE924D-8C64-48C9-907A-96046F238A6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rezentace_aplikace_Microsoft_PowerPoint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551090"/>
              </p:ext>
            </p:extLst>
          </p:nvPr>
        </p:nvGraphicFramePr>
        <p:xfrm>
          <a:off x="-265" y="0"/>
          <a:ext cx="9145059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ezentace" r:id="rId3" imgW="2148927" imgH="1612268" progId="PowerPoint.Show.12">
                  <p:embed/>
                </p:oleObj>
              </mc:Choice>
              <mc:Fallback>
                <p:oleObj name="Prezentace" r:id="rId3" imgW="2148927" imgH="161226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65" y="0"/>
                        <a:ext cx="9145059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415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179512" y="404664"/>
                <a:ext cx="8464177" cy="847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Získané souřadnice dosadíme do připravené rovnice tečny</a:t>
                </a:r>
              </a:p>
              <a:p>
                <a:r>
                  <a:rPr lang="cs-CZ" sz="2400" dirty="0"/>
                  <a:t>z</a:t>
                </a:r>
                <a:r>
                  <a:rPr lang="cs-CZ" sz="2400" dirty="0" smtClean="0"/>
                  <a:t>a neznámé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0  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400" dirty="0" smtClean="0"/>
                  <a:t>:</a:t>
                </a:r>
                <a:endParaRPr lang="cs-CZ" sz="24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04664"/>
                <a:ext cx="8464177" cy="847220"/>
              </a:xfrm>
              <a:prstGeom prst="rect">
                <a:avLst/>
              </a:prstGeom>
              <a:blipFill rotWithShape="1">
                <a:blip r:embed="rId2"/>
                <a:stretch>
                  <a:fillRect l="-1080" t="-5755" b="-136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51520" y="1383159"/>
                <a:ext cx="61354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+2∙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383159"/>
                <a:ext cx="6135462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95536" y="2031231"/>
                <a:ext cx="15109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𝟏𝟏</m:t>
                        </m:r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e>
                    </m:d>
                  </m:oMath>
                </a14:m>
                <a:r>
                  <a:rPr lang="cs-CZ" sz="2400" dirty="0" smtClean="0"/>
                  <a:t> </a:t>
                </a: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31231"/>
                <a:ext cx="1510926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210" b="-3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51520" y="2742019"/>
                <a:ext cx="613103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5+1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+2∙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11−2</m:t>
                          </m:r>
                        </m:e>
                      </m:d>
                    </m:oMath>
                  </m:oMathPara>
                </a14:m>
                <a:endParaRPr lang="cs-CZ" sz="2400" dirty="0" smtClean="0"/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742019"/>
                <a:ext cx="6131037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23528" y="3218200"/>
                <a:ext cx="4284506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</a:rPr>
                          <m:t>𝑦</m:t>
                        </m:r>
                        <m:r>
                          <a:rPr lang="cs-CZ" sz="2400" b="0" i="1" smtClean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cs-CZ" sz="240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2400" b="0" i="1" smtClean="0">
                        <a:latin typeface="Cambria Math"/>
                        <a:ea typeface="Cambria Math"/>
                      </a:rPr>
                      <m:t>6=2∙</m:t>
                    </m:r>
                    <m:d>
                      <m:d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e>
                    </m:d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+2∙9</m:t>
                    </m:r>
                  </m:oMath>
                </a14:m>
                <a:endParaRPr lang="cs-CZ" sz="2400" b="0" i="1" dirty="0" smtClean="0">
                  <a:latin typeface="Cambria Math"/>
                  <a:ea typeface="Cambria Math"/>
                </a:endParaRPr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6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+6=2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−4+18</m:t>
                    </m:r>
                  </m:oMath>
                </a14:m>
                <a:endParaRPr lang="cs-CZ" sz="2400" b="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−2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+6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−8=0/:</m:t>
                    </m:r>
                    <m:d>
                      <m:d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:    </m:t>
                        </m:r>
                      </m:sub>
                    </m:sSub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218200"/>
                <a:ext cx="4284506" cy="1938992"/>
              </a:xfrm>
              <a:prstGeom prst="rect">
                <a:avLst/>
              </a:prstGeom>
              <a:blipFill rotWithShape="1">
                <a:blip r:embed="rId6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2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611560" y="404664"/>
                <a:ext cx="15558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;−</m:t>
                          </m:r>
                          <m:r>
                            <a:rPr lang="cs-CZ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04664"/>
                <a:ext cx="1555811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51520" y="1124744"/>
                <a:ext cx="620734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+2∙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cs-CZ" sz="2400" b="0" dirty="0" smtClean="0">
                  <a:ea typeface="Cambria Math"/>
                </a:endParaRP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6207340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51520" y="1527175"/>
                <a:ext cx="6204776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3+1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+2∙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3−2</m:t>
                          </m:r>
                        </m:e>
                      </m:d>
                    </m:oMath>
                  </m:oMathPara>
                </a14:m>
                <a:endParaRPr lang="cs-CZ" sz="2400" dirty="0" smtClean="0"/>
              </a:p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</a:rPr>
                          <m:t>𝑦</m:t>
                        </m:r>
                        <m:r>
                          <a:rPr lang="cs-CZ" sz="2400" i="1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cs-CZ" sz="2400" i="1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d>
                    <m:r>
                      <a:rPr lang="cs-CZ" sz="2400" i="1">
                        <a:latin typeface="Cambria Math"/>
                        <a:ea typeface="Cambria Math"/>
                      </a:rPr>
                      <m:t>=2∙</m:t>
                    </m:r>
                    <m:d>
                      <m:dPr>
                        <m:ctrlPr>
                          <a:rPr lang="cs-CZ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cs-CZ" sz="2400" i="1">
                            <a:latin typeface="Cambria Math"/>
                            <a:ea typeface="Cambria Math"/>
                          </a:rPr>
                          <m:t>−2</m:t>
                        </m:r>
                      </m:e>
                    </m:d>
                    <m:r>
                      <a:rPr lang="cs-CZ" sz="2400" i="1">
                        <a:latin typeface="Cambria Math"/>
                        <a:ea typeface="Cambria Math"/>
                      </a:rPr>
                      <m:t>+2</m:t>
                    </m:r>
                  </m:oMath>
                </a14:m>
                <a:endParaRPr lang="cs-CZ" sz="2400" dirty="0" smtClean="0">
                  <a:ea typeface="Cambria Math"/>
                </a:endParaRPr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−2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−2=2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−4+2</m:t>
                    </m:r>
                  </m:oMath>
                </a14:m>
                <a:endParaRPr lang="cs-CZ" sz="2400" b="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−2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−2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=0/:</m:t>
                    </m:r>
                    <m:d>
                      <m:d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r>
                  <a:rPr lang="cs-CZ" sz="2400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:    </m:t>
                        </m:r>
                      </m:sub>
                    </m:sSub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27175"/>
                <a:ext cx="6204776" cy="2308324"/>
              </a:xfrm>
              <a:prstGeom prst="rect">
                <a:avLst/>
              </a:prstGeom>
              <a:blipFill rotWithShape="1">
                <a:blip r:embed="rId4"/>
                <a:stretch>
                  <a:fillRect b="-21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395536" y="4365104"/>
                <a:ext cx="6449201" cy="156966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cs-CZ" sz="2400" b="1" dirty="0" smtClean="0"/>
                  <a:t>Výsledkem řešení jsou rovnice 2 tečen 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𝟏𝟏</m:t>
                        </m:r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e>
                    </m:d>
                    <m:r>
                      <a:rPr lang="cs-CZ" sz="2400" b="0" i="0" smtClean="0">
                        <a:solidFill>
                          <a:srgbClr val="FF0000"/>
                        </a:solidFill>
                        <a:latin typeface="Cambria Math"/>
                      </a:rPr>
                      <m:t>:</m:t>
                    </m:r>
                  </m:oMath>
                </a14:m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:    </m:t>
                        </m:r>
                      </m:sub>
                    </m:sSub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2400" b="1" dirty="0" smtClean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;−</m:t>
                        </m:r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e>
                    </m:d>
                  </m:oMath>
                </a14:m>
                <a:r>
                  <a:rPr lang="cs-CZ" sz="2400" b="1" dirty="0" smtClean="0">
                    <a:solidFill>
                      <a:srgbClr val="FF0000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sz="24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:    </m:t>
                        </m:r>
                      </m:sub>
                    </m:sSub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2400" b="1" dirty="0">
                  <a:solidFill>
                    <a:srgbClr val="FF0000"/>
                  </a:solidFill>
                </a:endParaRP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365104"/>
                <a:ext cx="6449201" cy="1569660"/>
              </a:xfrm>
              <a:prstGeom prst="rect">
                <a:avLst/>
              </a:prstGeom>
              <a:blipFill rotWithShape="1">
                <a:blip r:embed="rId5"/>
                <a:stretch>
                  <a:fillRect l="-1512" t="-3101" r="-4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271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692696"/>
            <a:ext cx="1156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75504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KOČANDRLE, M. </a:t>
            </a:r>
            <a:r>
              <a:rPr lang="cs-CZ" i="1" dirty="0" smtClean="0"/>
              <a:t>Matematika pro gymnázia Analytická geometrie. </a:t>
            </a:r>
          </a:p>
          <a:p>
            <a:r>
              <a:rPr lang="cs-CZ" i="1" dirty="0" smtClean="0"/>
              <a:t>1. </a:t>
            </a:r>
            <a:r>
              <a:rPr lang="cs-CZ" i="1" dirty="0" err="1" smtClean="0"/>
              <a:t>vyd</a:t>
            </a:r>
            <a:r>
              <a:rPr lang="cs-CZ" i="1" dirty="0" smtClean="0"/>
              <a:t>. Praha : Prometheus 1995, ISBN 80-7196-120-5</a:t>
            </a:r>
            <a:endParaRPr lang="cs-CZ" dirty="0" smtClean="0"/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http://www.</a:t>
            </a:r>
            <a:r>
              <a:rPr lang="cs-CZ" dirty="0" err="1" smtClean="0"/>
              <a:t>ucebnice.krynicky.cz</a:t>
            </a:r>
            <a:r>
              <a:rPr lang="cs-CZ" dirty="0" smtClean="0"/>
              <a:t>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6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400" dirty="0" smtClean="0"/>
              <a:t>Soustavy rovnic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Řešení soustav lineárních a kvadratických rovnic s více neznámými  5. ( řešené úlohy)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94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5695" y="620688"/>
            <a:ext cx="8744702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cs-CZ" sz="2400" dirty="0" smtClean="0"/>
              <a:t>. </a:t>
            </a:r>
            <a:r>
              <a:rPr lang="cs-CZ" sz="2400" dirty="0"/>
              <a:t>Pro jakou hodnotu parametru p je přímka x – 2y + 5 = </a:t>
            </a:r>
            <a:r>
              <a:rPr lang="cs-CZ" sz="2400" dirty="0" smtClean="0"/>
              <a:t>0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</a:t>
            </a:r>
            <a:r>
              <a:rPr lang="cs-CZ" sz="2400" dirty="0"/>
              <a:t>tečnou paraboly </a:t>
            </a:r>
            <a:r>
              <a:rPr lang="cs-CZ" sz="2400" dirty="0" smtClean="0"/>
              <a:t>y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= 2px</a:t>
            </a:r>
            <a:r>
              <a:rPr lang="cs-CZ" sz="2400" dirty="0" smtClean="0"/>
              <a:t>?</a:t>
            </a:r>
            <a:endParaRPr lang="cs-CZ" sz="24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135695" y="1484784"/>
            <a:ext cx="83503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35695" y="1772816"/>
            <a:ext cx="7027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Řešíme soustavu kvadratické a lineární rovnice: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4533" y="2492896"/>
                <a:ext cx="15131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=2</m:t>
                      </m:r>
                      <m:r>
                        <a:rPr lang="cs-CZ" sz="2400" b="0" i="1" smtClean="0">
                          <a:latin typeface="Cambria Math"/>
                        </a:rPr>
                        <m:t>𝑝𝑥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33" y="2492896"/>
                <a:ext cx="1513171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66524" y="2924944"/>
                <a:ext cx="22612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𝑥</m:t>
                      </m:r>
                      <m:r>
                        <a:rPr lang="cs-CZ" sz="2400" b="0" i="1" smtClean="0">
                          <a:latin typeface="Cambria Math"/>
                        </a:rPr>
                        <m:t>−2</m:t>
                      </m:r>
                      <m:r>
                        <a:rPr lang="cs-CZ" sz="2400" b="0" i="1" smtClean="0">
                          <a:latin typeface="Cambria Math"/>
                        </a:rPr>
                        <m:t>𝑦</m:t>
                      </m:r>
                      <m:r>
                        <a:rPr lang="cs-CZ" sz="24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24" y="2924944"/>
                <a:ext cx="226126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/>
          <p:cNvCxnSpPr/>
          <p:nvPr/>
        </p:nvCxnSpPr>
        <p:spPr>
          <a:xfrm>
            <a:off x="288095" y="3429000"/>
            <a:ext cx="32757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98448" y="3501008"/>
                <a:ext cx="17252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𝑥</m:t>
                      </m:r>
                      <m:r>
                        <a:rPr lang="cs-CZ" sz="2400" b="0" i="1" smtClean="0">
                          <a:latin typeface="Cambria Math"/>
                        </a:rPr>
                        <m:t>=2</m:t>
                      </m:r>
                      <m:r>
                        <a:rPr lang="cs-CZ" sz="2400" b="0" i="1" smtClean="0">
                          <a:latin typeface="Cambria Math"/>
                        </a:rPr>
                        <m:t>𝑦</m:t>
                      </m:r>
                      <m:r>
                        <a:rPr lang="cs-CZ" sz="2400" b="0" i="1" smtClean="0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48" y="3501008"/>
                <a:ext cx="1725280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107504" y="4077072"/>
            <a:ext cx="885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Dosadíme do rovnice paraboly a řešíme kvadratickou rovnici: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88095" y="4869160"/>
                <a:ext cx="2990947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/>
                      </a:rPr>
                      <m:t>=2</m:t>
                    </m:r>
                    <m:r>
                      <a:rPr lang="cs-CZ" sz="2400" b="0" i="1" smtClean="0">
                        <a:latin typeface="Cambria Math"/>
                      </a:rPr>
                      <m:t>𝑝</m:t>
                    </m:r>
                    <m:r>
                      <a:rPr lang="cs-CZ" sz="2400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−5</m:t>
                        </m:r>
                      </m:e>
                    </m:d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/>
                      </a:rPr>
                      <m:t>=4</m:t>
                    </m:r>
                    <m:r>
                      <a:rPr lang="cs-CZ" sz="2400" b="0" i="1" smtClean="0">
                        <a:latin typeface="Cambria Math"/>
                      </a:rPr>
                      <m:t>𝑝𝑦</m:t>
                    </m:r>
                    <m:r>
                      <a:rPr lang="cs-CZ" sz="2400" b="0" i="1" smtClean="0">
                        <a:latin typeface="Cambria Math"/>
                      </a:rPr>
                      <m:t>−10</m:t>
                    </m:r>
                    <m:r>
                      <a:rPr lang="cs-CZ" sz="2400" b="0" i="1" smtClean="0">
                        <a:latin typeface="Cambria Math"/>
                      </a:rPr>
                      <m:t>𝑝</m:t>
                    </m:r>
                  </m:oMath>
                </a14:m>
                <a:endParaRPr lang="cs-CZ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−4</m:t>
                      </m:r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𝑝𝑦</m:t>
                      </m:r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+10</m:t>
                      </m:r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sz="2400" b="0" dirty="0" smtClean="0">
                  <a:solidFill>
                    <a:srgbClr val="FF0000"/>
                  </a:solidFill>
                </a:endParaRP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95" y="4869160"/>
                <a:ext cx="2990947" cy="15696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34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5496" y="404664"/>
                <a:ext cx="633263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Určíme koeficienty kvadratické rovnice:</a:t>
                </a:r>
                <a:endParaRPr lang="cs-CZ" sz="24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=1, </m:t>
                      </m:r>
                      <m:r>
                        <a:rPr lang="cs-CZ" sz="2400" b="0" i="1" smtClean="0">
                          <a:latin typeface="Cambria Math"/>
                        </a:rPr>
                        <m:t>𝑏</m:t>
                      </m:r>
                      <m:r>
                        <a:rPr lang="cs-CZ" sz="2400" b="0" i="1" smtClean="0">
                          <a:latin typeface="Cambria Math"/>
                        </a:rPr>
                        <m:t>=−4</m:t>
                      </m:r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  <m:r>
                        <a:rPr lang="cs-CZ" sz="2400" b="0" i="1" smtClean="0">
                          <a:latin typeface="Cambria Math"/>
                        </a:rPr>
                        <m:t>, </m:t>
                      </m:r>
                      <m:r>
                        <a:rPr lang="cs-CZ" sz="2400" b="0" i="1" smtClean="0">
                          <a:latin typeface="Cambria Math"/>
                        </a:rPr>
                        <m:t>𝑐</m:t>
                      </m:r>
                      <m:r>
                        <a:rPr lang="cs-CZ" sz="2400" b="0" i="1" smtClean="0">
                          <a:latin typeface="Cambria Math"/>
                        </a:rPr>
                        <m:t>=10</m:t>
                      </m:r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04664"/>
                <a:ext cx="6332631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540" t="-5839" b="-94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107504" y="1628800"/>
            <a:ext cx="3515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Vypočítáme hodnotu D: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323528" y="2132856"/>
                <a:ext cx="3568926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𝐷</m:t>
                    </m:r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/>
                      </a:rPr>
                      <m:t>−4</m:t>
                    </m:r>
                    <m:r>
                      <a:rPr lang="cs-CZ" sz="2400" b="0" i="1" smtClean="0">
                        <a:latin typeface="Cambria Math"/>
                      </a:rPr>
                      <m:t>𝑎𝑐</m:t>
                    </m:r>
                  </m:oMath>
                </a14:m>
                <a:endParaRPr lang="cs-CZ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𝐷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cs-CZ" sz="2400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−4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∙1∙10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cs-CZ" sz="2400" b="0" dirty="0" smtClean="0">
                  <a:ea typeface="Cambria Math"/>
                </a:endParaRPr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𝐷</m:t>
                    </m:r>
                    <m:r>
                      <a:rPr lang="cs-CZ" sz="2400" b="0" i="1" smtClean="0">
                        <a:latin typeface="Cambria Math"/>
                      </a:rPr>
                      <m:t>=16</m:t>
                    </m:r>
                    <m:sSup>
                      <m:sSup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/>
                      </a:rPr>
                      <m:t>−40</m:t>
                    </m:r>
                    <m:r>
                      <a:rPr lang="cs-CZ" sz="2400" b="0" i="1" smtClean="0">
                        <a:latin typeface="Cambria Math"/>
                      </a:rPr>
                      <m:t>𝑝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132856"/>
                <a:ext cx="3568926" cy="1200329"/>
              </a:xfrm>
              <a:prstGeom prst="rect">
                <a:avLst/>
              </a:prstGeom>
              <a:blipFill rotWithShape="1">
                <a:blip r:embed="rId3"/>
                <a:stretch>
                  <a:fillRect b="-65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23528" y="3645024"/>
                <a:ext cx="527259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Pro tečnu musíme splnit podmínku:</a:t>
                </a:r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𝐷</m:t>
                    </m:r>
                    <m:r>
                      <a:rPr lang="cs-CZ" sz="2400" b="0" i="1" smtClean="0">
                        <a:latin typeface="Cambria Math"/>
                      </a:rPr>
                      <m:t>=0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645024"/>
                <a:ext cx="5272597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1734" t="-5882" r="-11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107504" y="4437112"/>
                <a:ext cx="270368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−40</m:t>
                      </m:r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  <m:r>
                        <a:rPr lang="cs-CZ" sz="2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sz="2400" b="0" dirty="0" smtClean="0"/>
              </a:p>
              <a:p>
                <a:r>
                  <a:rPr lang="cs-CZ" sz="2400" b="0" dirty="0" smtClean="0"/>
                  <a:t>  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8</m:t>
                    </m:r>
                    <m:r>
                      <a:rPr lang="cs-CZ" sz="2400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cs-CZ" sz="2400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−5</m:t>
                        </m:r>
                      </m:e>
                    </m:d>
                    <m:r>
                      <a:rPr lang="cs-CZ" sz="2400" b="0" i="1" smtClean="0"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437112"/>
                <a:ext cx="2703689" cy="830997"/>
              </a:xfrm>
              <a:prstGeom prst="rect">
                <a:avLst/>
              </a:prstGeom>
              <a:blipFill rotWithShape="1">
                <a:blip r:embed="rId5"/>
                <a:stretch>
                  <a:fillRect b="-10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80298" y="5184488"/>
                <a:ext cx="367164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8</m:t>
                      </m:r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  <m:r>
                        <a:rPr lang="cs-CZ" sz="2400" b="0" i="1" smtClean="0">
                          <a:latin typeface="Cambria Math"/>
                        </a:rPr>
                        <m:t>=0   </m:t>
                      </m:r>
                      <m:r>
                        <a:rPr lang="cs-CZ" sz="2400" b="0" i="1" smtClean="0">
                          <a:latin typeface="Cambria Math"/>
                        </a:rPr>
                        <m:t>𝑛𝑒𝑏𝑜</m:t>
                      </m:r>
                      <m:r>
                        <a:rPr lang="cs-CZ" sz="2400" b="0" i="1" smtClean="0">
                          <a:latin typeface="Cambria Math"/>
                        </a:rPr>
                        <m:t>  2</m:t>
                      </m:r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  <m:r>
                        <a:rPr lang="cs-CZ" sz="2400" b="0" i="1" smtClean="0">
                          <a:latin typeface="Cambria Math"/>
                        </a:rPr>
                        <m:t>−5=0</m:t>
                      </m:r>
                    </m:oMath>
                  </m:oMathPara>
                </a14:m>
                <a:endParaRPr lang="cs-CZ" sz="2400" b="0" i="1" dirty="0" smtClean="0">
                  <a:latin typeface="Cambria Math"/>
                </a:endParaRPr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𝑝</m:t>
                    </m:r>
                    <m:r>
                      <a:rPr lang="cs-CZ" sz="2400" b="0" i="1" smtClean="0">
                        <a:latin typeface="Cambria Math"/>
                      </a:rPr>
                      <m:t>=0  </m:t>
                    </m:r>
                    <m:r>
                      <a:rPr lang="cs-CZ" sz="2400" b="0" i="1" smtClean="0">
                        <a:latin typeface="Cambria Math"/>
                      </a:rPr>
                      <m:t>𝑛𝑒𝑏𝑜</m:t>
                    </m:r>
                    <m:r>
                      <a:rPr lang="cs-CZ" sz="2400" b="0" i="1" smtClean="0">
                        <a:latin typeface="Cambria Math"/>
                      </a:rPr>
                      <m:t> </m:t>
                    </m:r>
                    <m:r>
                      <a:rPr lang="cs-CZ" sz="2400" b="0" i="1" smtClean="0">
                        <a:latin typeface="Cambria Math"/>
                      </a:rPr>
                      <m:t>𝑝</m:t>
                    </m:r>
                    <m:r>
                      <a:rPr lang="cs-CZ" sz="2400" b="0" i="1" smtClean="0">
                        <a:latin typeface="Cambria Math"/>
                      </a:rPr>
                      <m:t>=2,5 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98" y="5184488"/>
                <a:ext cx="3671646" cy="830997"/>
              </a:xfrm>
              <a:prstGeom prst="rect">
                <a:avLst/>
              </a:prstGeom>
              <a:blipFill rotWithShape="1">
                <a:blip r:embed="rId6"/>
                <a:stretch>
                  <a:fillRect b="-58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79512" y="6237312"/>
                <a:ext cx="820667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b="1" dirty="0" smtClean="0">
                    <a:solidFill>
                      <a:srgbClr val="FF0000"/>
                    </a:solidFill>
                  </a:rPr>
                  <a:t>Přímka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𝟐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𝟓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sz="2400" b="1" dirty="0" smtClean="0">
                    <a:solidFill>
                      <a:srgbClr val="FF0000"/>
                    </a:solidFill>
                  </a:rPr>
                  <a:t>je tečnou  paraboly pro p=2,5</a:t>
                </a:r>
                <a:endParaRPr lang="cs-CZ" sz="2400" b="1" dirty="0">
                  <a:solidFill>
                    <a:srgbClr val="FF0000"/>
                  </a:solidFill>
                </a:endParaRPr>
              </a:p>
              <a:p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6237312"/>
                <a:ext cx="8206670" cy="830997"/>
              </a:xfrm>
              <a:prstGeom prst="rect">
                <a:avLst/>
              </a:prstGeom>
              <a:blipFill rotWithShape="1">
                <a:blip r:embed="rId7"/>
                <a:stretch>
                  <a:fillRect l="-1114" t="-5882" r="-2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4067944" y="5268109"/>
            <a:ext cx="462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Pozn. p je parametr, tedy velikost úsečky.</a:t>
            </a:r>
          </a:p>
        </p:txBody>
      </p:sp>
    </p:spTree>
    <p:extLst>
      <p:ext uri="{BB962C8B-B14F-4D97-AF65-F5344CB8AC3E}">
        <p14:creationId xmlns:p14="http://schemas.microsoft.com/office/powerpoint/2010/main" val="23790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281434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400" dirty="0" smtClean="0"/>
              <a:t>2. Veďte </a:t>
            </a:r>
            <a:r>
              <a:rPr lang="cs-CZ" sz="2400" dirty="0"/>
              <a:t>k parabole tečnu rovnoběžnou s danou přímkou:</a:t>
            </a:r>
          </a:p>
          <a:p>
            <a:r>
              <a:rPr lang="cs-CZ" sz="2400" dirty="0" smtClean="0"/>
              <a:t>     x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  </a:t>
            </a:r>
            <a:r>
              <a:rPr lang="cs-CZ" sz="2400" dirty="0"/>
              <a:t>= 5y</a:t>
            </a:r>
            <a:r>
              <a:rPr lang="cs-CZ" sz="2400" dirty="0" smtClean="0"/>
              <a:t>;  </a:t>
            </a:r>
            <a:r>
              <a:rPr lang="cs-CZ" sz="2400" dirty="0"/>
              <a:t>x + y + 6 = </a:t>
            </a:r>
            <a:r>
              <a:rPr lang="cs-CZ" sz="2400" dirty="0" smtClean="0"/>
              <a:t>0</a:t>
            </a:r>
            <a:endParaRPr lang="cs-CZ" sz="24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268760"/>
            <a:ext cx="7632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07504" y="1628800"/>
            <a:ext cx="87559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Musíme si uvědomit, že rovnoběžné přímky zadané obecnou </a:t>
            </a:r>
          </a:p>
          <a:p>
            <a:r>
              <a:rPr lang="cs-CZ" sz="2400" dirty="0" smtClean="0"/>
              <a:t>rovnicí mají souřadnice normálových vektorů</a:t>
            </a:r>
          </a:p>
          <a:p>
            <a:r>
              <a:rPr lang="cs-CZ" sz="2400" dirty="0" smtClean="0"/>
              <a:t> v lineární kombinaci, </a:t>
            </a:r>
            <a:r>
              <a:rPr lang="cs-CZ" sz="2400" b="1" dirty="0" smtClean="0">
                <a:solidFill>
                  <a:srgbClr val="FF0000"/>
                </a:solidFill>
              </a:rPr>
              <a:t>liší se jen hodnotou c.</a:t>
            </a:r>
            <a:endParaRPr lang="cs-CZ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79512" y="3140968"/>
                <a:ext cx="6883616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Rovnice hledané tečny bude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+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+</m:t>
                    </m:r>
                    <m:r>
                      <a:rPr lang="cs-CZ" sz="2400" b="0" i="1" smtClean="0">
                        <a:latin typeface="Cambria Math"/>
                      </a:rPr>
                      <m:t>𝑐</m:t>
                    </m:r>
                    <m:r>
                      <a:rPr lang="cs-CZ" sz="2400" b="0" i="1" smtClean="0">
                        <a:latin typeface="Cambria Math"/>
                      </a:rPr>
                      <m:t>=0.</m:t>
                    </m:r>
                  </m:oMath>
                </a14:m>
                <a:endParaRPr lang="cs-CZ" sz="2400" b="0" dirty="0" smtClean="0"/>
              </a:p>
              <a:p>
                <a:r>
                  <a:rPr lang="cs-CZ" sz="2400" dirty="0" smtClean="0"/>
                  <a:t>Z rovnice vyjádříme proměnnou a dosadíme do </a:t>
                </a:r>
              </a:p>
              <a:p>
                <a:r>
                  <a:rPr lang="cs-CZ" sz="2400" dirty="0" smtClean="0"/>
                  <a:t>rovnice paraboly: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/>
                      </a:rPr>
                      <m:t>𝒚</m:t>
                    </m:r>
                    <m:r>
                      <a:rPr lang="cs-CZ" sz="2400" b="1" i="1" smtClean="0">
                        <a:latin typeface="Cambria Math"/>
                      </a:rPr>
                      <m:t>=−</m:t>
                    </m:r>
                    <m:r>
                      <a:rPr lang="cs-CZ" sz="2400" b="1" i="1" smtClean="0">
                        <a:latin typeface="Cambria Math"/>
                      </a:rPr>
                      <m:t>𝒙</m:t>
                    </m:r>
                    <m:r>
                      <a:rPr lang="cs-CZ" sz="2400" b="1" i="1" smtClean="0">
                        <a:latin typeface="Cambria Math"/>
                      </a:rPr>
                      <m:t>−</m:t>
                    </m:r>
                    <m:r>
                      <a:rPr lang="cs-CZ" sz="2400" b="1" i="1" smtClean="0">
                        <a:latin typeface="Cambria Math"/>
                      </a:rPr>
                      <m:t>𝒄</m:t>
                    </m:r>
                  </m:oMath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140968"/>
                <a:ext cx="6883616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327" t="-4061" r="-354" b="-106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23528" y="4581128"/>
                <a:ext cx="2671180" cy="120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=5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cs-CZ" sz="2400" dirty="0" smtClean="0"/>
              </a:p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40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/>
                      </a:rPr>
                      <m:t>=−5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−5</m:t>
                    </m:r>
                    <m:r>
                      <a:rPr lang="cs-CZ" sz="2400" b="0" i="1" smtClean="0">
                        <a:latin typeface="Cambria Math"/>
                      </a:rPr>
                      <m:t>𝑐</m:t>
                    </m:r>
                  </m:oMath>
                </a14:m>
                <a:endParaRPr lang="cs-CZ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sz="2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2400" b="1" i="1" smtClean="0">
                          <a:latin typeface="Cambria Math"/>
                        </a:rPr>
                        <m:t>+</m:t>
                      </m:r>
                      <m:r>
                        <a:rPr lang="cs-CZ" sz="2400" b="1" i="1" smtClean="0">
                          <a:latin typeface="Cambria Math"/>
                        </a:rPr>
                        <m:t>𝟓</m:t>
                      </m:r>
                      <m:r>
                        <a:rPr lang="cs-CZ" sz="2400" b="1" i="1" smtClean="0">
                          <a:latin typeface="Cambria Math"/>
                        </a:rPr>
                        <m:t>𝒙</m:t>
                      </m:r>
                      <m:r>
                        <a:rPr lang="cs-CZ" sz="2400" b="1" i="1" smtClean="0">
                          <a:latin typeface="Cambria Math"/>
                        </a:rPr>
                        <m:t>+</m:t>
                      </m:r>
                      <m:r>
                        <a:rPr lang="cs-CZ" sz="2400" b="1" i="1" smtClean="0">
                          <a:latin typeface="Cambria Math"/>
                        </a:rPr>
                        <m:t>𝟓</m:t>
                      </m:r>
                      <m:r>
                        <a:rPr lang="cs-CZ" sz="2400" b="1" i="1" smtClean="0">
                          <a:latin typeface="Cambria Math"/>
                        </a:rPr>
                        <m:t>𝒄</m:t>
                      </m:r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581128"/>
                <a:ext cx="2671180" cy="12086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323528" y="5949280"/>
                <a:ext cx="35092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</a:rPr>
                        <m:t>=1      </m:t>
                      </m:r>
                      <m:r>
                        <a:rPr lang="cs-CZ" sz="2400" b="0" i="1" smtClean="0">
                          <a:latin typeface="Cambria Math"/>
                        </a:rPr>
                        <m:t>𝑏</m:t>
                      </m:r>
                      <m:r>
                        <a:rPr lang="cs-CZ" sz="2400" b="0" i="1" smtClean="0">
                          <a:latin typeface="Cambria Math"/>
                        </a:rPr>
                        <m:t>=5       </m:t>
                      </m:r>
                      <m:r>
                        <a:rPr lang="cs-CZ" sz="2400" b="0" i="1" smtClean="0">
                          <a:latin typeface="Cambria Math"/>
                        </a:rPr>
                        <m:t>𝑐</m:t>
                      </m:r>
                      <m:r>
                        <a:rPr lang="cs-CZ" sz="2400" b="0" i="1" smtClean="0">
                          <a:latin typeface="Cambria Math"/>
                        </a:rPr>
                        <m:t>=5</m:t>
                      </m:r>
                      <m:r>
                        <a:rPr lang="cs-CZ" sz="2400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949280"/>
                <a:ext cx="350923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337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3515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Vypočítáme hodnotu D: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55002" y="836712"/>
                <a:ext cx="296728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𝐷</m:t>
                    </m:r>
                    <m:r>
                      <a:rPr lang="cs-CZ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/>
                      </a:rPr>
                      <m:t>−4</m:t>
                    </m:r>
                    <m:r>
                      <a:rPr lang="cs-CZ" sz="2400" b="0" i="1" smtClean="0">
                        <a:latin typeface="Cambria Math"/>
                      </a:rPr>
                      <m:t>𝑎𝑐</m:t>
                    </m:r>
                  </m:oMath>
                </a14:m>
                <a:endParaRPr lang="cs-CZ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𝐷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−4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∙1∙5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cs-CZ" sz="2400" b="0" dirty="0" smtClean="0">
                  <a:ea typeface="Cambria Math"/>
                </a:endParaRPr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𝐷</m:t>
                    </m:r>
                    <m:r>
                      <a:rPr lang="cs-CZ" sz="2400" b="0" i="1" smtClean="0">
                        <a:latin typeface="Cambria Math"/>
                      </a:rPr>
                      <m:t>=25−20</m:t>
                    </m:r>
                    <m:r>
                      <a:rPr lang="cs-CZ" sz="2400" b="0" i="1" smtClean="0">
                        <a:latin typeface="Cambria Math"/>
                      </a:rPr>
                      <m:t>𝑐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02" y="836712"/>
                <a:ext cx="296728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23528" y="2093947"/>
                <a:ext cx="7827784" cy="48504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Pro tečnu musíme splnit podmínku:</a:t>
                </a:r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𝐷</m:t>
                    </m:r>
                    <m:r>
                      <a:rPr lang="cs-CZ" sz="2400" b="0" i="1" smtClean="0">
                        <a:latin typeface="Cambria Math"/>
                      </a:rPr>
                      <m:t>=0</m:t>
                    </m:r>
                  </m:oMath>
                </a14:m>
                <a:endParaRPr lang="cs-CZ" sz="2400" b="0" i="1" dirty="0" smtClean="0">
                  <a:latin typeface="Cambria Math"/>
                </a:endParaRPr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20</m:t>
                    </m:r>
                    <m:r>
                      <a:rPr lang="cs-CZ" sz="2400" b="0" i="1" smtClean="0">
                        <a:latin typeface="Cambria Math"/>
                      </a:rPr>
                      <m:t>𝑐</m:t>
                    </m:r>
                    <m:r>
                      <a:rPr lang="cs-CZ" sz="2400" b="0" i="1" smtClean="0">
                        <a:latin typeface="Cambria Math"/>
                      </a:rPr>
                      <m:t>=25/:5</m:t>
                    </m:r>
                  </m:oMath>
                </a14:m>
                <a:endParaRPr lang="cs-CZ" sz="240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𝒄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cs-CZ" sz="2400" b="1" dirty="0" smtClean="0"/>
              </a:p>
              <a:p>
                <a:r>
                  <a:rPr lang="cs-CZ" sz="2400" dirty="0" smtClean="0"/>
                  <a:t>Dosadíme do rovnice přímky za hodnotu c a dořešíme:</a:t>
                </a:r>
              </a:p>
              <a:p>
                <a:r>
                  <a:rPr lang="cs-CZ" sz="2400" b="0" dirty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+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+</m:t>
                    </m:r>
                    <m:r>
                      <a:rPr lang="cs-CZ" sz="2400" b="0" i="1" smtClean="0">
                        <a:latin typeface="Cambria Math"/>
                      </a:rPr>
                      <m:t>𝑐</m:t>
                    </m:r>
                    <m:r>
                      <a:rPr lang="cs-CZ" sz="2400" b="0" i="1" smtClean="0">
                        <a:latin typeface="Cambria Math"/>
                      </a:rPr>
                      <m:t>=0</m:t>
                    </m:r>
                  </m:oMath>
                </a14:m>
                <a:endParaRPr lang="cs-CZ" sz="2400" b="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+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cs-CZ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cs-CZ" sz="2400" b="0" i="1" smtClean="0">
                        <a:latin typeface="Cambria Math"/>
                      </a:rPr>
                      <m:t>=0/</m:t>
                    </m:r>
                    <m:r>
                      <a:rPr lang="cs-CZ" sz="2400" b="0" i="1" smtClean="0">
                        <a:latin typeface="Cambria Math"/>
                        <a:ea typeface="Cambria Math"/>
                      </a:rPr>
                      <m:t>∙4</m:t>
                    </m:r>
                  </m:oMath>
                </a14:m>
                <a:endParaRPr lang="cs-CZ" sz="2400" b="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4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+4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+5=0</m:t>
                    </m:r>
                  </m:oMath>
                </a14:m>
                <a:endParaRPr lang="cs-CZ" sz="2400" b="0" dirty="0" smtClean="0"/>
              </a:p>
              <a:p>
                <a:endParaRPr lang="cs-CZ" sz="2400" b="0" dirty="0" smtClean="0"/>
              </a:p>
              <a:p>
                <a:endParaRPr lang="cs-CZ" sz="2400" b="0" dirty="0" smtClean="0"/>
              </a:p>
              <a:p>
                <a:endParaRPr lang="cs-CZ" sz="2400" dirty="0" smtClean="0"/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93947"/>
                <a:ext cx="7827784" cy="4850430"/>
              </a:xfrm>
              <a:prstGeom prst="rect">
                <a:avLst/>
              </a:prstGeom>
              <a:blipFill rotWithShape="1">
                <a:blip r:embed="rId3"/>
                <a:stretch>
                  <a:fillRect l="-1168" t="-1005" r="-3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5496" y="5373216"/>
                <a:ext cx="8587607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Přímka, která je rovnoběžná se zadanou tečnou má rovnici:</a:t>
                </a:r>
              </a:p>
              <a:p>
                <a:pPr algn="ctr"/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𝟓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24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373216"/>
                <a:ext cx="8587607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1136" t="-5839" r="-142" b="-94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9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332656"/>
            <a:ext cx="8602035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400" dirty="0" smtClean="0"/>
              <a:t>3. </a:t>
            </a:r>
            <a:r>
              <a:rPr lang="cs-CZ" sz="2400" dirty="0"/>
              <a:t>Napište rovnice tečen, které lze sestrojit z bodu M [1; -1] 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k</a:t>
            </a:r>
            <a:r>
              <a:rPr lang="cs-CZ" sz="2400" dirty="0"/>
              <a:t> dané </a:t>
            </a:r>
            <a:r>
              <a:rPr lang="cs-CZ" sz="2400" dirty="0" smtClean="0"/>
              <a:t>parabole y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– 4x + 2y + 9 = 0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107504" y="1412776"/>
            <a:ext cx="84969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07504" y="1556792"/>
            <a:ext cx="8711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Obecnou rovnici paraboly upravíme na vrcholovou rovnici .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51520" y="2060848"/>
                <a:ext cx="3978846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/>
                      </a:rPr>
                      <m:t>−4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+2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+9=0</m:t>
                    </m:r>
                  </m:oMath>
                </a14:m>
                <a:endParaRPr lang="cs-CZ" sz="2400" b="0" dirty="0" smtClean="0"/>
              </a:p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/>
                      </a:rPr>
                      <m:t>+2</m:t>
                    </m:r>
                    <m:r>
                      <a:rPr lang="cs-CZ" sz="2400" b="0" i="1" smtClean="0">
                        <a:latin typeface="Cambria Math"/>
                      </a:rPr>
                      <m:t>𝑦</m:t>
                    </m:r>
                    <m:r>
                      <a:rPr lang="cs-CZ" sz="2400" b="0" i="1" smtClean="0">
                        <a:latin typeface="Cambria Math"/>
                      </a:rPr>
                      <m:t>=4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−9</m:t>
                    </m:r>
                  </m:oMath>
                </a14:m>
                <a:endParaRPr lang="cs-CZ" sz="2400" b="0" dirty="0" smtClean="0"/>
              </a:p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cs-CZ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cs-CZ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sz="2400" b="0" i="1" smtClean="0">
                            <a:latin typeface="Cambria Math"/>
                          </a:rPr>
                          <m:t>+2</m:t>
                        </m:r>
                        <m:r>
                          <a:rPr lang="cs-CZ" sz="2400" b="0" i="1" smtClean="0">
                            <a:latin typeface="Cambria Math"/>
                          </a:rPr>
                          <m:t>𝑦</m:t>
                        </m:r>
                        <m:r>
                          <a:rPr lang="cs-CZ" sz="2400" b="0" i="1" smtClean="0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cs-CZ" sz="2400" b="0" i="1" smtClean="0">
                        <a:latin typeface="Cambria Math"/>
                      </a:rPr>
                      <m:t>−1=4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−9</m:t>
                    </m:r>
                  </m:oMath>
                </a14:m>
                <a:endParaRPr lang="cs-CZ" sz="2400" b="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cs-CZ" sz="2400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/>
                      </a:rPr>
                      <m:t>=4</m:t>
                    </m:r>
                    <m:r>
                      <a:rPr lang="cs-CZ" sz="2400" b="0" i="1" smtClean="0">
                        <a:latin typeface="Cambria Math"/>
                      </a:rPr>
                      <m:t>𝑥</m:t>
                    </m:r>
                    <m:r>
                      <a:rPr lang="cs-CZ" sz="2400" b="0" i="1" smtClean="0">
                        <a:latin typeface="Cambria Math"/>
                      </a:rPr>
                      <m:t>−8</m:t>
                    </m:r>
                  </m:oMath>
                </a14:m>
                <a:endParaRPr lang="cs-CZ" sz="240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cs-CZ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e>
                    </m:d>
                  </m:oMath>
                </a14:m>
                <a:endParaRPr lang="cs-CZ" sz="2400" b="1" dirty="0" smtClean="0"/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60848"/>
                <a:ext cx="3978846" cy="230832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39552" y="4369172"/>
                <a:ext cx="27040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2</m:t>
                      </m:r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  <m:r>
                        <a:rPr lang="cs-CZ" sz="2400" b="0" i="1" smtClean="0">
                          <a:latin typeface="Cambria Math"/>
                        </a:rPr>
                        <m:t>=4</m:t>
                      </m:r>
                      <m:r>
                        <a:rPr lang="cs-CZ" sz="2400" b="0" i="0" smtClean="0">
                          <a:latin typeface="Cambria Math"/>
                        </a:rPr>
                        <m:t>          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𝒑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369172"/>
                <a:ext cx="270401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179512" y="5085184"/>
            <a:ext cx="856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Nyní rozepíšeme rovnici paraboly na budoucí rovnici tečny: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51520" y="5805264"/>
                <a:ext cx="61354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+2∙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805264"/>
                <a:ext cx="6135462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97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51520" y="260648"/>
                <a:ext cx="63340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+2∙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0648"/>
                <a:ext cx="6334042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65450" y="980728"/>
                <a:ext cx="744691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Bod M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24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</a:rPr>
                          <m:t>1;−1</m:t>
                        </m:r>
                      </m:e>
                    </m:d>
                  </m:oMath>
                </a14:m>
                <a:r>
                  <a:rPr lang="cs-CZ" sz="2400" dirty="0" smtClean="0"/>
                  <a:t> náleží tečně, dosadíme souřadnice do </a:t>
                </a:r>
              </a:p>
              <a:p>
                <a:r>
                  <a:rPr lang="cs-CZ" sz="2400" dirty="0" smtClean="0"/>
                  <a:t>rovnice tečny za </a:t>
                </a:r>
                <a:r>
                  <a:rPr lang="cs-CZ" sz="2400" b="1" dirty="0" smtClean="0">
                    <a:solidFill>
                      <a:srgbClr val="FF0000"/>
                    </a:solidFill>
                  </a:rPr>
                  <a:t>proměnnou x</a:t>
                </a:r>
                <a:r>
                  <a:rPr lang="cs-CZ" sz="2400" dirty="0" smtClean="0"/>
                  <a:t>: 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50" y="980728"/>
                <a:ext cx="744691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309" t="-5882" r="-245" b="-161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323528" y="2128788"/>
                <a:ext cx="6354945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</a:rPr>
                          <m:t>1+1</m:t>
                        </m:r>
                      </m:e>
                    </m:d>
                    <m:r>
                      <a:rPr lang="cs-CZ" sz="240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cs-CZ" sz="24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+1</m:t>
                        </m:r>
                      </m:e>
                    </m:d>
                    <m:r>
                      <a:rPr lang="cs-CZ" sz="2400" b="0" i="1" smtClean="0">
                        <a:latin typeface="Cambria Math"/>
                        <a:ea typeface="Cambria Math"/>
                      </a:rPr>
                      <m:t>=2∙</m:t>
                    </m:r>
                    <m:d>
                      <m:d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−1−2</m:t>
                        </m:r>
                      </m:e>
                    </m:d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+2∙</m:t>
                    </m:r>
                    <m:d>
                      <m:d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2</a:t>
                </a:r>
                <a14:m>
                  <m:oMath xmlns:m="http://schemas.openxmlformats.org/officeDocument/2006/math">
                    <m:r>
                      <a:rPr lang="cs-CZ" sz="240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cs-CZ" sz="24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+1</m:t>
                        </m:r>
                      </m:e>
                    </m:d>
                    <m:r>
                      <a:rPr lang="cs-CZ" sz="2400" b="0" i="1" smtClean="0">
                        <a:latin typeface="Cambria Math"/>
                      </a:rPr>
                      <m:t>=−6+</m:t>
                    </m:r>
                    <m:r>
                      <a:rPr lang="cs-CZ" sz="2400" b="0" i="1" smtClean="0">
                        <a:latin typeface="Cambria Math"/>
                        <a:ea typeface="Cambria Math"/>
                      </a:rPr>
                      <m:t>2∙</m:t>
                    </m:r>
                    <m:d>
                      <m:d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cs-CZ" sz="240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2</m:t>
                    </m:r>
                    <m:sSub>
                      <m:sSubPr>
                        <m:ctrlPr>
                          <a:rPr lang="cs-CZ" sz="24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+2=−6+2</m:t>
                    </m:r>
                    <m:sSub>
                      <m:sSub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0" smtClean="0">
                        <a:latin typeface="Cambria Math"/>
                        <a:ea typeface="Cambria Math"/>
                      </a:rPr>
                      <m:t>−4</m:t>
                    </m:r>
                  </m:oMath>
                </a14:m>
                <a:endParaRPr lang="cs-CZ" sz="2400" b="0" dirty="0" smtClean="0">
                  <a:ea typeface="Cambria Math"/>
                </a:endParaRPr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2</m:t>
                    </m:r>
                    <m:sSub>
                      <m:sSubPr>
                        <m:ctrlPr>
                          <a:rPr lang="cs-CZ" sz="24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+2=−6+2</m:t>
                    </m:r>
                    <m:sSub>
                      <m:sSub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0" smtClean="0">
                        <a:latin typeface="Cambria Math"/>
                        <a:ea typeface="Cambria Math"/>
                      </a:rPr>
                      <m:t>−4</m:t>
                    </m:r>
                  </m:oMath>
                </a14:m>
                <a:endParaRPr lang="cs-CZ" sz="2400" b="0" dirty="0" smtClean="0">
                  <a:ea typeface="Cambria Math"/>
                </a:endParaRPr>
              </a:p>
              <a:p>
                <a:r>
                  <a:rPr lang="cs-CZ" sz="2400" b="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 −2</m:t>
                        </m:r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400" b="0" i="1" smtClean="0">
                        <a:latin typeface="Cambria Math"/>
                      </a:rPr>
                      <m:t>2</m:t>
                    </m:r>
                    <m:sSub>
                      <m:sSubPr>
                        <m:ctrlPr>
                          <a:rPr lang="cs-CZ" sz="24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  <a:ea typeface="Cambria Math"/>
                      </a:rPr>
                      <m:t>+12=0</m:t>
                    </m:r>
                  </m:oMath>
                </a14:m>
                <a:endParaRPr lang="cs-CZ" sz="2400" b="0" dirty="0" smtClean="0">
                  <a:ea typeface="Cambria Math"/>
                </a:endParaRPr>
              </a:p>
              <a:p>
                <a:r>
                  <a:rPr lang="cs-CZ" sz="2400" b="1" dirty="0" smtClean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𝒚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𝟔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cs-CZ" sz="2400" b="1" dirty="0" smtClean="0">
                  <a:solidFill>
                    <a:srgbClr val="FF0000"/>
                  </a:solidFill>
                  <a:ea typeface="Cambria Math"/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128788"/>
                <a:ext cx="6354945" cy="2308324"/>
              </a:xfrm>
              <a:prstGeom prst="rect">
                <a:avLst/>
              </a:prstGeom>
              <a:blipFill rotWithShape="1">
                <a:blip r:embed="rId4"/>
                <a:stretch>
                  <a:fillRect l="-1438" b="-1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95536" y="4581128"/>
                <a:ext cx="54871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Vypočítáme souřadnice bodu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𝑇</m:t>
                    </m:r>
                    <m:d>
                      <m:dPr>
                        <m:begChr m:val="["/>
                        <m:endChr m:val="]"/>
                        <m:ctrlPr>
                          <a:rPr lang="cs-CZ" sz="24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cs-CZ" sz="2400" b="0" i="1" smtClean="0">
                            <a:latin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581128"/>
                <a:ext cx="548714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778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348231" y="5301208"/>
            <a:ext cx="74783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Bod T leží na rovnici tečny paraboly a současně leží</a:t>
            </a:r>
          </a:p>
          <a:p>
            <a:r>
              <a:rPr lang="cs-CZ" sz="2400" dirty="0" smtClean="0"/>
              <a:t> na parabole. Tato podmínka bude splněna </a:t>
            </a:r>
          </a:p>
          <a:p>
            <a:r>
              <a:rPr lang="cs-CZ" sz="2400" dirty="0" smtClean="0"/>
              <a:t>řešením soustavy rovnic.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171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95536" y="836712"/>
                <a:ext cx="23496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400" dirty="0" smtClean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cs-CZ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cs-CZ" sz="24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6=0</m:t>
                    </m:r>
                  </m:oMath>
                </a14:m>
                <a:endParaRPr lang="cs-CZ" sz="2400" dirty="0">
                  <a:solidFill>
                    <a:schemeClr val="tx1"/>
                  </a:solidFill>
                  <a:ea typeface="Cambria Math"/>
                </a:endParaRP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6712"/>
                <a:ext cx="2349682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95536" y="332656"/>
                <a:ext cx="35030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latin typeface="Cambria Math"/>
                        </a:rPr>
                        <m:t>−4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2656"/>
                <a:ext cx="350301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395536" y="1484784"/>
            <a:ext cx="41764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395536" y="2463279"/>
                <a:ext cx="18137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2400" dirty="0" smtClean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cs-CZ" sz="2400" b="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4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6</m:t>
                    </m:r>
                  </m:oMath>
                </a14:m>
                <a:endParaRPr lang="cs-CZ" sz="2400" dirty="0">
                  <a:solidFill>
                    <a:schemeClr val="tx1"/>
                  </a:solidFill>
                  <a:ea typeface="Cambria Math"/>
                </a:endParaRPr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463279"/>
                <a:ext cx="1813702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395536" y="2895327"/>
                <a:ext cx="43811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latin typeface="Cambria Math"/>
                        </a:rPr>
                        <m:t>−4</m:t>
                      </m:r>
                      <m:d>
                        <m:dPr>
                          <m:ctrlPr>
                            <a:rPr lang="cs-CZ" sz="2400" i="1" dirty="0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cs-CZ" sz="2400" dirty="0">
                              <a:ea typeface="Cambria Math"/>
                            </a:rPr>
                            <m:t> 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95327"/>
                <a:ext cx="4381136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/>
          <p:cNvCxnSpPr/>
          <p:nvPr/>
        </p:nvCxnSpPr>
        <p:spPr>
          <a:xfrm>
            <a:off x="467544" y="3356992"/>
            <a:ext cx="41764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95536" y="1691516"/>
            <a:ext cx="7247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Z druhé rovnice vyjádříme neznámou a dosadíme </a:t>
            </a:r>
          </a:p>
          <a:p>
            <a:r>
              <a:rPr lang="cs-CZ" sz="2400" dirty="0" smtClean="0"/>
              <a:t>do kvadratické rovnice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95536" y="3645024"/>
                <a:ext cx="4210640" cy="27448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</a:rPr>
                        <m:t>−4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0" smtClean="0">
                          <a:latin typeface="Cambria Math"/>
                          <a:ea typeface="Cambria Math"/>
                        </a:rPr>
                        <m:t>−24+</m:t>
                      </m:r>
                      <m:r>
                        <a:rPr lang="cs-CZ" sz="2400" i="1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+9=0</m:t>
                      </m:r>
                    </m:oMath>
                  </m:oMathPara>
                </a14:m>
                <a:endParaRPr lang="cs-CZ" sz="2400" b="0" dirty="0" smtClean="0">
                  <a:ea typeface="Cambria Math"/>
                </a:endParaRPr>
              </a:p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cs-CZ" sz="2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400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  <m:sup>
                        <m:r>
                          <a:rPr lang="cs-CZ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latin typeface="Cambria Math"/>
                      </a:rPr>
                      <m:t>−</m:t>
                    </m:r>
                    <m:r>
                      <a:rPr lang="cs-CZ" sz="2400" b="0" i="1" smtClean="0">
                        <a:latin typeface="Cambria Math"/>
                      </a:rPr>
                      <m:t>2</m:t>
                    </m:r>
                    <m:sSub>
                      <m:sSub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</a:rPr>
                      <m:t>−15=0</m:t>
                    </m:r>
                  </m:oMath>
                </a14:m>
                <a:endParaRPr lang="cs-CZ" sz="2400" dirty="0" smtClean="0"/>
              </a:p>
              <a:p>
                <a:r>
                  <a:rPr lang="cs-CZ" sz="2400" b="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𝐷</m:t>
                    </m:r>
                    <m:r>
                      <a:rPr lang="cs-CZ" sz="2400" b="0" i="1" smtClean="0">
                        <a:latin typeface="Cambria Math"/>
                      </a:rPr>
                      <m:t>=64</m:t>
                    </m:r>
                  </m:oMath>
                </a14:m>
                <a:endParaRPr lang="cs-CZ" sz="2400" b="0" dirty="0" smtClean="0"/>
              </a:p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400" b="0" i="1" smtClean="0">
                            <a:latin typeface="Cambria Math"/>
                          </a:rPr>
                          <m:t>𝐷</m:t>
                        </m:r>
                      </m:e>
                    </m:rad>
                    <m:r>
                      <a:rPr lang="cs-CZ" sz="2400" b="0" i="1" smtClean="0">
                        <a:latin typeface="Cambria Math"/>
                      </a:rPr>
                      <m:t>=8</m:t>
                    </m:r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0,1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</a:rPr>
                      <m:t>=5      </m:t>
                    </m:r>
                    <m:sSub>
                      <m:sSub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   </m:t>
                        </m:r>
                        <m:r>
                          <a:rPr lang="cs-CZ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sz="2400" b="0" i="1" smtClean="0">
                            <a:latin typeface="Cambria Math"/>
                          </a:rPr>
                          <m:t>0,1</m:t>
                        </m:r>
                      </m:sub>
                    </m:sSub>
                    <m:r>
                      <a:rPr lang="cs-CZ" sz="2400" b="0" i="1" smtClean="0">
                        <a:latin typeface="Cambria Math"/>
                      </a:rPr>
                      <m:t>=11</m:t>
                    </m:r>
                  </m:oMath>
                </a14:m>
                <a:endParaRPr lang="cs-CZ" sz="24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/>
                          </a:rPr>
                          <m:t>  </m:t>
                        </m:r>
                        <m:r>
                          <a:rPr lang="cs-CZ" sz="24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sz="2400" i="1">
                            <a:latin typeface="Cambria Math"/>
                          </a:rPr>
                          <m:t>0,</m:t>
                        </m:r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=</m:t>
                    </m:r>
                    <m:r>
                      <a:rPr lang="cs-CZ" sz="2400" b="0" i="0" smtClean="0">
                        <a:latin typeface="Cambria Math"/>
                      </a:rPr>
                      <m:t>−3</m:t>
                    </m:r>
                    <m:r>
                      <a:rPr lang="cs-CZ" sz="2400" i="1">
                        <a:latin typeface="Cambria Math"/>
                      </a:rPr>
                      <m:t>      </m:t>
                    </m:r>
                    <m:sSub>
                      <m:sSubPr>
                        <m:ctrlPr>
                          <a:rPr lang="cs-CZ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sz="2400" i="1">
                            <a:latin typeface="Cambria Math"/>
                          </a:rPr>
                          <m:t>0,</m:t>
                        </m:r>
                        <m:r>
                          <a:rPr lang="cs-CZ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=</m:t>
                    </m:r>
                  </m:oMath>
                </a14:m>
                <a:r>
                  <a:rPr lang="cs-CZ" sz="2400" dirty="0" smtClean="0"/>
                  <a:t>3</a:t>
                </a:r>
                <a:endParaRPr lang="cs-CZ" sz="2400" dirty="0"/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645024"/>
                <a:ext cx="4210640" cy="27448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43393" y="6165304"/>
                <a:ext cx="644554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b="1" dirty="0" smtClean="0">
                    <a:solidFill>
                      <a:srgbClr val="FF0000"/>
                    </a:solidFill>
                  </a:rPr>
                  <a:t>Souřadnice bodu 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𝟏𝟏</m:t>
                        </m:r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e>
                    </m:d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    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cs-CZ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   </m:t>
                    </m:r>
                    <m:sSub>
                      <m:sSub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;−</m:t>
                        </m:r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e>
                    </m:d>
                  </m:oMath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93" y="6165304"/>
                <a:ext cx="6445547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1514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93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</TotalTime>
  <Words>1292</Words>
  <Application>Microsoft Office PowerPoint</Application>
  <PresentationFormat>Předvádění na obrazovce (4:3)</PresentationFormat>
  <Paragraphs>117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Arkýř</vt:lpstr>
      <vt:lpstr>Prezentace aplikace Microsoft PowerPoint</vt:lpstr>
      <vt:lpstr>Prezentace aplikace PowerPoint</vt:lpstr>
      <vt:lpstr>Soustavy rovnic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Sportovní gymnázium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</dc:creator>
  <cp:lastModifiedBy>irena pracna</cp:lastModifiedBy>
  <cp:revision>20</cp:revision>
  <dcterms:created xsi:type="dcterms:W3CDTF">2012-11-25T12:54:13Z</dcterms:created>
  <dcterms:modified xsi:type="dcterms:W3CDTF">2012-11-29T13:04:17Z</dcterms:modified>
</cp:coreProperties>
</file>