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C4716-2EB9-4599-BA26-84999C5D3AE1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955DB2D7-FCBE-48FD-B601-8BD208EC1702}">
      <dgm:prSet phldrT="[Text]" custT="1"/>
      <dgm:spPr/>
      <dgm:t>
        <a:bodyPr/>
        <a:lstStyle/>
        <a:p>
          <a:r>
            <a:rPr lang="cs-CZ" sz="2800" dirty="0" smtClean="0"/>
            <a:t>Delfíni</a:t>
          </a:r>
          <a:endParaRPr lang="cs-CZ" sz="2800" dirty="0"/>
        </a:p>
      </dgm:t>
    </dgm:pt>
    <dgm:pt modelId="{76605FA8-D9C8-49F3-A071-6399843D60AE}" type="parTrans" cxnId="{CB00A7D8-7276-4522-9A4C-45CDC5A073C4}">
      <dgm:prSet/>
      <dgm:spPr/>
      <dgm:t>
        <a:bodyPr/>
        <a:lstStyle/>
        <a:p>
          <a:endParaRPr lang="cs-CZ"/>
        </a:p>
      </dgm:t>
    </dgm:pt>
    <dgm:pt modelId="{B6610DB9-E3F1-48BA-A25F-B1D4520ECE3B}" type="sibTrans" cxnId="{CB00A7D8-7276-4522-9A4C-45CDC5A073C4}">
      <dgm:prSet/>
      <dgm:spPr/>
      <dgm:t>
        <a:bodyPr/>
        <a:lstStyle/>
        <a:p>
          <a:endParaRPr lang="cs-CZ"/>
        </a:p>
      </dgm:t>
    </dgm:pt>
    <dgm:pt modelId="{83FE7E62-5C49-4772-9F9E-C2EA8833EA74}">
      <dgm:prSet phldrT="[Text]" custT="1"/>
      <dgm:spPr/>
      <dgm:t>
        <a:bodyPr/>
        <a:lstStyle/>
        <a:p>
          <a:r>
            <a:rPr lang="cs-CZ" sz="2000" dirty="0" smtClean="0"/>
            <a:t>Delfín skákavý, Delfín obecný, Delfín tropický</a:t>
          </a:r>
          <a:endParaRPr lang="cs-CZ" sz="2000" dirty="0"/>
        </a:p>
      </dgm:t>
    </dgm:pt>
    <dgm:pt modelId="{D8BCCB64-F0A7-471B-983E-B259F3ADD2AF}" type="parTrans" cxnId="{41711CED-B733-422B-A389-91EE70C0F081}">
      <dgm:prSet/>
      <dgm:spPr/>
      <dgm:t>
        <a:bodyPr/>
        <a:lstStyle/>
        <a:p>
          <a:endParaRPr lang="cs-CZ"/>
        </a:p>
      </dgm:t>
    </dgm:pt>
    <dgm:pt modelId="{5841E8DB-EB42-4EF9-8797-DD05463824B7}" type="sibTrans" cxnId="{41711CED-B733-422B-A389-91EE70C0F081}">
      <dgm:prSet/>
      <dgm:spPr/>
      <dgm:t>
        <a:bodyPr/>
        <a:lstStyle/>
        <a:p>
          <a:endParaRPr lang="cs-CZ"/>
        </a:p>
      </dgm:t>
    </dgm:pt>
    <dgm:pt modelId="{ECD997BE-01A6-42A7-8F84-063F05805A36}">
      <dgm:prSet phldrT="[Text]" custT="1"/>
      <dgm:spPr/>
      <dgm:t>
        <a:bodyPr/>
        <a:lstStyle/>
        <a:p>
          <a:r>
            <a:rPr lang="cs-CZ" sz="2400" dirty="0" smtClean="0"/>
            <a:t>Plískavice</a:t>
          </a:r>
          <a:endParaRPr lang="cs-CZ" sz="2400" dirty="0"/>
        </a:p>
      </dgm:t>
    </dgm:pt>
    <dgm:pt modelId="{E5081A7F-1BF0-40DD-8EC0-73F155E28EC9}" type="parTrans" cxnId="{7EA849E1-35A7-4A66-A4FA-BEB79680C18B}">
      <dgm:prSet/>
      <dgm:spPr/>
      <dgm:t>
        <a:bodyPr/>
        <a:lstStyle/>
        <a:p>
          <a:endParaRPr lang="cs-CZ"/>
        </a:p>
      </dgm:t>
    </dgm:pt>
    <dgm:pt modelId="{FEE0F938-0857-4112-8D03-AC18DA3A272D}" type="sibTrans" cxnId="{7EA849E1-35A7-4A66-A4FA-BEB79680C18B}">
      <dgm:prSet/>
      <dgm:spPr/>
      <dgm:t>
        <a:bodyPr/>
        <a:lstStyle/>
        <a:p>
          <a:endParaRPr lang="cs-CZ"/>
        </a:p>
      </dgm:t>
    </dgm:pt>
    <dgm:pt modelId="{F71DB51A-E0C7-4FCD-8558-7799E09FD194}">
      <dgm:prSet phldrT="[Text]" custT="1"/>
      <dgm:spPr/>
      <dgm:t>
        <a:bodyPr/>
        <a:lstStyle/>
        <a:p>
          <a:r>
            <a:rPr lang="cs-CZ" sz="1800" dirty="0" smtClean="0"/>
            <a:t>Plískavice </a:t>
          </a:r>
          <a:r>
            <a:rPr lang="cs-CZ" sz="1800" dirty="0" err="1" smtClean="0"/>
            <a:t>bělonosá</a:t>
          </a:r>
          <a:r>
            <a:rPr lang="cs-CZ" sz="1800" dirty="0" smtClean="0"/>
            <a:t>, Plískavice </a:t>
          </a:r>
          <a:r>
            <a:rPr lang="cs-CZ" sz="1800" dirty="0" err="1" smtClean="0"/>
            <a:t>plochočelá</a:t>
          </a:r>
          <a:r>
            <a:rPr lang="cs-CZ" sz="1800" dirty="0" smtClean="0"/>
            <a:t> </a:t>
          </a:r>
          <a:endParaRPr lang="cs-CZ" sz="1800" dirty="0"/>
        </a:p>
      </dgm:t>
    </dgm:pt>
    <dgm:pt modelId="{84E2520F-C01B-4849-840C-49463AF5A9D2}" type="parTrans" cxnId="{6C0014CC-0551-4BE9-B8A4-8C253BC4D883}">
      <dgm:prSet/>
      <dgm:spPr/>
      <dgm:t>
        <a:bodyPr/>
        <a:lstStyle/>
        <a:p>
          <a:endParaRPr lang="cs-CZ"/>
        </a:p>
      </dgm:t>
    </dgm:pt>
    <dgm:pt modelId="{84811FFA-962F-485F-A18F-EBD240FA3C55}" type="sibTrans" cxnId="{6C0014CC-0551-4BE9-B8A4-8C253BC4D883}">
      <dgm:prSet/>
      <dgm:spPr/>
      <dgm:t>
        <a:bodyPr/>
        <a:lstStyle/>
        <a:p>
          <a:endParaRPr lang="cs-CZ"/>
        </a:p>
      </dgm:t>
    </dgm:pt>
    <dgm:pt modelId="{76ADF2E2-F840-4406-BF0B-79E6DD5E0435}">
      <dgm:prSet phldrT="[Text]" custT="1"/>
      <dgm:spPr/>
      <dgm:t>
        <a:bodyPr/>
        <a:lstStyle/>
        <a:p>
          <a:r>
            <a:rPr lang="cs-CZ" sz="2400" dirty="0" err="1" smtClean="0"/>
            <a:t>Orcely</a:t>
          </a:r>
          <a:endParaRPr lang="cs-CZ" sz="2400" dirty="0"/>
        </a:p>
      </dgm:t>
    </dgm:pt>
    <dgm:pt modelId="{49A8B02D-9707-4946-A5AF-6E3B3A3EA7FA}" type="parTrans" cxnId="{89B83E29-C3DC-4295-B7CB-E77062F2701D}">
      <dgm:prSet/>
      <dgm:spPr/>
      <dgm:t>
        <a:bodyPr/>
        <a:lstStyle/>
        <a:p>
          <a:endParaRPr lang="cs-CZ"/>
        </a:p>
      </dgm:t>
    </dgm:pt>
    <dgm:pt modelId="{91920632-8E42-4569-81B0-C0443F6371B2}" type="sibTrans" cxnId="{89B83E29-C3DC-4295-B7CB-E77062F2701D}">
      <dgm:prSet/>
      <dgm:spPr/>
      <dgm:t>
        <a:bodyPr/>
        <a:lstStyle/>
        <a:p>
          <a:endParaRPr lang="cs-CZ"/>
        </a:p>
      </dgm:t>
    </dgm:pt>
    <dgm:pt modelId="{C0CB4CB8-0FFC-49B8-9533-A39BF997D9ED}">
      <dgm:prSet custT="1"/>
      <dgm:spPr/>
      <dgm:t>
        <a:bodyPr/>
        <a:lstStyle/>
        <a:p>
          <a:r>
            <a:rPr lang="cs-CZ" sz="1800" dirty="0" err="1" smtClean="0"/>
            <a:t>Orcela</a:t>
          </a:r>
          <a:r>
            <a:rPr lang="cs-CZ" sz="1800" dirty="0" smtClean="0"/>
            <a:t> tuponosá</a:t>
          </a:r>
          <a:endParaRPr lang="cs-CZ" sz="1800" dirty="0"/>
        </a:p>
      </dgm:t>
    </dgm:pt>
    <dgm:pt modelId="{96C3EF74-E2C8-4855-93B0-E0F9AD13521A}" type="parTrans" cxnId="{EE2B29E3-CDA8-42BD-807B-126BC8B76174}">
      <dgm:prSet/>
      <dgm:spPr/>
      <dgm:t>
        <a:bodyPr/>
        <a:lstStyle/>
        <a:p>
          <a:endParaRPr lang="cs-CZ"/>
        </a:p>
      </dgm:t>
    </dgm:pt>
    <dgm:pt modelId="{2A033972-A5C0-4CCB-805D-92246675DC30}" type="sibTrans" cxnId="{EE2B29E3-CDA8-42BD-807B-126BC8B76174}">
      <dgm:prSet/>
      <dgm:spPr/>
      <dgm:t>
        <a:bodyPr/>
        <a:lstStyle/>
        <a:p>
          <a:endParaRPr lang="cs-CZ"/>
        </a:p>
      </dgm:t>
    </dgm:pt>
    <dgm:pt modelId="{61D9F482-1606-495C-B2F5-3EA6451C9171}">
      <dgm:prSet custT="1"/>
      <dgm:spPr/>
      <dgm:t>
        <a:bodyPr/>
        <a:lstStyle/>
        <a:p>
          <a:r>
            <a:rPr lang="cs-CZ" sz="2400" dirty="0" err="1" smtClean="0"/>
            <a:t>Grampusové</a:t>
          </a:r>
          <a:endParaRPr lang="cs-CZ" sz="2400" dirty="0"/>
        </a:p>
      </dgm:t>
    </dgm:pt>
    <dgm:pt modelId="{65ABB44A-7199-4103-9B99-CD95A335DC0F}" type="parTrans" cxnId="{5FD9E2C1-8865-46C8-AAD4-E314C69DBDA2}">
      <dgm:prSet/>
      <dgm:spPr/>
      <dgm:t>
        <a:bodyPr/>
        <a:lstStyle/>
        <a:p>
          <a:endParaRPr lang="cs-CZ"/>
        </a:p>
      </dgm:t>
    </dgm:pt>
    <dgm:pt modelId="{803D3214-FC77-4DC2-8F2B-ACEDF8138B15}" type="sibTrans" cxnId="{5FD9E2C1-8865-46C8-AAD4-E314C69DBDA2}">
      <dgm:prSet/>
      <dgm:spPr/>
      <dgm:t>
        <a:bodyPr/>
        <a:lstStyle/>
        <a:p>
          <a:endParaRPr lang="cs-CZ"/>
        </a:p>
      </dgm:t>
    </dgm:pt>
    <dgm:pt modelId="{AA473CF5-43B9-4847-ACBB-49D971244383}">
      <dgm:prSet custT="1"/>
      <dgm:spPr/>
      <dgm:t>
        <a:bodyPr/>
        <a:lstStyle/>
        <a:p>
          <a:r>
            <a:rPr lang="cs-CZ" sz="1800" dirty="0" err="1" smtClean="0"/>
            <a:t>Grampus</a:t>
          </a:r>
          <a:r>
            <a:rPr lang="cs-CZ" sz="1800" dirty="0" smtClean="0"/>
            <a:t> šedý</a:t>
          </a:r>
          <a:endParaRPr lang="cs-CZ" sz="1800" dirty="0"/>
        </a:p>
      </dgm:t>
    </dgm:pt>
    <dgm:pt modelId="{DF44431C-5EF7-40C5-848C-F4366C145849}" type="parTrans" cxnId="{1BE9D9B0-75A3-4F4F-B7F1-41D1A190D51F}">
      <dgm:prSet/>
      <dgm:spPr/>
      <dgm:t>
        <a:bodyPr/>
        <a:lstStyle/>
        <a:p>
          <a:endParaRPr lang="cs-CZ"/>
        </a:p>
      </dgm:t>
    </dgm:pt>
    <dgm:pt modelId="{7915E932-EBA6-4755-A6A0-C809FF0A0782}" type="sibTrans" cxnId="{1BE9D9B0-75A3-4F4F-B7F1-41D1A190D51F}">
      <dgm:prSet/>
      <dgm:spPr/>
      <dgm:t>
        <a:bodyPr/>
        <a:lstStyle/>
        <a:p>
          <a:endParaRPr lang="cs-CZ"/>
        </a:p>
      </dgm:t>
    </dgm:pt>
    <dgm:pt modelId="{620E5E56-061D-4305-A87D-FCD6FBC4E058}">
      <dgm:prSet custT="1"/>
      <dgm:spPr/>
      <dgm:t>
        <a:bodyPr/>
        <a:lstStyle/>
        <a:p>
          <a:r>
            <a:rPr lang="cs-CZ" sz="2400" dirty="0" smtClean="0"/>
            <a:t>Kulohlavci </a:t>
          </a:r>
          <a:endParaRPr lang="cs-CZ" sz="2400" dirty="0"/>
        </a:p>
      </dgm:t>
    </dgm:pt>
    <dgm:pt modelId="{2315F6C0-BA2B-4D56-99B9-5F20FDCEB795}" type="parTrans" cxnId="{EB5D01B0-58BE-481D-B349-F2719C5058DD}">
      <dgm:prSet/>
      <dgm:spPr/>
      <dgm:t>
        <a:bodyPr/>
        <a:lstStyle/>
        <a:p>
          <a:endParaRPr lang="cs-CZ"/>
        </a:p>
      </dgm:t>
    </dgm:pt>
    <dgm:pt modelId="{B0A5CD8F-010F-47DB-A8B6-DCE365466C1F}" type="sibTrans" cxnId="{EB5D01B0-58BE-481D-B349-F2719C5058DD}">
      <dgm:prSet/>
      <dgm:spPr/>
      <dgm:t>
        <a:bodyPr/>
        <a:lstStyle/>
        <a:p>
          <a:endParaRPr lang="cs-CZ"/>
        </a:p>
      </dgm:t>
    </dgm:pt>
    <dgm:pt modelId="{32013978-2293-4170-933E-1FAB23FCDD51}">
      <dgm:prSet custT="1"/>
      <dgm:spPr/>
      <dgm:t>
        <a:bodyPr/>
        <a:lstStyle/>
        <a:p>
          <a:r>
            <a:rPr lang="cs-CZ" sz="1800" dirty="0" smtClean="0"/>
            <a:t>Kosatka dravá, </a:t>
          </a:r>
          <a:r>
            <a:rPr lang="cs-CZ" sz="1800" dirty="0" err="1" smtClean="0"/>
            <a:t>Elektra</a:t>
          </a:r>
          <a:r>
            <a:rPr lang="cs-CZ" sz="1800" dirty="0" smtClean="0"/>
            <a:t> šedá, </a:t>
          </a:r>
          <a:r>
            <a:rPr lang="cs-CZ" sz="1800" dirty="0" err="1" smtClean="0"/>
            <a:t>Fereza</a:t>
          </a:r>
          <a:r>
            <a:rPr lang="cs-CZ" sz="1800" dirty="0" smtClean="0"/>
            <a:t> malá, Kulohlavec </a:t>
          </a:r>
          <a:r>
            <a:rPr lang="cs-CZ" sz="1800" dirty="0" err="1" smtClean="0"/>
            <a:t>sieboldův</a:t>
          </a:r>
          <a:endParaRPr lang="cs-CZ" sz="1800" dirty="0"/>
        </a:p>
      </dgm:t>
    </dgm:pt>
    <dgm:pt modelId="{E1C331B6-FC83-45D3-A937-BEA0D33802C5}" type="parTrans" cxnId="{7F6F9CD1-F47D-4360-99FE-8E1CA6CB1B1B}">
      <dgm:prSet/>
      <dgm:spPr/>
      <dgm:t>
        <a:bodyPr/>
        <a:lstStyle/>
        <a:p>
          <a:endParaRPr lang="cs-CZ"/>
        </a:p>
      </dgm:t>
    </dgm:pt>
    <dgm:pt modelId="{2FA2C9D2-88C9-4B07-AF00-89983A6EBDA7}" type="sibTrans" cxnId="{7F6F9CD1-F47D-4360-99FE-8E1CA6CB1B1B}">
      <dgm:prSet/>
      <dgm:spPr/>
      <dgm:t>
        <a:bodyPr/>
        <a:lstStyle/>
        <a:p>
          <a:endParaRPr lang="cs-CZ"/>
        </a:p>
      </dgm:t>
    </dgm:pt>
    <dgm:pt modelId="{1E14A597-5046-4FF5-95C0-5EC16E2638BE}" type="pres">
      <dgm:prSet presAssocID="{F2CC4716-2EB9-4599-BA26-84999C5D3A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D44800-7323-479C-AADA-7A7CCD76E09B}" type="pres">
      <dgm:prSet presAssocID="{955DB2D7-FCBE-48FD-B601-8BD208EC17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D9B530-EA77-48DF-B4B7-246399F76A3F}" type="pres">
      <dgm:prSet presAssocID="{955DB2D7-FCBE-48FD-B601-8BD208EC170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A84D98-A12A-4966-AC5B-BEEA39D22EE1}" type="pres">
      <dgm:prSet presAssocID="{ECD997BE-01A6-42A7-8F84-063F05805A36}" presName="parentText" presStyleLbl="node1" presStyleIdx="1" presStyleCnt="5" custLinFactNeighborX="1" custLinFactNeighborY="296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1ECE7D-341A-4176-B92B-1113FDE3AECA}" type="pres">
      <dgm:prSet presAssocID="{ECD997BE-01A6-42A7-8F84-063F05805A36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498FDD-0BD8-4898-9D84-6D1A2261C489}" type="pres">
      <dgm:prSet presAssocID="{76ADF2E2-F840-4406-BF0B-79E6DD5E043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AB1C4F-0C81-4FB6-A5BE-F513802346FD}" type="pres">
      <dgm:prSet presAssocID="{76ADF2E2-F840-4406-BF0B-79E6DD5E0435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8D01DC-6F0F-4982-BBC0-675FFF905453}" type="pres">
      <dgm:prSet presAssocID="{61D9F482-1606-495C-B2F5-3EA6451C917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ED7871-E5F1-4B04-9A6F-3552BECCFD6C}" type="pres">
      <dgm:prSet presAssocID="{61D9F482-1606-495C-B2F5-3EA6451C917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4B5506-4690-433A-BB6D-8CC30542D948}" type="pres">
      <dgm:prSet presAssocID="{620E5E56-061D-4305-A87D-FCD6FBC4E0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7E10FD-CE58-4084-A953-E74F2B3F4133}" type="pres">
      <dgm:prSet presAssocID="{620E5E56-061D-4305-A87D-FCD6FBC4E05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A849E1-35A7-4A66-A4FA-BEB79680C18B}" srcId="{F2CC4716-2EB9-4599-BA26-84999C5D3AE1}" destId="{ECD997BE-01A6-42A7-8F84-063F05805A36}" srcOrd="1" destOrd="0" parTransId="{E5081A7F-1BF0-40DD-8EC0-73F155E28EC9}" sibTransId="{FEE0F938-0857-4112-8D03-AC18DA3A272D}"/>
    <dgm:cxn modelId="{EE2B29E3-CDA8-42BD-807B-126BC8B76174}" srcId="{76ADF2E2-F840-4406-BF0B-79E6DD5E0435}" destId="{C0CB4CB8-0FFC-49B8-9533-A39BF997D9ED}" srcOrd="0" destOrd="0" parTransId="{96C3EF74-E2C8-4855-93B0-E0F9AD13521A}" sibTransId="{2A033972-A5C0-4CCB-805D-92246675DC30}"/>
    <dgm:cxn modelId="{DF8BCBB4-FD96-4213-AFCF-2D7E98212B83}" type="presOf" srcId="{955DB2D7-FCBE-48FD-B601-8BD208EC1702}" destId="{D1D44800-7323-479C-AADA-7A7CCD76E09B}" srcOrd="0" destOrd="0" presId="urn:microsoft.com/office/officeart/2005/8/layout/vList2"/>
    <dgm:cxn modelId="{A4C246A9-DF2B-45AA-8E11-8FF0B9C64483}" type="presOf" srcId="{32013978-2293-4170-933E-1FAB23FCDD51}" destId="{397E10FD-CE58-4084-A953-E74F2B3F4133}" srcOrd="0" destOrd="0" presId="urn:microsoft.com/office/officeart/2005/8/layout/vList2"/>
    <dgm:cxn modelId="{608D5CE3-2255-4676-BD1C-236389EEAB4F}" type="presOf" srcId="{76ADF2E2-F840-4406-BF0B-79E6DD5E0435}" destId="{4A498FDD-0BD8-4898-9D84-6D1A2261C489}" srcOrd="0" destOrd="0" presId="urn:microsoft.com/office/officeart/2005/8/layout/vList2"/>
    <dgm:cxn modelId="{7F6F9CD1-F47D-4360-99FE-8E1CA6CB1B1B}" srcId="{620E5E56-061D-4305-A87D-FCD6FBC4E058}" destId="{32013978-2293-4170-933E-1FAB23FCDD51}" srcOrd="0" destOrd="0" parTransId="{E1C331B6-FC83-45D3-A937-BEA0D33802C5}" sibTransId="{2FA2C9D2-88C9-4B07-AF00-89983A6EBDA7}"/>
    <dgm:cxn modelId="{BC22FF59-6C80-4196-AA02-F248B2619B2C}" type="presOf" srcId="{AA473CF5-43B9-4847-ACBB-49D971244383}" destId="{E4ED7871-E5F1-4B04-9A6F-3552BECCFD6C}" srcOrd="0" destOrd="0" presId="urn:microsoft.com/office/officeart/2005/8/layout/vList2"/>
    <dgm:cxn modelId="{DC6123AB-8C12-426C-B5A2-0F3526264DE2}" type="presOf" srcId="{83FE7E62-5C49-4772-9F9E-C2EA8833EA74}" destId="{F9D9B530-EA77-48DF-B4B7-246399F76A3F}" srcOrd="0" destOrd="0" presId="urn:microsoft.com/office/officeart/2005/8/layout/vList2"/>
    <dgm:cxn modelId="{E65B1C2E-E1B8-49D7-B4A3-1C063D447244}" type="presOf" srcId="{F2CC4716-2EB9-4599-BA26-84999C5D3AE1}" destId="{1E14A597-5046-4FF5-95C0-5EC16E2638BE}" srcOrd="0" destOrd="0" presId="urn:microsoft.com/office/officeart/2005/8/layout/vList2"/>
    <dgm:cxn modelId="{5FD9E2C1-8865-46C8-AAD4-E314C69DBDA2}" srcId="{F2CC4716-2EB9-4599-BA26-84999C5D3AE1}" destId="{61D9F482-1606-495C-B2F5-3EA6451C9171}" srcOrd="3" destOrd="0" parTransId="{65ABB44A-7199-4103-9B99-CD95A335DC0F}" sibTransId="{803D3214-FC77-4DC2-8F2B-ACEDF8138B15}"/>
    <dgm:cxn modelId="{CB00A7D8-7276-4522-9A4C-45CDC5A073C4}" srcId="{F2CC4716-2EB9-4599-BA26-84999C5D3AE1}" destId="{955DB2D7-FCBE-48FD-B601-8BD208EC1702}" srcOrd="0" destOrd="0" parTransId="{76605FA8-D9C8-49F3-A071-6399843D60AE}" sibTransId="{B6610DB9-E3F1-48BA-A25F-B1D4520ECE3B}"/>
    <dgm:cxn modelId="{41711CED-B733-422B-A389-91EE70C0F081}" srcId="{955DB2D7-FCBE-48FD-B601-8BD208EC1702}" destId="{83FE7E62-5C49-4772-9F9E-C2EA8833EA74}" srcOrd="0" destOrd="0" parTransId="{D8BCCB64-F0A7-471B-983E-B259F3ADD2AF}" sibTransId="{5841E8DB-EB42-4EF9-8797-DD05463824B7}"/>
    <dgm:cxn modelId="{1BE9D9B0-75A3-4F4F-B7F1-41D1A190D51F}" srcId="{61D9F482-1606-495C-B2F5-3EA6451C9171}" destId="{AA473CF5-43B9-4847-ACBB-49D971244383}" srcOrd="0" destOrd="0" parTransId="{DF44431C-5EF7-40C5-848C-F4366C145849}" sibTransId="{7915E932-EBA6-4755-A6A0-C809FF0A0782}"/>
    <dgm:cxn modelId="{4B3542A1-94D5-450C-9C26-44E6B1A29AD8}" type="presOf" srcId="{61D9F482-1606-495C-B2F5-3EA6451C9171}" destId="{E88D01DC-6F0F-4982-BBC0-675FFF905453}" srcOrd="0" destOrd="0" presId="urn:microsoft.com/office/officeart/2005/8/layout/vList2"/>
    <dgm:cxn modelId="{89B83E29-C3DC-4295-B7CB-E77062F2701D}" srcId="{F2CC4716-2EB9-4599-BA26-84999C5D3AE1}" destId="{76ADF2E2-F840-4406-BF0B-79E6DD5E0435}" srcOrd="2" destOrd="0" parTransId="{49A8B02D-9707-4946-A5AF-6E3B3A3EA7FA}" sibTransId="{91920632-8E42-4569-81B0-C0443F6371B2}"/>
    <dgm:cxn modelId="{99A2860E-5A53-4E49-B664-1E3E49E733D5}" type="presOf" srcId="{F71DB51A-E0C7-4FCD-8558-7799E09FD194}" destId="{371ECE7D-341A-4176-B92B-1113FDE3AECA}" srcOrd="0" destOrd="0" presId="urn:microsoft.com/office/officeart/2005/8/layout/vList2"/>
    <dgm:cxn modelId="{6C0014CC-0551-4BE9-B8A4-8C253BC4D883}" srcId="{ECD997BE-01A6-42A7-8F84-063F05805A36}" destId="{F71DB51A-E0C7-4FCD-8558-7799E09FD194}" srcOrd="0" destOrd="0" parTransId="{84E2520F-C01B-4849-840C-49463AF5A9D2}" sibTransId="{84811FFA-962F-485F-A18F-EBD240FA3C55}"/>
    <dgm:cxn modelId="{6E4759CF-C981-4324-AF16-22CE3353C2F0}" type="presOf" srcId="{620E5E56-061D-4305-A87D-FCD6FBC4E058}" destId="{274B5506-4690-433A-BB6D-8CC30542D948}" srcOrd="0" destOrd="0" presId="urn:microsoft.com/office/officeart/2005/8/layout/vList2"/>
    <dgm:cxn modelId="{AF0BBBDE-680D-4B81-924B-BE8CF1B27FCC}" type="presOf" srcId="{ECD997BE-01A6-42A7-8F84-063F05805A36}" destId="{66A84D98-A12A-4966-AC5B-BEEA39D22EE1}" srcOrd="0" destOrd="0" presId="urn:microsoft.com/office/officeart/2005/8/layout/vList2"/>
    <dgm:cxn modelId="{1F55C601-734F-4829-B4DF-CF95EDAD0E1C}" type="presOf" srcId="{C0CB4CB8-0FFC-49B8-9533-A39BF997D9ED}" destId="{F6AB1C4F-0C81-4FB6-A5BE-F513802346FD}" srcOrd="0" destOrd="0" presId="urn:microsoft.com/office/officeart/2005/8/layout/vList2"/>
    <dgm:cxn modelId="{EB5D01B0-58BE-481D-B349-F2719C5058DD}" srcId="{F2CC4716-2EB9-4599-BA26-84999C5D3AE1}" destId="{620E5E56-061D-4305-A87D-FCD6FBC4E058}" srcOrd="4" destOrd="0" parTransId="{2315F6C0-BA2B-4D56-99B9-5F20FDCEB795}" sibTransId="{B0A5CD8F-010F-47DB-A8B6-DCE365466C1F}"/>
    <dgm:cxn modelId="{11E04910-3504-47BF-817E-85DB856695F2}" type="presParOf" srcId="{1E14A597-5046-4FF5-95C0-5EC16E2638BE}" destId="{D1D44800-7323-479C-AADA-7A7CCD76E09B}" srcOrd="0" destOrd="0" presId="urn:microsoft.com/office/officeart/2005/8/layout/vList2"/>
    <dgm:cxn modelId="{D0B5E7AB-0810-4461-A5A8-795BAA1A91A0}" type="presParOf" srcId="{1E14A597-5046-4FF5-95C0-5EC16E2638BE}" destId="{F9D9B530-EA77-48DF-B4B7-246399F76A3F}" srcOrd="1" destOrd="0" presId="urn:microsoft.com/office/officeart/2005/8/layout/vList2"/>
    <dgm:cxn modelId="{06F33581-7513-4C29-B18B-8CC504014A7E}" type="presParOf" srcId="{1E14A597-5046-4FF5-95C0-5EC16E2638BE}" destId="{66A84D98-A12A-4966-AC5B-BEEA39D22EE1}" srcOrd="2" destOrd="0" presId="urn:microsoft.com/office/officeart/2005/8/layout/vList2"/>
    <dgm:cxn modelId="{F3B7D24F-4DEC-4640-9180-BE79A7A349AB}" type="presParOf" srcId="{1E14A597-5046-4FF5-95C0-5EC16E2638BE}" destId="{371ECE7D-341A-4176-B92B-1113FDE3AECA}" srcOrd="3" destOrd="0" presId="urn:microsoft.com/office/officeart/2005/8/layout/vList2"/>
    <dgm:cxn modelId="{059ED400-6BB5-470C-B738-7175934422BA}" type="presParOf" srcId="{1E14A597-5046-4FF5-95C0-5EC16E2638BE}" destId="{4A498FDD-0BD8-4898-9D84-6D1A2261C489}" srcOrd="4" destOrd="0" presId="urn:microsoft.com/office/officeart/2005/8/layout/vList2"/>
    <dgm:cxn modelId="{31B13DC2-95D6-4743-A33F-F6492C1655D4}" type="presParOf" srcId="{1E14A597-5046-4FF5-95C0-5EC16E2638BE}" destId="{F6AB1C4F-0C81-4FB6-A5BE-F513802346FD}" srcOrd="5" destOrd="0" presId="urn:microsoft.com/office/officeart/2005/8/layout/vList2"/>
    <dgm:cxn modelId="{82354DA9-B221-4C40-8247-2A337C1B87AC}" type="presParOf" srcId="{1E14A597-5046-4FF5-95C0-5EC16E2638BE}" destId="{E88D01DC-6F0F-4982-BBC0-675FFF905453}" srcOrd="6" destOrd="0" presId="urn:microsoft.com/office/officeart/2005/8/layout/vList2"/>
    <dgm:cxn modelId="{2CF34C6A-54B5-42F2-9CAA-8DBD8CADFC54}" type="presParOf" srcId="{1E14A597-5046-4FF5-95C0-5EC16E2638BE}" destId="{E4ED7871-E5F1-4B04-9A6F-3552BECCFD6C}" srcOrd="7" destOrd="0" presId="urn:microsoft.com/office/officeart/2005/8/layout/vList2"/>
    <dgm:cxn modelId="{A6541D76-2EB1-4364-A185-7D6E3FA72BE5}" type="presParOf" srcId="{1E14A597-5046-4FF5-95C0-5EC16E2638BE}" destId="{274B5506-4690-433A-BB6D-8CC30542D948}" srcOrd="8" destOrd="0" presId="urn:microsoft.com/office/officeart/2005/8/layout/vList2"/>
    <dgm:cxn modelId="{339657E6-218B-4A03-84C6-6710F3F3EA63}" type="presParOf" srcId="{1E14A597-5046-4FF5-95C0-5EC16E2638BE}" destId="{397E10FD-CE58-4084-A953-E74F2B3F413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4800-7323-479C-AADA-7A7CCD76E09B}">
      <dsp:nvSpPr>
        <dsp:cNvPr id="0" name=""/>
        <dsp:cNvSpPr/>
      </dsp:nvSpPr>
      <dsp:spPr>
        <a:xfrm>
          <a:off x="0" y="4546"/>
          <a:ext cx="7776914" cy="656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Delfíni</a:t>
          </a:r>
          <a:endParaRPr lang="cs-CZ" sz="2800" kern="1200" dirty="0"/>
        </a:p>
      </dsp:txBody>
      <dsp:txXfrm>
        <a:off x="32041" y="36587"/>
        <a:ext cx="7712832" cy="592288"/>
      </dsp:txXfrm>
    </dsp:sp>
    <dsp:sp modelId="{F9D9B530-EA77-48DF-B4B7-246399F76A3F}">
      <dsp:nvSpPr>
        <dsp:cNvPr id="0" name=""/>
        <dsp:cNvSpPr/>
      </dsp:nvSpPr>
      <dsp:spPr>
        <a:xfrm>
          <a:off x="0" y="660916"/>
          <a:ext cx="777691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Delfín skákavý, Delfín obecný, Delfín tropický</a:t>
          </a:r>
          <a:endParaRPr lang="cs-CZ" sz="2000" kern="1200" dirty="0"/>
        </a:p>
      </dsp:txBody>
      <dsp:txXfrm>
        <a:off x="0" y="660916"/>
        <a:ext cx="7776914" cy="364320"/>
      </dsp:txXfrm>
    </dsp:sp>
    <dsp:sp modelId="{66A84D98-A12A-4966-AC5B-BEEA39D22EE1}">
      <dsp:nvSpPr>
        <dsp:cNvPr id="0" name=""/>
        <dsp:cNvSpPr/>
      </dsp:nvSpPr>
      <dsp:spPr>
        <a:xfrm>
          <a:off x="0" y="1036031"/>
          <a:ext cx="7776914" cy="6563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Plískavice</a:t>
          </a:r>
          <a:endParaRPr lang="cs-CZ" sz="2400" kern="1200" dirty="0"/>
        </a:p>
      </dsp:txBody>
      <dsp:txXfrm>
        <a:off x="32041" y="1068072"/>
        <a:ext cx="7712832" cy="592288"/>
      </dsp:txXfrm>
    </dsp:sp>
    <dsp:sp modelId="{371ECE7D-341A-4176-B92B-1113FDE3AECA}">
      <dsp:nvSpPr>
        <dsp:cNvPr id="0" name=""/>
        <dsp:cNvSpPr/>
      </dsp:nvSpPr>
      <dsp:spPr>
        <a:xfrm>
          <a:off x="0" y="1681606"/>
          <a:ext cx="777691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Plískavice </a:t>
          </a:r>
          <a:r>
            <a:rPr lang="cs-CZ" sz="1800" kern="1200" dirty="0" err="1" smtClean="0"/>
            <a:t>bělonosá</a:t>
          </a:r>
          <a:r>
            <a:rPr lang="cs-CZ" sz="1800" kern="1200" dirty="0" smtClean="0"/>
            <a:t>, Plískavice </a:t>
          </a:r>
          <a:r>
            <a:rPr lang="cs-CZ" sz="1800" kern="1200" dirty="0" err="1" smtClean="0"/>
            <a:t>plochočelá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0" y="1681606"/>
        <a:ext cx="7776914" cy="364320"/>
      </dsp:txXfrm>
    </dsp:sp>
    <dsp:sp modelId="{4A498FDD-0BD8-4898-9D84-6D1A2261C489}">
      <dsp:nvSpPr>
        <dsp:cNvPr id="0" name=""/>
        <dsp:cNvSpPr/>
      </dsp:nvSpPr>
      <dsp:spPr>
        <a:xfrm>
          <a:off x="0" y="2045926"/>
          <a:ext cx="7776914" cy="6563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Orcely</a:t>
          </a:r>
          <a:endParaRPr lang="cs-CZ" sz="2400" kern="1200" dirty="0"/>
        </a:p>
      </dsp:txBody>
      <dsp:txXfrm>
        <a:off x="32041" y="2077967"/>
        <a:ext cx="7712832" cy="592288"/>
      </dsp:txXfrm>
    </dsp:sp>
    <dsp:sp modelId="{F6AB1C4F-0C81-4FB6-A5BE-F513802346FD}">
      <dsp:nvSpPr>
        <dsp:cNvPr id="0" name=""/>
        <dsp:cNvSpPr/>
      </dsp:nvSpPr>
      <dsp:spPr>
        <a:xfrm>
          <a:off x="0" y="2702296"/>
          <a:ext cx="777691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Orcela</a:t>
          </a:r>
          <a:r>
            <a:rPr lang="cs-CZ" sz="1800" kern="1200" dirty="0" smtClean="0"/>
            <a:t> tuponosá</a:t>
          </a:r>
          <a:endParaRPr lang="cs-CZ" sz="1800" kern="1200" dirty="0"/>
        </a:p>
      </dsp:txBody>
      <dsp:txXfrm>
        <a:off x="0" y="2702296"/>
        <a:ext cx="7776914" cy="364320"/>
      </dsp:txXfrm>
    </dsp:sp>
    <dsp:sp modelId="{E88D01DC-6F0F-4982-BBC0-675FFF905453}">
      <dsp:nvSpPr>
        <dsp:cNvPr id="0" name=""/>
        <dsp:cNvSpPr/>
      </dsp:nvSpPr>
      <dsp:spPr>
        <a:xfrm>
          <a:off x="0" y="3066617"/>
          <a:ext cx="7776914" cy="6563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Grampusové</a:t>
          </a:r>
          <a:endParaRPr lang="cs-CZ" sz="2400" kern="1200" dirty="0"/>
        </a:p>
      </dsp:txBody>
      <dsp:txXfrm>
        <a:off x="32041" y="3098658"/>
        <a:ext cx="7712832" cy="592288"/>
      </dsp:txXfrm>
    </dsp:sp>
    <dsp:sp modelId="{E4ED7871-E5F1-4B04-9A6F-3552BECCFD6C}">
      <dsp:nvSpPr>
        <dsp:cNvPr id="0" name=""/>
        <dsp:cNvSpPr/>
      </dsp:nvSpPr>
      <dsp:spPr>
        <a:xfrm>
          <a:off x="0" y="3722987"/>
          <a:ext cx="777691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err="1" smtClean="0"/>
            <a:t>Grampus</a:t>
          </a:r>
          <a:r>
            <a:rPr lang="cs-CZ" sz="1800" kern="1200" dirty="0" smtClean="0"/>
            <a:t> šedý</a:t>
          </a:r>
          <a:endParaRPr lang="cs-CZ" sz="1800" kern="1200" dirty="0"/>
        </a:p>
      </dsp:txBody>
      <dsp:txXfrm>
        <a:off x="0" y="3722987"/>
        <a:ext cx="7776914" cy="364320"/>
      </dsp:txXfrm>
    </dsp:sp>
    <dsp:sp modelId="{274B5506-4690-433A-BB6D-8CC30542D948}">
      <dsp:nvSpPr>
        <dsp:cNvPr id="0" name=""/>
        <dsp:cNvSpPr/>
      </dsp:nvSpPr>
      <dsp:spPr>
        <a:xfrm>
          <a:off x="0" y="4087307"/>
          <a:ext cx="7776914" cy="6563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Kulohlavci </a:t>
          </a:r>
          <a:endParaRPr lang="cs-CZ" sz="2400" kern="1200" dirty="0"/>
        </a:p>
      </dsp:txBody>
      <dsp:txXfrm>
        <a:off x="32041" y="4119348"/>
        <a:ext cx="7712832" cy="592288"/>
      </dsp:txXfrm>
    </dsp:sp>
    <dsp:sp modelId="{397E10FD-CE58-4084-A953-E74F2B3F4133}">
      <dsp:nvSpPr>
        <dsp:cNvPr id="0" name=""/>
        <dsp:cNvSpPr/>
      </dsp:nvSpPr>
      <dsp:spPr>
        <a:xfrm>
          <a:off x="0" y="4743677"/>
          <a:ext cx="777691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dirty="0" smtClean="0"/>
            <a:t>Kosatka dravá, </a:t>
          </a:r>
          <a:r>
            <a:rPr lang="cs-CZ" sz="1800" kern="1200" dirty="0" err="1" smtClean="0"/>
            <a:t>Elektra</a:t>
          </a:r>
          <a:r>
            <a:rPr lang="cs-CZ" sz="1800" kern="1200" dirty="0" smtClean="0"/>
            <a:t> šedá, </a:t>
          </a:r>
          <a:r>
            <a:rPr lang="cs-CZ" sz="1800" kern="1200" dirty="0" err="1" smtClean="0"/>
            <a:t>Fereza</a:t>
          </a:r>
          <a:r>
            <a:rPr lang="cs-CZ" sz="1800" kern="1200" dirty="0" smtClean="0"/>
            <a:t> malá, Kulohlavec </a:t>
          </a:r>
          <a:r>
            <a:rPr lang="cs-CZ" sz="1800" kern="1200" dirty="0" err="1" smtClean="0"/>
            <a:t>sieboldův</a:t>
          </a:r>
          <a:endParaRPr lang="cs-CZ" sz="1800" kern="1200" dirty="0"/>
        </a:p>
      </dsp:txBody>
      <dsp:txXfrm>
        <a:off x="0" y="4743677"/>
        <a:ext cx="7776914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40595-B21C-4116-BB26-9EAD96E06E14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8A9E-ACA4-4B95-B1E9-E79FA87FC3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9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8A9E-ACA4-4B95-B1E9-E79FA87FC331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8A9E-ACA4-4B95-B1E9-E79FA87FC331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8A9E-ACA4-4B95-B1E9-E79FA87FC331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8A9E-ACA4-4B95-B1E9-E79FA87FC331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8A9E-ACA4-4B95-B1E9-E79FA87FC331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631E3-AFCF-4B46-8DCD-8B80448199EB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39D4B5-3FBA-460E-95CA-A13E102F59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772816"/>
            <a:ext cx="8219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VY_32_INOVACE_BOHACOVA.BIOTER.02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23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000" dirty="0">
                <a:solidFill>
                  <a:prstClr val="white"/>
                </a:solidFill>
                <a:latin typeface="DaxlinePro" pitchFamily="50" charset="0"/>
              </a:rPr>
              <a:t>© Sportovní gymnázium Dany a Emila Zátopkových Ostrava</a:t>
            </a:r>
            <a:endParaRPr lang="cs-CZ" sz="1000" dirty="0">
              <a:solidFill>
                <a:prstClr val="white"/>
              </a:solidFill>
              <a:latin typeface="DaxlinePro" pitchFamily="50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5857892"/>
            <a:ext cx="428596" cy="1000108"/>
          </a:xfrm>
          <a:prstGeom prst="rect">
            <a:avLst/>
          </a:prstGeom>
          <a:solidFill>
            <a:srgbClr val="D86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8064524" y="6000768"/>
            <a:ext cx="793756" cy="793756"/>
            <a:chOff x="7921648" y="279378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Elipsa 11"/>
            <p:cNvSpPr/>
            <p:nvPr userDrawn="1"/>
          </p:nvSpPr>
          <p:spPr>
            <a:xfrm>
              <a:off x="7921648" y="279378"/>
              <a:ext cx="1080000" cy="1080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85000"/>
                  </a:schemeClr>
                </a:gs>
                <a:gs pos="5000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0</a:t>
              </a:r>
              <a:endParaRPr lang="cs-CZ" dirty="0"/>
            </a:p>
          </p:txBody>
        </p:sp>
        <p:grpSp>
          <p:nvGrpSpPr>
            <p:cNvPr id="10" name="Skupina 18"/>
            <p:cNvGrpSpPr/>
            <p:nvPr userDrawn="1"/>
          </p:nvGrpSpPr>
          <p:grpSpPr>
            <a:xfrm>
              <a:off x="7942285" y="296348"/>
              <a:ext cx="1044000" cy="1044000"/>
              <a:chOff x="7942285" y="296348"/>
              <a:chExt cx="1044000" cy="1044000"/>
            </a:xfrm>
          </p:grpSpPr>
          <p:sp>
            <p:nvSpPr>
              <p:cNvPr id="11" name="Elipsa 13"/>
              <p:cNvSpPr/>
              <p:nvPr userDrawn="1"/>
            </p:nvSpPr>
            <p:spPr>
              <a:xfrm>
                <a:off x="7942285" y="296348"/>
                <a:ext cx="1044000" cy="1044000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0" descr="logo_cele.png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69274" y="311127"/>
                <a:ext cx="983184" cy="9990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31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farm1.static.flickr.com/24/40857877_fc268647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19464" name="Picture 8" descr="http://farm1.static.flickr.com/99/309225150_9b9834a5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953" y="0"/>
            <a:ext cx="5381047" cy="3573016"/>
          </a:xfrm>
          <a:prstGeom prst="rect">
            <a:avLst/>
          </a:prstGeom>
          <a:noFill/>
        </p:spPr>
      </p:pic>
      <p:pic>
        <p:nvPicPr>
          <p:cNvPr id="19458" name="Picture 2" descr="http://farm1.static.flickr.com/34/98391847_4260937c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19466" name="Picture 10" descr="http://farm1.static.flickr.com/128/317564810_b6edb70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501008"/>
            <a:ext cx="5040527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DELFÍNOVITÍ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7632848" cy="5040560"/>
          </a:xfrm>
        </p:spPr>
        <p:txBody>
          <a:bodyPr>
            <a:normAutofit/>
          </a:bodyPr>
          <a:lstStyle/>
          <a:p>
            <a:r>
              <a:rPr lang="cs-CZ" sz="2800" b="1" u="sng" dirty="0" err="1" smtClean="0"/>
              <a:t>Orcely</a:t>
            </a:r>
            <a:r>
              <a:rPr lang="cs-CZ" sz="2800" b="1" dirty="0" smtClean="0"/>
              <a:t>:</a:t>
            </a:r>
          </a:p>
          <a:p>
            <a:pPr lvl="2"/>
            <a:r>
              <a:rPr lang="cs-CZ" sz="2400" dirty="0" smtClean="0"/>
              <a:t>Není přítomen zobák</a:t>
            </a:r>
          </a:p>
          <a:p>
            <a:pPr lvl="2"/>
            <a:r>
              <a:rPr lang="cs-CZ" sz="2400" dirty="0" smtClean="0"/>
              <a:t>Poměrně velké oči (na kytovce)</a:t>
            </a:r>
          </a:p>
          <a:p>
            <a:pPr lvl="2"/>
            <a:r>
              <a:rPr lang="cs-CZ" sz="2400" dirty="0" smtClean="0"/>
              <a:t>Hřbetní ploutev zaoblená</a:t>
            </a:r>
          </a:p>
          <a:p>
            <a:pPr lvl="2"/>
            <a:r>
              <a:rPr lang="cs-CZ" sz="2400" dirty="0" smtClean="0"/>
              <a:t>1 druh – </a:t>
            </a:r>
            <a:r>
              <a:rPr lang="cs-CZ" sz="2400" b="1" dirty="0" err="1" smtClean="0"/>
              <a:t>Orcela</a:t>
            </a:r>
            <a:r>
              <a:rPr lang="cs-CZ" sz="2400" b="1" dirty="0" smtClean="0"/>
              <a:t> tuponosá</a:t>
            </a:r>
          </a:p>
          <a:p>
            <a:pPr lvl="2"/>
            <a:r>
              <a:rPr lang="cs-CZ" sz="2400" dirty="0" err="1" smtClean="0"/>
              <a:t>Zaplouvá</a:t>
            </a:r>
            <a:r>
              <a:rPr lang="cs-CZ" sz="2400" dirty="0" smtClean="0"/>
              <a:t> z moří do řek</a:t>
            </a:r>
          </a:p>
          <a:p>
            <a:pPr lvl="2"/>
            <a:r>
              <a:rPr lang="cs-CZ" sz="2400" dirty="0" smtClean="0"/>
              <a:t>Loví ryby, na Barmě se věří, že přináší rybářům ryby do sítí</a:t>
            </a:r>
          </a:p>
          <a:p>
            <a:pPr lvl="2"/>
            <a:r>
              <a:rPr lang="cs-CZ" sz="2400" dirty="0" smtClean="0"/>
              <a:t>Ohrožená tradičními léčitelstvími – v jihovýchodní Asii se její tuk považuje za výborný lék proti revmatismu</a:t>
            </a:r>
          </a:p>
        </p:txBody>
      </p:sp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DELFÍNOVITÍ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7632848" cy="5040560"/>
          </a:xfrm>
        </p:spPr>
        <p:txBody>
          <a:bodyPr>
            <a:normAutofit lnSpcReduction="10000"/>
          </a:bodyPr>
          <a:lstStyle/>
          <a:p>
            <a:r>
              <a:rPr lang="cs-CZ" sz="2800" b="1" u="sng" dirty="0" err="1" smtClean="0"/>
              <a:t>Grampusové</a:t>
            </a:r>
            <a:r>
              <a:rPr lang="cs-CZ" sz="2800" b="1" dirty="0" smtClean="0"/>
              <a:t>:</a:t>
            </a:r>
          </a:p>
          <a:p>
            <a:pPr lvl="2"/>
            <a:r>
              <a:rPr lang="cs-CZ" sz="2400" dirty="0" smtClean="0"/>
              <a:t>Není přítomen zobák</a:t>
            </a:r>
          </a:p>
          <a:p>
            <a:pPr lvl="2"/>
            <a:r>
              <a:rPr lang="cs-CZ" sz="2400" dirty="0" smtClean="0"/>
              <a:t>Hlava tupě ukončena a zakulacena</a:t>
            </a:r>
          </a:p>
          <a:p>
            <a:pPr lvl="2"/>
            <a:r>
              <a:rPr lang="cs-CZ" sz="2400" dirty="0" smtClean="0"/>
              <a:t>Zuby se nachází jen v dolní čelisti</a:t>
            </a:r>
          </a:p>
          <a:p>
            <a:pPr lvl="2"/>
            <a:r>
              <a:rPr lang="cs-CZ" sz="2400" dirty="0" smtClean="0"/>
              <a:t>6 (ze 7) krčních obratlů srůstá v jeden celek, jež je pevný a nepohyblivý</a:t>
            </a:r>
          </a:p>
          <a:p>
            <a:pPr lvl="2"/>
            <a:r>
              <a:rPr lang="cs-CZ" sz="2400" dirty="0" smtClean="0"/>
              <a:t>1 recentní druh – </a:t>
            </a:r>
            <a:r>
              <a:rPr lang="cs-CZ" sz="2400" b="1" dirty="0" err="1" smtClean="0"/>
              <a:t>Grampus</a:t>
            </a:r>
            <a:r>
              <a:rPr lang="cs-CZ" sz="2400" b="1" dirty="0" smtClean="0"/>
              <a:t> šedý </a:t>
            </a:r>
            <a:endParaRPr lang="cs-CZ" sz="2400" dirty="0" smtClean="0"/>
          </a:p>
          <a:p>
            <a:pPr lvl="2"/>
            <a:r>
              <a:rPr lang="cs-CZ" sz="2400" dirty="0" smtClean="0"/>
              <a:t>Dlouhé hrudní ploutve</a:t>
            </a:r>
          </a:p>
          <a:p>
            <a:pPr lvl="2"/>
            <a:r>
              <a:rPr lang="cs-CZ" sz="2400" dirty="0" smtClean="0"/>
              <a:t>Hřbetní ploutev vysoká, štíhlá, srpovitě zahnutá</a:t>
            </a:r>
          </a:p>
          <a:p>
            <a:pPr lvl="2"/>
            <a:r>
              <a:rPr lang="cs-CZ" sz="2400" dirty="0" smtClean="0"/>
              <a:t>Živí se hlavonožci – má zjizvené tělo od jejich chapadel</a:t>
            </a:r>
          </a:p>
        </p:txBody>
      </p:sp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Grampus griseus by OpenC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DELFÍNOVITÍ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2195736" y="1412776"/>
            <a:ext cx="7632848" cy="5040560"/>
          </a:xfrm>
        </p:spPr>
        <p:txBody>
          <a:bodyPr>
            <a:normAutofit/>
          </a:bodyPr>
          <a:lstStyle/>
          <a:p>
            <a:r>
              <a:rPr lang="cs-CZ" sz="2800" b="1" u="sng" dirty="0" smtClean="0"/>
              <a:t>Kulohlavci</a:t>
            </a:r>
            <a:r>
              <a:rPr lang="cs-CZ" sz="2800" b="1" dirty="0" smtClean="0"/>
              <a:t>:</a:t>
            </a:r>
          </a:p>
          <a:p>
            <a:pPr lvl="2"/>
            <a:r>
              <a:rPr lang="cs-CZ" sz="2400" dirty="0" smtClean="0"/>
              <a:t>Není zobák (rostrum), hlava tupě zakončena</a:t>
            </a:r>
          </a:p>
          <a:p>
            <a:pPr lvl="2"/>
            <a:r>
              <a:rPr lang="cs-CZ" sz="2400" dirty="0" smtClean="0"/>
              <a:t>♂ větší než ♀</a:t>
            </a:r>
          </a:p>
          <a:p>
            <a:pPr lvl="2"/>
            <a:r>
              <a:rPr lang="cs-CZ" sz="2400" dirty="0" smtClean="0"/>
              <a:t>Zuby mají obě čelisti</a:t>
            </a:r>
          </a:p>
          <a:p>
            <a:pPr lvl="2"/>
            <a:r>
              <a:rPr lang="cs-CZ" sz="2400" dirty="0" smtClean="0"/>
              <a:t>Dobře vyvinutá hřbetní ploutev</a:t>
            </a:r>
          </a:p>
          <a:p>
            <a:pPr lvl="2"/>
            <a:r>
              <a:rPr lang="cs-CZ" sz="2400" dirty="0" smtClean="0"/>
              <a:t>3 ze 7 krčních obratlů srůstají </a:t>
            </a:r>
          </a:p>
          <a:p>
            <a:pPr lvl="2"/>
            <a:r>
              <a:rPr lang="cs-CZ" sz="2400" dirty="0" smtClean="0"/>
              <a:t>Kosatka dravá – </a:t>
            </a:r>
            <a:r>
              <a:rPr lang="cs-CZ" sz="2400" dirty="0" err="1" smtClean="0"/>
              <a:t>Killer</a:t>
            </a:r>
            <a:r>
              <a:rPr lang="cs-CZ" sz="2400" dirty="0" smtClean="0"/>
              <a:t> </a:t>
            </a:r>
            <a:r>
              <a:rPr lang="cs-CZ" sz="2400" dirty="0" err="1" smtClean="0"/>
              <a:t>whale</a:t>
            </a:r>
            <a:r>
              <a:rPr lang="cs-CZ" sz="2400" dirty="0" smtClean="0"/>
              <a:t>; 2. největší ozubený kytovec; charakteristické zbarvení</a:t>
            </a:r>
          </a:p>
          <a:p>
            <a:pPr lvl="2"/>
            <a:r>
              <a:rPr lang="cs-CZ" sz="2400" dirty="0" err="1" smtClean="0"/>
              <a:t>Fereza</a:t>
            </a:r>
            <a:r>
              <a:rPr lang="cs-CZ" sz="2400" dirty="0" smtClean="0"/>
              <a:t> malá = </a:t>
            </a:r>
            <a:r>
              <a:rPr lang="cs-CZ" sz="2400" dirty="0" err="1" smtClean="0"/>
              <a:t>kosatička</a:t>
            </a:r>
            <a:endParaRPr lang="cs-CZ" sz="2400" dirty="0" smtClean="0"/>
          </a:p>
          <a:p>
            <a:pPr lvl="2"/>
            <a:endParaRPr lang="cs-CZ" sz="2400" dirty="0" smtClean="0"/>
          </a:p>
        </p:txBody>
      </p:sp>
      <p:pic>
        <p:nvPicPr>
          <p:cNvPr id="26626" name="Picture 2" descr="File:Type C Or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795831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File:Killer Whale 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24944"/>
            <a:ext cx="3923928" cy="3933056"/>
          </a:xfrm>
          <a:prstGeom prst="rect">
            <a:avLst/>
          </a:prstGeom>
          <a:noFill/>
        </p:spPr>
      </p:pic>
      <p:pic>
        <p:nvPicPr>
          <p:cNvPr id="25604" name="Picture 4" descr="File:Orca porpoi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76304"/>
          </a:xfrm>
          <a:prstGeom prst="rect">
            <a:avLst/>
          </a:prstGeom>
          <a:noFill/>
        </p:spPr>
      </p:pic>
      <p:pic>
        <p:nvPicPr>
          <p:cNvPr id="25602" name="Picture 2" descr="File:Orca pod southern resid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562" y="0"/>
            <a:ext cx="4603438" cy="3068960"/>
          </a:xfrm>
          <a:prstGeom prst="rect">
            <a:avLst/>
          </a:prstGeom>
          <a:noFill/>
        </p:spPr>
      </p:pic>
      <p:pic>
        <p:nvPicPr>
          <p:cNvPr id="25606" name="Picture 6" descr="File:Killerwhales jump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54475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le:Orca Schaedel Sencken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1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008112"/>
          </a:xfrm>
        </p:spPr>
        <p:txBody>
          <a:bodyPr/>
          <a:lstStyle/>
          <a:p>
            <a:pPr algn="ctr"/>
            <a:r>
              <a:rPr lang="cs-CZ" dirty="0" err="1" smtClean="0"/>
              <a:t>Narvalovití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979712" y="2348880"/>
            <a:ext cx="7488832" cy="432048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Středně velcí kytovci</a:t>
            </a:r>
          </a:p>
          <a:p>
            <a:r>
              <a:rPr lang="cs-CZ" sz="2800" dirty="0" smtClean="0"/>
              <a:t>Krátké čelisti, málo zubů</a:t>
            </a:r>
          </a:p>
          <a:p>
            <a:r>
              <a:rPr lang="cs-CZ" sz="2800" dirty="0" smtClean="0"/>
              <a:t>Hřbetní ploutev nenápadná, téměř vymizela</a:t>
            </a:r>
          </a:p>
          <a:p>
            <a:r>
              <a:rPr lang="cs-CZ" sz="2800" dirty="0" smtClean="0"/>
              <a:t>Rozšířeni pouze na severní polokouli</a:t>
            </a:r>
          </a:p>
          <a:p>
            <a:r>
              <a:rPr lang="cs-CZ" sz="2800" b="1" dirty="0" smtClean="0"/>
              <a:t>Běluha</a:t>
            </a:r>
            <a:r>
              <a:rPr lang="cs-CZ" sz="2800" dirty="0" smtClean="0"/>
              <a:t> – „mořský kanár“ „mořská panna“; bílý kytovec, po narození ale sytě hnědý</a:t>
            </a:r>
          </a:p>
          <a:p>
            <a:r>
              <a:rPr lang="cs-CZ" sz="2800" b="1" dirty="0" smtClean="0"/>
              <a:t>Narval</a:t>
            </a:r>
            <a:r>
              <a:rPr lang="cs-CZ" sz="2800" dirty="0" smtClean="0"/>
              <a:t> – málo probádaný, ale opředený pověstmi; samec má roh ze zubu</a:t>
            </a: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2483768" y="1268760"/>
            <a:ext cx="1944216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NARVAL</a:t>
            </a:r>
            <a:endParaRPr lang="cs-CZ" sz="2400" dirty="0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5076056" y="1268760"/>
            <a:ext cx="1944216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BĚLUHA</a:t>
            </a:r>
            <a:endParaRPr lang="cs-CZ" sz="2400" dirty="0"/>
          </a:p>
        </p:txBody>
      </p:sp>
      <p:pic>
        <p:nvPicPr>
          <p:cNvPr id="28676" name="Picture 4" descr="http://upload.wikimedia.org/wikipedia/commons/thumb/a/a7/Narwalschaedel.jpg/220px-Narwalschae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5115"/>
            <a:ext cx="1558716" cy="6652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oubor:Narwhals br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615742" cy="3573016"/>
          </a:xfrm>
          <a:prstGeom prst="rect">
            <a:avLst/>
          </a:prstGeom>
          <a:noFill/>
        </p:spPr>
      </p:pic>
      <p:pic>
        <p:nvPicPr>
          <p:cNvPr id="29700" name="Picture 4" descr="http://farm1.static.flickr.com/28/65889649_da2a09a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32041" cy="3573016"/>
          </a:xfrm>
          <a:prstGeom prst="rect">
            <a:avLst/>
          </a:prstGeom>
          <a:noFill/>
        </p:spPr>
      </p:pic>
      <p:pic>
        <p:nvPicPr>
          <p:cNvPr id="29702" name="Picture 6" descr="http://farm1.static.flickr.com/37/76012723_f052ba0c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41700"/>
            <a:ext cx="4378457" cy="3516300"/>
          </a:xfrm>
          <a:prstGeom prst="rect">
            <a:avLst/>
          </a:prstGeom>
          <a:noFill/>
        </p:spPr>
      </p:pic>
      <p:pic>
        <p:nvPicPr>
          <p:cNvPr id="29704" name="Picture 8" descr="File:Beluga premier.gov.ru-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4427984" cy="354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008112"/>
          </a:xfrm>
        </p:spPr>
        <p:txBody>
          <a:bodyPr/>
          <a:lstStyle/>
          <a:p>
            <a:pPr algn="ctr"/>
            <a:r>
              <a:rPr lang="cs-CZ" dirty="0" err="1" smtClean="0"/>
              <a:t>Sviňuchovití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2339752" y="2276872"/>
            <a:ext cx="7488832" cy="43204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Není přítomen zobák</a:t>
            </a:r>
          </a:p>
          <a:p>
            <a:r>
              <a:rPr lang="cs-CZ" sz="2800" dirty="0" smtClean="0"/>
              <a:t>Kuželovitá hlava</a:t>
            </a:r>
          </a:p>
          <a:p>
            <a:r>
              <a:rPr lang="cs-CZ" sz="2800" dirty="0" smtClean="0"/>
              <a:t>5 krčních obratlů je srostlých</a:t>
            </a:r>
          </a:p>
          <a:p>
            <a:r>
              <a:rPr lang="cs-CZ" sz="2800" dirty="0" smtClean="0"/>
              <a:t>Zuby jsou ploché a lopatkovité</a:t>
            </a:r>
          </a:p>
          <a:p>
            <a:r>
              <a:rPr lang="cs-CZ" sz="2800" dirty="0" smtClean="0"/>
              <a:t>Kromě jedné výjimky je hřbetní ploutev vyvinuta</a:t>
            </a:r>
          </a:p>
          <a:p>
            <a:r>
              <a:rPr lang="cs-CZ" sz="2800" dirty="0" smtClean="0"/>
              <a:t>6 druhů</a:t>
            </a: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3599892" y="1268760"/>
            <a:ext cx="1944216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SVIŇUCHA OBECNÁ</a:t>
            </a:r>
            <a:endParaRPr lang="cs-CZ" sz="2400" dirty="0"/>
          </a:p>
        </p:txBody>
      </p:sp>
      <p:pic>
        <p:nvPicPr>
          <p:cNvPr id="32770" name="Picture 2" descr="Soubor:Marsvin (Phocoena phocoen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3560"/>
            <a:ext cx="2411760" cy="5107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3495" y="1628800"/>
            <a:ext cx="5637010" cy="882119"/>
          </a:xfrm>
        </p:spPr>
        <p:txBody>
          <a:bodyPr/>
          <a:lstStyle/>
          <a:p>
            <a:pPr algn="ctr"/>
            <a:r>
              <a:rPr lang="cs-CZ" i="1" dirty="0" smtClean="0"/>
              <a:t>OZUBENÍ KYTOVCI</a:t>
            </a:r>
            <a:endParaRPr lang="cs-CZ" i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0574" y="0"/>
            <a:ext cx="7642851" cy="1880886"/>
          </a:xfrm>
        </p:spPr>
        <p:txBody>
          <a:bodyPr/>
          <a:lstStyle/>
          <a:p>
            <a:r>
              <a:rPr lang="cs-CZ" sz="8800" dirty="0" smtClean="0">
                <a:solidFill>
                  <a:schemeClr val="tx2"/>
                </a:solidFill>
                <a:latin typeface="Bauhaus 93" pitchFamily="82" charset="0"/>
              </a:rPr>
              <a:t>K Y T O V C I</a:t>
            </a:r>
            <a:endParaRPr lang="cs-CZ" sz="8800" dirty="0">
              <a:solidFill>
                <a:schemeClr val="tx2"/>
              </a:solidFill>
              <a:latin typeface="Bauhaus 93" pitchFamily="82" charset="0"/>
            </a:endParaRPr>
          </a:p>
        </p:txBody>
      </p:sp>
      <p:pic>
        <p:nvPicPr>
          <p:cNvPr id="6146" name="Picture 2" descr="http://farm2.static.flickr.com/1095/1394346636_2aad8df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227539" cy="3499877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23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8064524" y="6000768"/>
            <a:ext cx="793756" cy="793756"/>
            <a:chOff x="7921648" y="279378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Elipsa 11"/>
            <p:cNvSpPr/>
            <p:nvPr userDrawn="1"/>
          </p:nvSpPr>
          <p:spPr>
            <a:xfrm>
              <a:off x="7921648" y="279378"/>
              <a:ext cx="1080000" cy="1080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85000"/>
                  </a:schemeClr>
                </a:gs>
                <a:gs pos="5000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0</a:t>
              </a:r>
              <a:endParaRPr lang="cs-CZ" dirty="0"/>
            </a:p>
          </p:txBody>
        </p:sp>
        <p:grpSp>
          <p:nvGrpSpPr>
            <p:cNvPr id="7" name="Skupina 18"/>
            <p:cNvGrpSpPr/>
            <p:nvPr userDrawn="1"/>
          </p:nvGrpSpPr>
          <p:grpSpPr>
            <a:xfrm>
              <a:off x="7942285" y="296348"/>
              <a:ext cx="1044000" cy="1044000"/>
              <a:chOff x="7942285" y="296348"/>
              <a:chExt cx="1044000" cy="1044000"/>
            </a:xfrm>
          </p:grpSpPr>
          <p:sp>
            <p:nvSpPr>
              <p:cNvPr id="8" name="Elipsa 13"/>
              <p:cNvSpPr/>
              <p:nvPr userDrawn="1"/>
            </p:nvSpPr>
            <p:spPr>
              <a:xfrm>
                <a:off x="7942285" y="296348"/>
                <a:ext cx="1044000" cy="1044000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9" name="Obrázek 10" descr="logo_cel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69274" y="311127"/>
                <a:ext cx="983184" cy="999093"/>
              </a:xfrm>
              <a:prstGeom prst="rect">
                <a:avLst/>
              </a:prstGeom>
            </p:spPr>
          </p:pic>
        </p:grpSp>
      </p:grpSp>
      <p:sp>
        <p:nvSpPr>
          <p:cNvPr id="11" name="Obdélník 10"/>
          <p:cNvSpPr/>
          <p:nvPr/>
        </p:nvSpPr>
        <p:spPr>
          <a:xfrm>
            <a:off x="0" y="5857892"/>
            <a:ext cx="428596" cy="1000108"/>
          </a:xfrm>
          <a:prstGeom prst="rect">
            <a:avLst/>
          </a:prstGeom>
          <a:solidFill>
            <a:srgbClr val="D86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27584" y="6234835"/>
            <a:ext cx="6643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/>
                </a:solidFill>
                <a:latin typeface="DaxlinePro" pitchFamily="50" charset="0"/>
              </a:rPr>
              <a:t>© Sportovní</a:t>
            </a:r>
            <a:r>
              <a:rPr lang="cs-CZ" sz="1000" baseline="0" dirty="0" smtClean="0">
                <a:solidFill>
                  <a:schemeClr val="bg1"/>
                </a:solidFill>
                <a:latin typeface="DaxlinePro" pitchFamily="50" charset="0"/>
              </a:rPr>
              <a:t> gymnázium Dany a Emila Zátopkových Ostrava</a:t>
            </a:r>
            <a:endParaRPr lang="cs-CZ" sz="1000" dirty="0">
              <a:solidFill>
                <a:schemeClr val="bg1"/>
              </a:solidFill>
              <a:latin typeface="Daxline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7387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008112"/>
          </a:xfrm>
        </p:spPr>
        <p:txBody>
          <a:bodyPr/>
          <a:lstStyle/>
          <a:p>
            <a:pPr algn="ctr"/>
            <a:r>
              <a:rPr lang="cs-CZ" dirty="0" err="1" smtClean="0"/>
              <a:t>Vorvaňovcovití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899592" y="2348880"/>
            <a:ext cx="7488832" cy="43204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Čelisti protažené do zobáku</a:t>
            </a:r>
          </a:p>
          <a:p>
            <a:r>
              <a:rPr lang="cs-CZ" sz="2800" dirty="0" smtClean="0"/>
              <a:t>Na hrdle vždy přítomny podélné rýhy</a:t>
            </a:r>
          </a:p>
          <a:p>
            <a:r>
              <a:rPr lang="cs-CZ" sz="2800" dirty="0" smtClean="0"/>
              <a:t>Ocasní ploutev mohutná a široká</a:t>
            </a:r>
          </a:p>
          <a:p>
            <a:r>
              <a:rPr lang="cs-CZ" sz="2800" dirty="0" smtClean="0"/>
              <a:t>Hřbetní ploutev malá, odsunutá dozadu</a:t>
            </a:r>
          </a:p>
          <a:p>
            <a:r>
              <a:rPr lang="cs-CZ" sz="2800" dirty="0" smtClean="0"/>
              <a:t>Počet zubů kolísá</a:t>
            </a:r>
          </a:p>
          <a:p>
            <a:r>
              <a:rPr lang="cs-CZ" sz="2800" dirty="0" smtClean="0"/>
              <a:t>Málo známí, počet není přesně uveden</a:t>
            </a:r>
          </a:p>
          <a:p>
            <a:endParaRPr lang="cs-CZ" sz="2800" dirty="0" smtClean="0"/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3599892" y="1268760"/>
            <a:ext cx="1944216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VORVAŇOVEC VELKÝ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411760" y="332656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Úkol:</a:t>
            </a:r>
            <a:endParaRPr lang="cs-CZ" sz="2800" dirty="0"/>
          </a:p>
          <a:p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Podle obrázků charakterizujte čeleď </a:t>
            </a:r>
          </a:p>
          <a:p>
            <a:r>
              <a:rPr lang="cs-CZ" sz="2800" b="1" dirty="0" err="1" smtClean="0">
                <a:solidFill>
                  <a:schemeClr val="accent5">
                    <a:lumMod val="50000"/>
                  </a:schemeClr>
                </a:solidFill>
              </a:rPr>
              <a:t>Vorvaňovitých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 a vorvaně obrovského. </a:t>
            </a:r>
          </a:p>
        </p:txBody>
      </p:sp>
      <p:pic>
        <p:nvPicPr>
          <p:cNvPr id="34818" name="Picture 2" descr="Soubor:Physeter macrocephal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3672408"/>
          </a:xfrm>
          <a:prstGeom prst="rect">
            <a:avLst/>
          </a:prstGeom>
          <a:noFill/>
        </p:spPr>
      </p:pic>
      <p:pic>
        <p:nvPicPr>
          <p:cNvPr id="34821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8640"/>
            <a:ext cx="1100023" cy="18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47664" y="332656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Úkol:</a:t>
            </a:r>
          </a:p>
          <a:p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Doplňte do textu.</a:t>
            </a:r>
            <a:endParaRPr lang="cs-CZ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821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00023" cy="18050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166" y="2276872"/>
            <a:ext cx="93586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Ozubení kytovci dorůstají </a:t>
            </a:r>
            <a:r>
              <a:rPr lang="cs-CZ" dirty="0" smtClean="0">
                <a:solidFill>
                  <a:srgbClr val="C00000"/>
                </a:solidFill>
              </a:rPr>
              <a:t>______</a:t>
            </a:r>
            <a:r>
              <a:rPr lang="cs-CZ" dirty="0" smtClean="0"/>
              <a:t> rozměrů než kosticovci. </a:t>
            </a:r>
          </a:p>
          <a:p>
            <a:r>
              <a:rPr lang="cs-CZ" dirty="0" smtClean="0"/>
              <a:t>Mají přítomny </a:t>
            </a:r>
            <a:r>
              <a:rPr lang="cs-CZ" dirty="0" smtClean="0">
                <a:solidFill>
                  <a:srgbClr val="C00000"/>
                </a:solidFill>
              </a:rPr>
              <a:t>______</a:t>
            </a:r>
            <a:r>
              <a:rPr lang="cs-CZ" dirty="0" smtClean="0"/>
              <a:t>, jejich počet je u každého druhu </a:t>
            </a:r>
            <a:r>
              <a:rPr lang="cs-CZ" dirty="0" smtClean="0">
                <a:solidFill>
                  <a:srgbClr val="C00000"/>
                </a:solidFill>
              </a:rPr>
              <a:t>______</a:t>
            </a:r>
            <a:r>
              <a:rPr lang="cs-CZ" dirty="0" smtClean="0"/>
              <a:t>. </a:t>
            </a:r>
          </a:p>
          <a:p>
            <a:r>
              <a:rPr lang="cs-CZ" dirty="0" smtClean="0"/>
              <a:t>Jejich žaludek je složitý, protože se živí </a:t>
            </a:r>
            <a:r>
              <a:rPr lang="cs-CZ" dirty="0" smtClean="0">
                <a:solidFill>
                  <a:srgbClr val="C00000"/>
                </a:solidFill>
              </a:rPr>
              <a:t>______</a:t>
            </a:r>
            <a:r>
              <a:rPr lang="cs-CZ" dirty="0" smtClean="0"/>
              <a:t> stravou. -</a:t>
            </a:r>
          </a:p>
          <a:p>
            <a:endParaRPr lang="cs-CZ" dirty="0" smtClean="0"/>
          </a:p>
          <a:p>
            <a:r>
              <a:rPr lang="cs-CZ" dirty="0" smtClean="0"/>
              <a:t>Dělí se do </a:t>
            </a:r>
            <a:r>
              <a:rPr lang="cs-CZ" dirty="0" smtClean="0">
                <a:solidFill>
                  <a:srgbClr val="C00000"/>
                </a:solidFill>
              </a:rPr>
              <a:t>_____</a:t>
            </a:r>
            <a:r>
              <a:rPr lang="cs-CZ" dirty="0" smtClean="0"/>
              <a:t> čeledí. Nejpočetnější čeledí jsou </a:t>
            </a:r>
            <a:r>
              <a:rPr lang="cs-CZ" dirty="0" smtClean="0">
                <a:solidFill>
                  <a:srgbClr val="C00000"/>
                </a:solidFill>
              </a:rPr>
              <a:t>_______</a:t>
            </a:r>
            <a:r>
              <a:rPr lang="cs-CZ" dirty="0" smtClean="0"/>
              <a:t>. Zástupce je např. </a:t>
            </a:r>
            <a:r>
              <a:rPr lang="cs-CZ" dirty="0" smtClean="0">
                <a:solidFill>
                  <a:srgbClr val="C00000"/>
                </a:solidFill>
              </a:rPr>
              <a:t>_______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Největších rozměrů dorůstá zástupce čeledi </a:t>
            </a:r>
            <a:r>
              <a:rPr lang="cs-CZ" dirty="0" smtClean="0">
                <a:solidFill>
                  <a:srgbClr val="C00000"/>
                </a:solidFill>
              </a:rPr>
              <a:t>_______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________</a:t>
            </a:r>
            <a:r>
              <a:rPr lang="cs-CZ" dirty="0" smtClean="0"/>
              <a:t> obrovský. </a:t>
            </a:r>
          </a:p>
          <a:p>
            <a:endParaRPr lang="cs-CZ" dirty="0" smtClean="0"/>
          </a:p>
          <a:p>
            <a:r>
              <a:rPr lang="cs-CZ" dirty="0" smtClean="0"/>
              <a:t>Málo probádaný zástupce čeledi </a:t>
            </a:r>
            <a:r>
              <a:rPr lang="cs-CZ" dirty="0" err="1" smtClean="0"/>
              <a:t>narvalovití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_________</a:t>
            </a:r>
            <a:r>
              <a:rPr lang="cs-CZ" dirty="0" smtClean="0"/>
              <a:t>, se vyznačuje dlouhým </a:t>
            </a:r>
            <a:r>
              <a:rPr lang="cs-CZ" dirty="0" smtClean="0">
                <a:solidFill>
                  <a:srgbClr val="C00000"/>
                </a:solidFill>
              </a:rPr>
              <a:t>______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Dalším zástupcem této čeledi je tzv. mořský kanár, </a:t>
            </a:r>
            <a:r>
              <a:rPr lang="cs-CZ" dirty="0" smtClean="0">
                <a:solidFill>
                  <a:srgbClr val="C00000"/>
                </a:solidFill>
              </a:rPr>
              <a:t>______</a:t>
            </a:r>
            <a:r>
              <a:rPr lang="cs-CZ" dirty="0" smtClean="0"/>
              <a:t> severní.</a:t>
            </a:r>
          </a:p>
          <a:p>
            <a:endParaRPr lang="cs-CZ" dirty="0" smtClean="0"/>
          </a:p>
          <a:p>
            <a:r>
              <a:rPr lang="cs-CZ" dirty="0" smtClean="0"/>
              <a:t>Velice ohroženým zástupcem je </a:t>
            </a:r>
            <a:r>
              <a:rPr lang="cs-CZ" dirty="0" err="1" smtClean="0"/>
              <a:t>delfínovec</a:t>
            </a:r>
            <a:r>
              <a:rPr lang="cs-CZ" dirty="0" smtClean="0"/>
              <a:t> čínský. Ohrožen je z důvodu </a:t>
            </a:r>
            <a:r>
              <a:rPr lang="cs-CZ" dirty="0" smtClean="0">
                <a:solidFill>
                  <a:srgbClr val="C00000"/>
                </a:solidFill>
              </a:rPr>
              <a:t>_____________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1556792"/>
            <a:ext cx="8136904" cy="2376264"/>
          </a:xfrm>
        </p:spPr>
        <p:txBody>
          <a:bodyPr/>
          <a:lstStyle/>
          <a:p>
            <a:pPr algn="ctr"/>
            <a:r>
              <a:rPr lang="cs-CZ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Děkuji za pozornost</a:t>
            </a:r>
            <a:br>
              <a:rPr lang="cs-CZ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</a:br>
            <a:r>
              <a:rPr lang="cs-CZ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  <a:sym typeface="Wingdings" pitchFamily="2" charset="2"/>
              </a:rPr>
              <a:t></a:t>
            </a:r>
            <a:endParaRPr lang="cs-CZ" sz="6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82275" y="6021288"/>
            <a:ext cx="33794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  <a:latin typeface="Bookman Old Style" pitchFamily="18" charset="0"/>
              </a:rPr>
              <a:t>Martina Boháčová</a:t>
            </a:r>
            <a:endParaRPr lang="cs-CZ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7564" y="0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44000" cy="6048672"/>
          </a:xfrm>
        </p:spPr>
        <p:txBody>
          <a:bodyPr>
            <a:normAutofit lnSpcReduction="10000"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http://farm2.static.flickr.com/1095/1394346636_2aad8df1f7.jpg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http://farm1.static.flickr.com/37/76012723_f052ba0c4a_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b.jpg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http://farm1.static.flickr.com/28/65889649_da2a09a760_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b.jpg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wikipedia.cz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http://cs.wikipedia.org/wiki/Soubor:Physeter_macrocephalus1.jpg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PITTMAN. 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http://upload.wikimedia.org/wikipedia/commons/3/37/Killerwhales_jumping.jpg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THYSSEN,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Malene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wikipedia.cz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http://upload.wikimedia.org/wikipedia/commons/thumb/6/67/Marsvin_%28Phocoena_phocoena%29.jpg/399px-Marsvin_%28Phocoena_phocoena%29.jpg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PREMIER.GOV.RU.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http://upload.wikimedia.org/wikipedia/commons/a/ac/Beluga_premier.gov.ru-3.jpeg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WILLIAMS,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Glenn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wikipedia.cz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http://upload.wikimedia.org/wikipedia/commons/thumb/5/5c/Narwhals_breach.jpg/800px-Narwhals_breach.jpg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wikipedia.cz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http://upload.wikimedia.org/wikipedia/commons/thumb/a/a7/Narwalschaedel.jpg/140px-Narwalschaedel.jpg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ALBINO.ORCA.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http://upload.wikimedia.org/wikipedia/commons/thumb/8/84/Killer_Whale_Types.jpg/433px-Killer_Whale_Types.jpg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http://upload.wikimedia.org/wikipedia/commons/thumb/8/86/Type_C_Orcas.jpg/448px-Type_C_Orcas.jpg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LAYNE,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Minette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http://upload.wikimedia.org/wikipedia/commons/3/38/Orca_porpoising.jpg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http://upload.wikimedia.org/wikipedia/commons/9/9f/Orca_pod_southern_residents.jpg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EVAK.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http://upload.wikimedia.org/wikipedia/commons/thumb/b/b5/Orca_Schaedel_Senckenberg.jpg/800px-Orca_Schaedel_Senckenberg.jpg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wikipedia.cz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http://upload.wikimedia.org/wikipedia/commons/thumb/3/3a/Grampus_griseus_by_OpenCage.jpg/600px-Grampus_griseus_by_OpenCage.jpg</a:t>
            </a: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http://farm1.static.flickr.com/99/309225150_9b9834a5e7_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b.jpg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AUTOR NEUVEDEN. 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cs-CZ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i="1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 [online]. [cit. 18.11.2012]. Dostupný na WWW: http://farm1.static.flickr.com/24/40857877_fc268647f9.jpg</a:t>
            </a:r>
          </a:p>
          <a:p>
            <a:r>
              <a:rPr lang="cs-CZ" sz="1000" dirty="0" smtClean="0"/>
              <a:t>AUTOR NEUVEDEN. </a:t>
            </a:r>
            <a:r>
              <a:rPr lang="cs-CZ" sz="1000" i="1" dirty="0" err="1" smtClean="0"/>
              <a:t>Animal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Photos</a:t>
            </a:r>
            <a:r>
              <a:rPr lang="cs-CZ" sz="1000" dirty="0" smtClean="0"/>
              <a:t> [online]. [cit. 18.11.2012]. Dostupný na WWW: http://farm1.static.flickr.com/34/98391847_4260937c65_</a:t>
            </a:r>
            <a:r>
              <a:rPr lang="cs-CZ" sz="1000" dirty="0" err="1" smtClean="0"/>
              <a:t>b.jpg</a:t>
            </a:r>
            <a:endParaRPr lang="cs-CZ" sz="1000" dirty="0" smtClean="0"/>
          </a:p>
          <a:p>
            <a:r>
              <a:rPr lang="cs-CZ" sz="1000" dirty="0" smtClean="0"/>
              <a:t>AUTOR NEUVEDEN. </a:t>
            </a:r>
            <a:r>
              <a:rPr lang="cs-CZ" sz="1000" i="1" dirty="0" err="1" smtClean="0"/>
              <a:t>Animal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Photos</a:t>
            </a:r>
            <a:r>
              <a:rPr lang="cs-CZ" sz="1000" dirty="0" smtClean="0"/>
              <a:t> [online]. [cit. 18.11.2012]. Dostupný na WWW: http://farm1.static.flickr.com/128/317564810_b6edb70191_</a:t>
            </a:r>
            <a:r>
              <a:rPr lang="cs-CZ" sz="1000" dirty="0" err="1" smtClean="0"/>
              <a:t>b.jpg</a:t>
            </a:r>
            <a:endParaRPr lang="cs-CZ" sz="1000" dirty="0" smtClean="0"/>
          </a:p>
          <a:p>
            <a:r>
              <a:rPr lang="cs-CZ" sz="1000" dirty="0" smtClean="0"/>
              <a:t>AUTOR NEUVEDEN. </a:t>
            </a:r>
            <a:r>
              <a:rPr lang="cs-CZ" sz="1000" i="1" dirty="0" err="1" smtClean="0"/>
              <a:t>Animal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Photos</a:t>
            </a:r>
            <a:r>
              <a:rPr lang="cs-CZ" sz="1000" dirty="0" smtClean="0"/>
              <a:t> [online]. [cit. 18.11.2012]. Dostupný na WWW: http://farm2.static.flickr.com/1340/1242314316_113c2ec058_</a:t>
            </a:r>
            <a:r>
              <a:rPr lang="cs-CZ" sz="1000" dirty="0" err="1" smtClean="0"/>
              <a:t>b.jpg</a:t>
            </a:r>
            <a:endParaRPr lang="cs-CZ" sz="1000" dirty="0" smtClean="0"/>
          </a:p>
          <a:p>
            <a:r>
              <a:rPr lang="cs-CZ" sz="1000" dirty="0" smtClean="0"/>
              <a:t>MARRUCCI, </a:t>
            </a:r>
            <a:r>
              <a:rPr lang="cs-CZ" sz="1000" dirty="0" err="1" smtClean="0"/>
              <a:t>Alessio</a:t>
            </a:r>
            <a:r>
              <a:rPr lang="cs-CZ" sz="1000" dirty="0" smtClean="0"/>
              <a:t>. </a:t>
            </a:r>
            <a:r>
              <a:rPr lang="cs-CZ" sz="1000" i="1" dirty="0" err="1" smtClean="0"/>
              <a:t>en.wikipedia.org</a:t>
            </a:r>
            <a:r>
              <a:rPr lang="cs-CZ" sz="1000" dirty="0" smtClean="0"/>
              <a:t> [online]. [cit. 18.11.2012]. Dostupný na WWW: http://upload.wikimedia.org/wikipedia/commons/5/5e/Lipotes_vexillifer.png</a:t>
            </a:r>
            <a:endParaRPr lang="cs-CZ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620688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Úkol:</a:t>
            </a:r>
            <a:endParaRPr lang="cs-CZ" sz="2800" dirty="0"/>
          </a:p>
          <a:p>
            <a:endParaRPr lang="cs-CZ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/>
            <a:endParaRPr lang="cs-CZ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Uveďte znaky kytovců, jejich způsob života. 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Čím se budou lišit ozubení od kosticovců?</a:t>
            </a:r>
          </a:p>
          <a:p>
            <a:pPr marL="514350" indent="-514350">
              <a:buFont typeface="+mj-lt"/>
              <a:buAutoNum type="arabicPeriod"/>
            </a:pPr>
            <a:endParaRPr lang="cs-CZ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Navštívili jste někdy delfinárium? Popište chování zvířat.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1100023" cy="18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OZUBENÍ KYTOVCI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488832" cy="4824536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 čeledí</a:t>
            </a:r>
          </a:p>
          <a:p>
            <a:r>
              <a:rPr lang="cs-CZ" dirty="0" smtClean="0"/>
              <a:t>Mají zuby</a:t>
            </a:r>
          </a:p>
          <a:p>
            <a:r>
              <a:rPr lang="cs-CZ" dirty="0" smtClean="0"/>
              <a:t>1 funkční dýchací otvor</a:t>
            </a:r>
          </a:p>
          <a:p>
            <a:r>
              <a:rPr lang="cs-CZ" dirty="0" smtClean="0"/>
              <a:t>Složitý žaludek</a:t>
            </a:r>
          </a:p>
          <a:p>
            <a:r>
              <a:rPr lang="cs-CZ" dirty="0" smtClean="0"/>
              <a:t>Nedosahují rozměrů </a:t>
            </a:r>
            <a:r>
              <a:rPr lang="cs-CZ" dirty="0" err="1" smtClean="0"/>
              <a:t>kosticovcovitých</a:t>
            </a:r>
            <a:r>
              <a:rPr lang="cs-CZ" dirty="0" smtClean="0"/>
              <a:t> (výjimkou je vorvaň)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19772" y="404664"/>
            <a:ext cx="41044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OZUBENÍ</a:t>
            </a:r>
            <a:endParaRPr lang="cs-CZ" sz="4000" dirty="0"/>
          </a:p>
        </p:txBody>
      </p:sp>
      <p:sp>
        <p:nvSpPr>
          <p:cNvPr id="3" name="Vodorovný svitek 2"/>
          <p:cNvSpPr/>
          <p:nvPr/>
        </p:nvSpPr>
        <p:spPr>
          <a:xfrm>
            <a:off x="1636173" y="2072769"/>
            <a:ext cx="1944216" cy="1080120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990" dirty="0" err="1" smtClean="0"/>
              <a:t>Delfínovcovití</a:t>
            </a:r>
            <a:endParaRPr lang="cs-CZ" sz="1990" dirty="0"/>
          </a:p>
        </p:txBody>
      </p:sp>
      <p:sp>
        <p:nvSpPr>
          <p:cNvPr id="6" name="Vodorovný svitek 5"/>
          <p:cNvSpPr/>
          <p:nvPr/>
        </p:nvSpPr>
        <p:spPr>
          <a:xfrm>
            <a:off x="1636173" y="3543672"/>
            <a:ext cx="1944216" cy="1080120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Delfínovití</a:t>
            </a:r>
            <a:endParaRPr lang="cs-CZ" sz="2400" dirty="0"/>
          </a:p>
        </p:txBody>
      </p:sp>
      <p:sp>
        <p:nvSpPr>
          <p:cNvPr id="7" name="Vodorovný svitek 6"/>
          <p:cNvSpPr/>
          <p:nvPr/>
        </p:nvSpPr>
        <p:spPr>
          <a:xfrm>
            <a:off x="1636173" y="5143725"/>
            <a:ext cx="1944216" cy="1080120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Narvalovití</a:t>
            </a:r>
            <a:endParaRPr lang="cs-CZ" sz="2400" dirty="0"/>
          </a:p>
        </p:txBody>
      </p:sp>
      <p:sp>
        <p:nvSpPr>
          <p:cNvPr id="8" name="Vodorovný svitek 7"/>
          <p:cNvSpPr/>
          <p:nvPr/>
        </p:nvSpPr>
        <p:spPr>
          <a:xfrm>
            <a:off x="5524605" y="2097743"/>
            <a:ext cx="1944216" cy="1080120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err="1" smtClean="0"/>
              <a:t>Sviňuchovití</a:t>
            </a:r>
            <a:endParaRPr lang="cs-CZ" sz="2200" dirty="0"/>
          </a:p>
        </p:txBody>
      </p:sp>
      <p:sp>
        <p:nvSpPr>
          <p:cNvPr id="9" name="Vodorovný svitek 8"/>
          <p:cNvSpPr/>
          <p:nvPr/>
        </p:nvSpPr>
        <p:spPr>
          <a:xfrm>
            <a:off x="5524605" y="3582500"/>
            <a:ext cx="1944216" cy="1080120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850" dirty="0" err="1" smtClean="0"/>
              <a:t>Vorvaňovcovití</a:t>
            </a:r>
            <a:endParaRPr lang="cs-CZ" sz="1850" dirty="0"/>
          </a:p>
        </p:txBody>
      </p:sp>
      <p:sp>
        <p:nvSpPr>
          <p:cNvPr id="10" name="Vodorovný svitek 9"/>
          <p:cNvSpPr/>
          <p:nvPr/>
        </p:nvSpPr>
        <p:spPr>
          <a:xfrm>
            <a:off x="5524605" y="5157192"/>
            <a:ext cx="1944216" cy="1080120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Vorvaňovití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43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DELFÍNOVCOVITÍ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7488832" cy="4824536"/>
          </a:xfrm>
        </p:spPr>
        <p:txBody>
          <a:bodyPr/>
          <a:lstStyle/>
          <a:p>
            <a:r>
              <a:rPr lang="cs-CZ" dirty="0" smtClean="0"/>
              <a:t>„Říční delfíni“ – žijí v řekách (Amazonka, La plata, Jang- c´- </a:t>
            </a:r>
            <a:r>
              <a:rPr lang="cs-CZ" dirty="0" err="1" smtClean="0"/>
              <a:t>ťiang</a:t>
            </a:r>
            <a:r>
              <a:rPr lang="cs-CZ" dirty="0" smtClean="0"/>
              <a:t>, Indus, </a:t>
            </a:r>
            <a:r>
              <a:rPr lang="cs-CZ" dirty="0" err="1" smtClean="0"/>
              <a:t>Brahamaputra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Malá velikost těla, protažené, zobákovité čelisti</a:t>
            </a:r>
          </a:p>
          <a:p>
            <a:r>
              <a:rPr lang="cs-CZ" dirty="0" smtClean="0"/>
              <a:t>Hřbetní ploutev vždy vyvinuta</a:t>
            </a:r>
          </a:p>
          <a:p>
            <a:r>
              <a:rPr lang="cs-CZ" dirty="0" smtClean="0"/>
              <a:t>Slabě vyvinutý zrak (někteří jedinci nevidí vůbec) – za to skvělá </a:t>
            </a:r>
            <a:r>
              <a:rPr lang="cs-CZ" dirty="0" err="1" smtClean="0"/>
              <a:t>hydrolokace</a:t>
            </a:r>
            <a:endParaRPr lang="cs-CZ" dirty="0" smtClean="0"/>
          </a:p>
          <a:p>
            <a:r>
              <a:rPr lang="cs-CZ" dirty="0" smtClean="0"/>
              <a:t>Jsou ohroženi – výskyt delfínovce čínského je v poslední době velice nejistý – ohroženi ilegálním lovem, využíváním v lidovém léčitelství, znečišťování řek</a:t>
            </a:r>
          </a:p>
          <a:p>
            <a:r>
              <a:rPr lang="cs-CZ" dirty="0" smtClean="0"/>
              <a:t>Delfínovec laplatský – jediný delfínovec se symetrickou lebkou</a:t>
            </a:r>
          </a:p>
          <a:p>
            <a:r>
              <a:rPr lang="cs-CZ" dirty="0" smtClean="0"/>
              <a:t>Živí se směsí živočichů v bahně na dně řek</a:t>
            </a:r>
            <a:endParaRPr lang="cs-CZ" dirty="0"/>
          </a:p>
        </p:txBody>
      </p:sp>
      <p:sp>
        <p:nvSpPr>
          <p:cNvPr id="2" name="Obdélník se zakulaceným příčným rohem 1"/>
          <p:cNvSpPr/>
          <p:nvPr/>
        </p:nvSpPr>
        <p:spPr>
          <a:xfrm>
            <a:off x="179512" y="1196752"/>
            <a:ext cx="1944216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DELFÍNOVEC GANŽSKÝ</a:t>
            </a:r>
            <a:endParaRPr lang="cs-CZ" dirty="0"/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2555776" y="1196752"/>
            <a:ext cx="1872208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DELFÍNOVEC ČÍNSKÝ</a:t>
            </a:r>
            <a:endParaRPr lang="cs-CZ" dirty="0"/>
          </a:p>
        </p:txBody>
      </p:sp>
      <p:sp>
        <p:nvSpPr>
          <p:cNvPr id="9" name="Obdélník se zakulaceným příčným rohem 8"/>
          <p:cNvSpPr/>
          <p:nvPr/>
        </p:nvSpPr>
        <p:spPr>
          <a:xfrm>
            <a:off x="4932040" y="1196752"/>
            <a:ext cx="1872208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DELFÍNOVEC AMAZONSKÝ</a:t>
            </a:r>
            <a:endParaRPr lang="cs-CZ" dirty="0"/>
          </a:p>
        </p:txBody>
      </p:sp>
      <p:sp>
        <p:nvSpPr>
          <p:cNvPr id="10" name="Obdélník se zakulaceným příčným rohem 9"/>
          <p:cNvSpPr/>
          <p:nvPr/>
        </p:nvSpPr>
        <p:spPr>
          <a:xfrm>
            <a:off x="7164288" y="1196752"/>
            <a:ext cx="1835696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DELFÍNOVEC LAPLATSKÝ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473118" y="188640"/>
            <a:ext cx="391454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</a:t>
            </a:r>
          </a:p>
          <a:p>
            <a:r>
              <a:rPr lang="cs-CZ" sz="2400" dirty="0" smtClean="0"/>
              <a:t>B</a:t>
            </a:r>
          </a:p>
          <a:p>
            <a:r>
              <a:rPr lang="cs-CZ" sz="2400" dirty="0" smtClean="0"/>
              <a:t>R</a:t>
            </a:r>
          </a:p>
          <a:p>
            <a:r>
              <a:rPr lang="cs-CZ" sz="2400" dirty="0" smtClean="0"/>
              <a:t>Á</a:t>
            </a:r>
          </a:p>
          <a:p>
            <a:r>
              <a:rPr lang="cs-CZ" sz="2400" dirty="0" smtClean="0"/>
              <a:t>Z</a:t>
            </a:r>
          </a:p>
          <a:p>
            <a:r>
              <a:rPr lang="cs-CZ" sz="2400" dirty="0" smtClean="0"/>
              <a:t>K</a:t>
            </a:r>
          </a:p>
          <a:p>
            <a:r>
              <a:rPr lang="cs-CZ" sz="2400" dirty="0" smtClean="0"/>
              <a:t>Y</a:t>
            </a:r>
          </a:p>
          <a:p>
            <a:endParaRPr lang="cs-CZ" sz="2400" dirty="0"/>
          </a:p>
          <a:p>
            <a:r>
              <a:rPr lang="cs-CZ" sz="2400" dirty="0" smtClean="0"/>
              <a:t>D</a:t>
            </a:r>
          </a:p>
          <a:p>
            <a:r>
              <a:rPr lang="cs-CZ" sz="2400" dirty="0" smtClean="0"/>
              <a:t>E</a:t>
            </a:r>
          </a:p>
          <a:p>
            <a:r>
              <a:rPr lang="cs-CZ" sz="2400" dirty="0" smtClean="0"/>
              <a:t>L</a:t>
            </a:r>
          </a:p>
          <a:p>
            <a:r>
              <a:rPr lang="cs-CZ" sz="2400" dirty="0" smtClean="0"/>
              <a:t>F</a:t>
            </a:r>
          </a:p>
          <a:p>
            <a:r>
              <a:rPr lang="cs-CZ" sz="2400" dirty="0" smtClean="0"/>
              <a:t>Í</a:t>
            </a:r>
          </a:p>
          <a:p>
            <a:r>
              <a:rPr lang="cs-CZ" sz="2400" dirty="0" smtClean="0"/>
              <a:t>N</a:t>
            </a:r>
          </a:p>
          <a:p>
            <a:r>
              <a:rPr lang="cs-CZ" sz="2400" dirty="0" smtClean="0"/>
              <a:t>O</a:t>
            </a:r>
          </a:p>
          <a:p>
            <a:r>
              <a:rPr lang="cs-CZ" sz="2400" dirty="0" smtClean="0"/>
              <a:t>V</a:t>
            </a:r>
          </a:p>
          <a:p>
            <a:r>
              <a:rPr lang="cs-CZ" sz="2400" dirty="0" smtClean="0"/>
              <a:t>C</a:t>
            </a:r>
          </a:p>
          <a:p>
            <a:r>
              <a:rPr lang="cs-CZ" sz="2400" dirty="0" smtClean="0"/>
              <a:t>Ů</a:t>
            </a:r>
          </a:p>
          <a:p>
            <a:endParaRPr lang="cs-CZ" sz="2400" dirty="0" smtClean="0"/>
          </a:p>
        </p:txBody>
      </p:sp>
      <p:pic>
        <p:nvPicPr>
          <p:cNvPr id="1026" name="Picture 2" descr="http://upload.wikimedia.org/wikipedia/commons/5/5e/Lipotes_vexillif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2594">
            <a:off x="467544" y="1484784"/>
            <a:ext cx="784470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DELFÍNOVITÍ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13"/>
          </p:nvPr>
        </p:nvGraphicFramePr>
        <p:xfrm>
          <a:off x="971600" y="1412776"/>
          <a:ext cx="7776914" cy="511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77000"/>
              </a:srgbClr>
            </a:gs>
            <a:gs pos="25000">
              <a:srgbClr val="85C2FF"/>
            </a:gs>
            <a:gs pos="57000">
              <a:srgbClr val="C4D6EB"/>
            </a:gs>
            <a:gs pos="96000">
              <a:srgbClr val="FFEBFA">
                <a:alpha val="6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008112"/>
          </a:xfrm>
        </p:spPr>
        <p:txBody>
          <a:bodyPr/>
          <a:lstStyle/>
          <a:p>
            <a:pPr algn="ctr"/>
            <a:r>
              <a:rPr lang="cs-CZ" dirty="0" smtClean="0"/>
              <a:t>DELFÍNOVITÍ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835696" y="1268760"/>
            <a:ext cx="7632848" cy="5040560"/>
          </a:xfrm>
        </p:spPr>
        <p:txBody>
          <a:bodyPr>
            <a:normAutofit lnSpcReduction="10000"/>
          </a:bodyPr>
          <a:lstStyle/>
          <a:p>
            <a:r>
              <a:rPr lang="cs-CZ" sz="2800" b="1" u="sng" dirty="0" smtClean="0"/>
              <a:t>Delfíni</a:t>
            </a:r>
            <a:r>
              <a:rPr lang="cs-CZ" sz="2800" b="1" dirty="0" smtClean="0"/>
              <a:t>:</a:t>
            </a:r>
          </a:p>
          <a:p>
            <a:pPr lvl="2"/>
            <a:r>
              <a:rPr lang="cs-CZ" sz="2400" dirty="0" smtClean="0"/>
              <a:t>Zobákovité čelisti</a:t>
            </a:r>
          </a:p>
          <a:p>
            <a:pPr lvl="2"/>
            <a:r>
              <a:rPr lang="cs-CZ" sz="2400" dirty="0" smtClean="0"/>
              <a:t>Na čele útvar – </a:t>
            </a:r>
            <a:r>
              <a:rPr lang="cs-CZ" sz="2400" b="1" dirty="0" smtClean="0"/>
              <a:t>meloun →</a:t>
            </a:r>
            <a:r>
              <a:rPr lang="cs-CZ" sz="2400" dirty="0" smtClean="0"/>
              <a:t> slouží jako zvuková čočka</a:t>
            </a:r>
          </a:p>
          <a:p>
            <a:pPr lvl="2"/>
            <a:r>
              <a:rPr lang="cs-CZ" sz="2400" dirty="0" smtClean="0"/>
              <a:t>Vždy je přítomna velká hřbetní ploutev</a:t>
            </a:r>
          </a:p>
          <a:p>
            <a:pPr lvl="2"/>
            <a:r>
              <a:rPr lang="cs-CZ" sz="2400" dirty="0" smtClean="0"/>
              <a:t>1. a 2. obratel srůstá v jeden celek</a:t>
            </a:r>
          </a:p>
          <a:p>
            <a:pPr lvl="2"/>
            <a:r>
              <a:rPr lang="cs-CZ" sz="2400" dirty="0" smtClean="0"/>
              <a:t>Zhruba 50 žijících druhů</a:t>
            </a:r>
          </a:p>
          <a:p>
            <a:pPr lvl="2"/>
            <a:r>
              <a:rPr lang="cs-CZ" sz="2400" dirty="0" smtClean="0"/>
              <a:t>Vydávají slyšitelné zvuky – kňučení, vrčení, pískání, chrochtání</a:t>
            </a:r>
          </a:p>
          <a:p>
            <a:pPr lvl="2"/>
            <a:r>
              <a:rPr lang="cs-CZ" sz="2400" dirty="0" smtClean="0"/>
              <a:t>Ostré zuby</a:t>
            </a:r>
          </a:p>
          <a:p>
            <a:pPr lvl="2"/>
            <a:r>
              <a:rPr lang="cs-CZ" sz="2400" dirty="0" smtClean="0"/>
              <a:t>Velice učenlivá a inteligentní zvířata</a:t>
            </a:r>
            <a:endParaRPr lang="cs-CZ" sz="2400" dirty="0"/>
          </a:p>
        </p:txBody>
      </p:sp>
      <p:pic>
        <p:nvPicPr>
          <p:cNvPr id="5" name="Picture 6" descr="http://farm2.static.flickr.com/1340/1242314316_113c2ec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1916832"/>
            <a:ext cx="317182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</TotalTime>
  <Words>686</Words>
  <Application>Microsoft Office PowerPoint</Application>
  <PresentationFormat>Předvádění na obrazovce (4:3)</PresentationFormat>
  <Paragraphs>180</Paragraphs>
  <Slides>24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Aerodynamika</vt:lpstr>
      <vt:lpstr>Prezentace aplikace PowerPoint</vt:lpstr>
      <vt:lpstr>K Y T O V C I</vt:lpstr>
      <vt:lpstr>Prezentace aplikace PowerPoint</vt:lpstr>
      <vt:lpstr>OZUBENÍ KYTOVCI</vt:lpstr>
      <vt:lpstr>Prezentace aplikace PowerPoint</vt:lpstr>
      <vt:lpstr>DELFÍNOVCOVITÍ</vt:lpstr>
      <vt:lpstr>Prezentace aplikace PowerPoint</vt:lpstr>
      <vt:lpstr>DELFÍNOVITÍ</vt:lpstr>
      <vt:lpstr>DELFÍNOVITÍ</vt:lpstr>
      <vt:lpstr>Prezentace aplikace PowerPoint</vt:lpstr>
      <vt:lpstr>DELFÍNOVITÍ</vt:lpstr>
      <vt:lpstr>DELFÍNOVITÍ</vt:lpstr>
      <vt:lpstr>Prezentace aplikace PowerPoint</vt:lpstr>
      <vt:lpstr>DELFÍNOVITÍ</vt:lpstr>
      <vt:lpstr>Prezentace aplikace PowerPoint</vt:lpstr>
      <vt:lpstr>Prezentace aplikace PowerPoint</vt:lpstr>
      <vt:lpstr>Narvalovití</vt:lpstr>
      <vt:lpstr>Prezentace aplikace PowerPoint</vt:lpstr>
      <vt:lpstr>Sviňuchovití</vt:lpstr>
      <vt:lpstr>Vorvaňovcovití</vt:lpstr>
      <vt:lpstr>Prezentace aplikace PowerPoint</vt:lpstr>
      <vt:lpstr>Prezentace aplikace PowerPoint</vt:lpstr>
      <vt:lpstr>Děkuji za pozornost </vt:lpstr>
      <vt:lpstr>Citace</vt:lpstr>
    </vt:vector>
  </TitlesOfParts>
  <Company>Sportovní gymnázium Dany a Emila Zátopkových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Y T O V C I</dc:title>
  <dc:creator>Martina Boháčová</dc:creator>
  <cp:lastModifiedBy>Martina Boháčová</cp:lastModifiedBy>
  <cp:revision>10</cp:revision>
  <dcterms:created xsi:type="dcterms:W3CDTF">2012-11-10T09:19:30Z</dcterms:created>
  <dcterms:modified xsi:type="dcterms:W3CDTF">2012-11-28T08:22:02Z</dcterms:modified>
</cp:coreProperties>
</file>