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69" r:id="rId5"/>
    <p:sldId id="276" r:id="rId6"/>
    <p:sldId id="279" r:id="rId7"/>
    <p:sldId id="271" r:id="rId8"/>
    <p:sldId id="285" r:id="rId9"/>
    <p:sldId id="272" r:id="rId10"/>
    <p:sldId id="286" r:id="rId11"/>
    <p:sldId id="281" r:id="rId12"/>
    <p:sldId id="282" r:id="rId13"/>
    <p:sldId id="274" r:id="rId14"/>
    <p:sldId id="273" r:id="rId15"/>
    <p:sldId id="270" r:id="rId16"/>
    <p:sldId id="291" r:id="rId17"/>
    <p:sldId id="283" r:id="rId18"/>
    <p:sldId id="265" r:id="rId19"/>
    <p:sldId id="284" r:id="rId20"/>
    <p:sldId id="287" r:id="rId21"/>
    <p:sldId id="288" r:id="rId22"/>
    <p:sldId id="289" r:id="rId23"/>
    <p:sldId id="292" r:id="rId24"/>
    <p:sldId id="290" r:id="rId25"/>
    <p:sldId id="267" r:id="rId2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D1C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F0EC135B-012C-4381-AFC9-AACA15E83832}" type="datetimeFigureOut">
              <a:rPr lang="cs-CZ" smtClean="0"/>
              <a:pPr/>
              <a:t>29.4.2013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A7DFCADA-0D41-482F-88CE-B3DA4FFE835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C135B-012C-4381-AFC9-AACA15E83832}" type="datetimeFigureOut">
              <a:rPr lang="cs-CZ" smtClean="0"/>
              <a:pPr/>
              <a:t>29.4.2013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FCADA-0D41-482F-88CE-B3DA4FFE835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C135B-012C-4381-AFC9-AACA15E83832}" type="datetimeFigureOut">
              <a:rPr lang="cs-CZ" smtClean="0"/>
              <a:pPr/>
              <a:t>29.4.2013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FCADA-0D41-482F-88CE-B3DA4FFE835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C135B-012C-4381-AFC9-AACA15E83832}" type="datetimeFigureOut">
              <a:rPr lang="cs-CZ" smtClean="0"/>
              <a:pPr/>
              <a:t>29.4.2013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FCADA-0D41-482F-88CE-B3DA4FFE835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C135B-012C-4381-AFC9-AACA15E83832}" type="datetimeFigureOut">
              <a:rPr lang="cs-CZ" smtClean="0"/>
              <a:pPr/>
              <a:t>29.4.2013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FCADA-0D41-482F-88CE-B3DA4FFE835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C135B-012C-4381-AFC9-AACA15E83832}" type="datetimeFigureOut">
              <a:rPr lang="cs-CZ" smtClean="0"/>
              <a:pPr/>
              <a:t>29.4.2013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FCADA-0D41-482F-88CE-B3DA4FFE835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C135B-012C-4381-AFC9-AACA15E83832}" type="datetimeFigureOut">
              <a:rPr lang="cs-CZ" smtClean="0"/>
              <a:pPr/>
              <a:t>29.4.2013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FCADA-0D41-482F-88CE-B3DA4FFE8352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C135B-012C-4381-AFC9-AACA15E83832}" type="datetimeFigureOut">
              <a:rPr lang="cs-CZ" smtClean="0"/>
              <a:pPr/>
              <a:t>29.4.2013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FCADA-0D41-482F-88CE-B3DA4FFE835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C135B-012C-4381-AFC9-AACA15E83832}" type="datetimeFigureOut">
              <a:rPr lang="cs-CZ" smtClean="0"/>
              <a:pPr/>
              <a:t>29.4.2013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FCADA-0D41-482F-88CE-B3DA4FFE835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F0EC135B-012C-4381-AFC9-AACA15E83832}" type="datetimeFigureOut">
              <a:rPr lang="cs-CZ" smtClean="0"/>
              <a:pPr/>
              <a:t>29.4.2013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A7DFCADA-0D41-482F-88CE-B3DA4FFE835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F0EC135B-012C-4381-AFC9-AACA15E83832}" type="datetimeFigureOut">
              <a:rPr lang="cs-CZ" smtClean="0"/>
              <a:pPr/>
              <a:t>29.4.2013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A7DFCADA-0D41-482F-88CE-B3DA4FFE835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F0EC135B-012C-4381-AFC9-AACA15E83832}" type="datetimeFigureOut">
              <a:rPr lang="cs-CZ" smtClean="0"/>
              <a:pPr/>
              <a:t>29.4.2013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A7DFCADA-0D41-482F-88CE-B3DA4FFE8352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403648" y="1866943"/>
            <a:ext cx="6229175" cy="2570169"/>
          </a:xfrm>
        </p:spPr>
        <p:txBody>
          <a:bodyPr>
            <a:prstTxWarp prst="textStop">
              <a:avLst/>
            </a:prstTxWarp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cs-CZ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Druhy vět podle postoje mluvčího ke skutečnosti</a:t>
            </a:r>
            <a:endParaRPr lang="cs-CZ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1403648" y="6063679"/>
            <a:ext cx="6480720" cy="461665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  <p:txBody>
          <a:bodyPr wrap="square">
            <a:spAutoFit/>
          </a:bodyPr>
          <a:lstStyle/>
          <a:p>
            <a:r>
              <a:rPr lang="cs-CZ" sz="2400" b="1">
                <a:solidFill>
                  <a:schemeClr val="bg1"/>
                </a:solidFill>
              </a:rPr>
              <a:t>Tvorba </a:t>
            </a:r>
            <a:r>
              <a:rPr lang="cs-CZ" sz="2400" b="1" smtClean="0">
                <a:solidFill>
                  <a:schemeClr val="bg1"/>
                </a:solidFill>
              </a:rPr>
              <a:t>VY_32_INOVACE_KARBULOVA.CEJJAZ.14</a:t>
            </a:r>
            <a:endParaRPr lang="cs-CZ" sz="2400" b="1" dirty="0">
              <a:solidFill>
                <a:schemeClr val="bg1"/>
              </a:solidFill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6732240" y="260648"/>
            <a:ext cx="720080" cy="156966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cs-CZ" sz="96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?</a:t>
            </a:r>
            <a:endParaRPr lang="cs-CZ" sz="9600" b="1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" name="Elipsa 4"/>
          <p:cNvSpPr/>
          <p:nvPr/>
        </p:nvSpPr>
        <p:spPr>
          <a:xfrm>
            <a:off x="1619672" y="4509120"/>
            <a:ext cx="360040" cy="36004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TextovéPole 9"/>
          <p:cNvSpPr txBox="1"/>
          <p:nvPr/>
        </p:nvSpPr>
        <p:spPr>
          <a:xfrm>
            <a:off x="6984268" y="3955122"/>
            <a:ext cx="468052" cy="156966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cs-CZ" sz="96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!</a:t>
            </a:r>
            <a:endParaRPr lang="cs-CZ" sz="9600" b="1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84478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43608" y="980728"/>
            <a:ext cx="6912768" cy="360381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cs-CZ" sz="2800" b="1" dirty="0" smtClean="0">
                <a:solidFill>
                  <a:srgbClr val="0070C0"/>
                </a:solidFill>
              </a:rPr>
              <a:t>řečnické </a:t>
            </a:r>
            <a:r>
              <a:rPr lang="cs-CZ" sz="2800" dirty="0" smtClean="0"/>
              <a:t>– nevyžadují odpověď, tázací jsou jen formou, jinak jsou oznamovací</a:t>
            </a:r>
          </a:p>
          <a:p>
            <a:pPr>
              <a:buNone/>
            </a:pPr>
            <a:r>
              <a:rPr lang="cs-CZ" sz="2800" dirty="0" smtClean="0"/>
              <a:t>   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Může se nad tím někdo zamyslet?</a:t>
            </a:r>
          </a:p>
          <a:p>
            <a:pPr>
              <a:buNone/>
            </a:pP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  Mohl by o tom snad někdo pochybovat?</a:t>
            </a:r>
          </a:p>
          <a:p>
            <a:pPr>
              <a:buNone/>
            </a:pP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  Může sem vůbec někdo přijít včas?</a:t>
            </a:r>
          </a:p>
          <a:p>
            <a:endParaRPr lang="cs-CZ" sz="2800" dirty="0"/>
          </a:p>
        </p:txBody>
      </p:sp>
      <p:sp>
        <p:nvSpPr>
          <p:cNvPr id="4" name="Slunce 3"/>
          <p:cNvSpPr/>
          <p:nvPr/>
        </p:nvSpPr>
        <p:spPr>
          <a:xfrm>
            <a:off x="3572094" y="3789040"/>
            <a:ext cx="2016224" cy="2160240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95023" y="548680"/>
            <a:ext cx="6965245" cy="1202485"/>
          </a:xfr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cs-CZ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Věty tázací -intonace</a:t>
            </a:r>
            <a:endParaRPr lang="cs-CZ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1115616" y="1556792"/>
            <a:ext cx="3456384" cy="95410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cs-CZ" sz="2800" b="1" dirty="0" smtClean="0"/>
              <a:t>Půjdeš večer k nám ?</a:t>
            </a:r>
          </a:p>
          <a:p>
            <a:endParaRPr lang="cs-CZ" sz="2800" b="1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971600" y="1988840"/>
            <a:ext cx="326976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2060"/>
                </a:solidFill>
              </a:rPr>
              <a:t>                       -------------------------------</a:t>
            </a:r>
          </a:p>
          <a:p>
            <a:r>
              <a:rPr lang="cs-CZ" b="1" dirty="0" smtClean="0">
                <a:solidFill>
                  <a:srgbClr val="002060"/>
                </a:solidFill>
              </a:rPr>
              <a:t>   -------------------</a:t>
            </a:r>
          </a:p>
          <a:p>
            <a:endParaRPr lang="cs-CZ" b="1" dirty="0">
              <a:solidFill>
                <a:srgbClr val="002060"/>
              </a:solidFill>
            </a:endParaRPr>
          </a:p>
        </p:txBody>
      </p:sp>
      <p:sp>
        <p:nvSpPr>
          <p:cNvPr id="14" name="TextovéPole 13"/>
          <p:cNvSpPr txBox="1"/>
          <p:nvPr/>
        </p:nvSpPr>
        <p:spPr>
          <a:xfrm>
            <a:off x="4644008" y="1556792"/>
            <a:ext cx="3423694" cy="95410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cs-CZ" sz="2800" b="1" dirty="0" smtClean="0"/>
              <a:t>Půjdeš večer k nám ?</a:t>
            </a:r>
          </a:p>
          <a:p>
            <a:endParaRPr lang="cs-CZ" sz="2800" b="1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4139952" y="1916832"/>
            <a:ext cx="3888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               -----------   -------------</a:t>
            </a:r>
          </a:p>
          <a:p>
            <a:r>
              <a:rPr lang="cs-CZ" b="1" dirty="0" smtClean="0"/>
              <a:t>         ------                              ----------------</a:t>
            </a:r>
            <a:endParaRPr lang="cs-CZ" b="1" dirty="0"/>
          </a:p>
        </p:txBody>
      </p:sp>
      <p:sp>
        <p:nvSpPr>
          <p:cNvPr id="18" name="Šipka dolů 17"/>
          <p:cNvSpPr/>
          <p:nvPr/>
        </p:nvSpPr>
        <p:spPr>
          <a:xfrm>
            <a:off x="4355976" y="2204864"/>
            <a:ext cx="504056" cy="720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TextovéPole 19"/>
          <p:cNvSpPr txBox="1"/>
          <p:nvPr/>
        </p:nvSpPr>
        <p:spPr>
          <a:xfrm>
            <a:off x="3347864" y="2977788"/>
            <a:ext cx="2613536" cy="52322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cs-CZ" sz="2800" b="1" dirty="0" smtClean="0">
                <a:solidFill>
                  <a:srgbClr val="FF0000"/>
                </a:solidFill>
              </a:rPr>
              <a:t>otázky zjišťovací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21" name="TextovéPole 20"/>
          <p:cNvSpPr txBox="1"/>
          <p:nvPr/>
        </p:nvSpPr>
        <p:spPr>
          <a:xfrm>
            <a:off x="1091238" y="3573016"/>
            <a:ext cx="3408754" cy="95410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cs-CZ" sz="2800" b="1" dirty="0" smtClean="0"/>
              <a:t>V kolik hodin přijdeš?</a:t>
            </a:r>
          </a:p>
          <a:p>
            <a:endParaRPr lang="cs-CZ" sz="2800" b="1" dirty="0"/>
          </a:p>
        </p:txBody>
      </p:sp>
      <p:sp>
        <p:nvSpPr>
          <p:cNvPr id="22" name="TextovéPole 21"/>
          <p:cNvSpPr txBox="1"/>
          <p:nvPr/>
        </p:nvSpPr>
        <p:spPr>
          <a:xfrm>
            <a:off x="1115616" y="3933056"/>
            <a:ext cx="32431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/>
              <a:t>---------------   --------------</a:t>
            </a:r>
          </a:p>
          <a:p>
            <a:r>
              <a:rPr lang="cs-CZ" b="1" dirty="0" smtClean="0"/>
              <a:t>                                  -------------------</a:t>
            </a:r>
            <a:endParaRPr lang="cs-CZ" b="1" dirty="0"/>
          </a:p>
        </p:txBody>
      </p:sp>
      <p:sp>
        <p:nvSpPr>
          <p:cNvPr id="23" name="Šipka dolů 22"/>
          <p:cNvSpPr/>
          <p:nvPr/>
        </p:nvSpPr>
        <p:spPr>
          <a:xfrm rot="16200000">
            <a:off x="4680012" y="3537012"/>
            <a:ext cx="504056" cy="720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TextovéPole 23"/>
          <p:cNvSpPr txBox="1"/>
          <p:nvPr/>
        </p:nvSpPr>
        <p:spPr>
          <a:xfrm>
            <a:off x="5364088" y="3625860"/>
            <a:ext cx="2863604" cy="52322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cs-CZ" sz="2800" b="1" dirty="0" smtClean="0">
                <a:solidFill>
                  <a:srgbClr val="FF0000"/>
                </a:solidFill>
              </a:rPr>
              <a:t>otázky doplňovací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25" name="TextovéPole 24"/>
          <p:cNvSpPr txBox="1"/>
          <p:nvPr/>
        </p:nvSpPr>
        <p:spPr>
          <a:xfrm>
            <a:off x="1115616" y="4725144"/>
            <a:ext cx="4896544" cy="95410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cs-CZ" sz="2800" b="1" dirty="0" smtClean="0"/>
              <a:t>Půjdeš k nám dnes nebo zítra?</a:t>
            </a:r>
          </a:p>
          <a:p>
            <a:endParaRPr lang="cs-CZ" sz="2800" b="1" dirty="0"/>
          </a:p>
        </p:txBody>
      </p:sp>
      <p:sp>
        <p:nvSpPr>
          <p:cNvPr id="26" name="TextovéPole 25"/>
          <p:cNvSpPr txBox="1"/>
          <p:nvPr/>
        </p:nvSpPr>
        <p:spPr>
          <a:xfrm>
            <a:off x="1187624" y="5157192"/>
            <a:ext cx="47436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/>
              <a:t>----------------   ---------------   ------------                 -------------</a:t>
            </a:r>
          </a:p>
          <a:p>
            <a:r>
              <a:rPr lang="cs-CZ" b="1" dirty="0" smtClean="0"/>
              <a:t>                                                    -----------</a:t>
            </a:r>
            <a:endParaRPr lang="cs-CZ" b="1" dirty="0"/>
          </a:p>
        </p:txBody>
      </p:sp>
      <p:sp>
        <p:nvSpPr>
          <p:cNvPr id="27" name="Šipka dolů 26"/>
          <p:cNvSpPr/>
          <p:nvPr/>
        </p:nvSpPr>
        <p:spPr>
          <a:xfrm rot="16200000">
            <a:off x="6264188" y="4689140"/>
            <a:ext cx="504056" cy="720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8" name="TextovéPole 27"/>
          <p:cNvSpPr txBox="1"/>
          <p:nvPr/>
        </p:nvSpPr>
        <p:spPr>
          <a:xfrm>
            <a:off x="5547388" y="5642084"/>
            <a:ext cx="2769028" cy="52322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cs-CZ" sz="2800" b="1" dirty="0" smtClean="0">
                <a:solidFill>
                  <a:srgbClr val="FF0000"/>
                </a:solidFill>
              </a:rPr>
              <a:t>otázky vylučovací</a:t>
            </a:r>
            <a:endParaRPr lang="cs-CZ" sz="2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15616" y="548680"/>
            <a:ext cx="6965245" cy="1202485"/>
          </a:xfrm>
        </p:spPr>
        <p:txBody>
          <a:bodyPr/>
          <a:lstStyle/>
          <a:p>
            <a:r>
              <a:rPr lang="cs-CZ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Věty tázací -intonace</a:t>
            </a: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827584" y="1700808"/>
            <a:ext cx="3462807" cy="138499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cs-CZ" sz="2800" b="1" dirty="0" smtClean="0"/>
              <a:t>Co dělat? Mám už jít?</a:t>
            </a:r>
          </a:p>
          <a:p>
            <a:r>
              <a:rPr lang="cs-CZ" sz="2800" b="1" dirty="0" smtClean="0"/>
              <a:t>      --------           ----------</a:t>
            </a:r>
          </a:p>
          <a:p>
            <a:r>
              <a:rPr lang="cs-CZ" sz="2800" b="1" dirty="0" smtClean="0"/>
              <a:t>-----            -------</a:t>
            </a:r>
            <a:endParaRPr lang="cs-CZ" sz="2800" b="1" dirty="0"/>
          </a:p>
        </p:txBody>
      </p:sp>
      <p:sp>
        <p:nvSpPr>
          <p:cNvPr id="5" name="Šipka dolů 4"/>
          <p:cNvSpPr/>
          <p:nvPr/>
        </p:nvSpPr>
        <p:spPr>
          <a:xfrm rot="16200000">
            <a:off x="4608004" y="1664804"/>
            <a:ext cx="504056" cy="720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TextovéPole 5"/>
          <p:cNvSpPr txBox="1"/>
          <p:nvPr/>
        </p:nvSpPr>
        <p:spPr>
          <a:xfrm>
            <a:off x="5292080" y="1772816"/>
            <a:ext cx="2970621" cy="52322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cs-CZ" sz="2800" b="1" dirty="0" smtClean="0">
                <a:solidFill>
                  <a:srgbClr val="FF0000"/>
                </a:solidFill>
              </a:rPr>
              <a:t>otázky </a:t>
            </a:r>
            <a:r>
              <a:rPr lang="cs-CZ" sz="2800" b="1" dirty="0" err="1" smtClean="0">
                <a:solidFill>
                  <a:srgbClr val="FF0000"/>
                </a:solidFill>
              </a:rPr>
              <a:t>rozvažovací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827584" y="3429000"/>
            <a:ext cx="5980548" cy="138499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cs-CZ" sz="2800" b="1" dirty="0" smtClean="0"/>
              <a:t>Může se nad tím někdo pozastavovat?</a:t>
            </a:r>
          </a:p>
          <a:p>
            <a:r>
              <a:rPr lang="cs-CZ" sz="2800" b="1" dirty="0" smtClean="0"/>
              <a:t>                                         -----------------------</a:t>
            </a:r>
          </a:p>
          <a:p>
            <a:r>
              <a:rPr lang="cs-CZ" sz="2800" b="1" dirty="0" smtClean="0"/>
              <a:t>-----------------------------------------</a:t>
            </a:r>
          </a:p>
        </p:txBody>
      </p:sp>
      <p:sp>
        <p:nvSpPr>
          <p:cNvPr id="8" name="Šipka dolů 7"/>
          <p:cNvSpPr/>
          <p:nvPr/>
        </p:nvSpPr>
        <p:spPr>
          <a:xfrm rot="16200000">
            <a:off x="7128284" y="3609020"/>
            <a:ext cx="504056" cy="720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TextovéPole 9"/>
          <p:cNvSpPr txBox="1"/>
          <p:nvPr/>
        </p:nvSpPr>
        <p:spPr>
          <a:xfrm>
            <a:off x="5364088" y="5138028"/>
            <a:ext cx="2525435" cy="52322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cs-CZ" sz="2800" b="1" dirty="0" smtClean="0">
                <a:solidFill>
                  <a:srgbClr val="FF0000"/>
                </a:solidFill>
              </a:rPr>
              <a:t>otázky řečnické</a:t>
            </a:r>
            <a:endParaRPr lang="cs-CZ" sz="2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99592" y="548680"/>
            <a:ext cx="6965245" cy="1202485"/>
          </a:xfr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cs-CZ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Věty žádací</a:t>
            </a:r>
            <a:endParaRPr lang="cs-CZ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627784" y="3140968"/>
            <a:ext cx="3619824" cy="1296144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>
              <a:buNone/>
            </a:pPr>
            <a:r>
              <a:rPr lang="cs-CZ" sz="3200" b="1" dirty="0" smtClean="0">
                <a:solidFill>
                  <a:srgbClr val="002060"/>
                </a:solidFill>
              </a:rPr>
              <a:t>  věty rozkazovací</a:t>
            </a:r>
          </a:p>
          <a:p>
            <a:pPr>
              <a:buNone/>
            </a:pPr>
            <a:r>
              <a:rPr lang="cs-CZ" sz="3200" b="1" dirty="0" smtClean="0">
                <a:solidFill>
                  <a:srgbClr val="002060"/>
                </a:solidFill>
              </a:rPr>
              <a:t>       věty přací</a:t>
            </a:r>
            <a:endParaRPr lang="cs-CZ" sz="3200" b="1" dirty="0">
              <a:solidFill>
                <a:srgbClr val="002060"/>
              </a:solidFill>
            </a:endParaRPr>
          </a:p>
        </p:txBody>
      </p:sp>
      <p:sp>
        <p:nvSpPr>
          <p:cNvPr id="4" name="Šipka dolů 3"/>
          <p:cNvSpPr/>
          <p:nvPr/>
        </p:nvSpPr>
        <p:spPr>
          <a:xfrm>
            <a:off x="4139952" y="1844824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95023" y="404664"/>
            <a:ext cx="6965245" cy="1202485"/>
          </a:xfr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cs-CZ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Věty rozkazovací</a:t>
            </a:r>
            <a:endParaRPr lang="cs-CZ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3568" y="1412776"/>
            <a:ext cx="7704856" cy="468052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cs-CZ" sz="2600" dirty="0" smtClean="0"/>
              <a:t>imperativní</a:t>
            </a:r>
          </a:p>
          <a:p>
            <a:pPr>
              <a:buFont typeface="Wingdings" pitchFamily="2" charset="2"/>
              <a:buChar char="Ø"/>
            </a:pPr>
            <a:r>
              <a:rPr lang="cs-CZ" sz="2600" b="1" dirty="0" smtClean="0"/>
              <a:t>vyjadřují přímý rozkaz</a:t>
            </a:r>
            <a:r>
              <a:rPr lang="cs-CZ" sz="2600" dirty="0" smtClean="0"/>
              <a:t>, zákaz, výzvu, žádost, prosbu, radu</a:t>
            </a:r>
          </a:p>
          <a:p>
            <a:pPr>
              <a:buFont typeface="Wingdings" pitchFamily="2" charset="2"/>
              <a:buChar char="Ø"/>
            </a:pPr>
            <a:r>
              <a:rPr lang="cs-CZ" sz="2600" b="1" dirty="0" smtClean="0">
                <a:solidFill>
                  <a:schemeClr val="accent1"/>
                </a:solidFill>
              </a:rPr>
              <a:t>slovesný tvar </a:t>
            </a:r>
            <a:r>
              <a:rPr lang="cs-CZ" sz="2600" dirty="0" smtClean="0"/>
              <a:t>většinou slovesa </a:t>
            </a:r>
            <a:r>
              <a:rPr lang="cs-CZ" sz="2600" b="1" dirty="0" smtClean="0">
                <a:solidFill>
                  <a:srgbClr val="7030A0"/>
                </a:solidFill>
              </a:rPr>
              <a:t>v rozkazovacím způsobu </a:t>
            </a:r>
            <a:r>
              <a:rPr lang="cs-CZ" sz="2600" dirty="0" smtClean="0"/>
              <a:t>(imperativu) či jeho infinitivu nebo způsob opisný  s  </a:t>
            </a:r>
            <a:r>
              <a:rPr lang="cs-CZ" sz="2600" b="1" dirty="0" smtClean="0">
                <a:solidFill>
                  <a:srgbClr val="FF0000"/>
                </a:solidFill>
              </a:rPr>
              <a:t>ať, nechť</a:t>
            </a:r>
          </a:p>
          <a:p>
            <a:pPr>
              <a:buFont typeface="Wingdings" pitchFamily="2" charset="2"/>
              <a:buChar char="Ø"/>
            </a:pPr>
            <a:r>
              <a:rPr lang="cs-CZ" sz="2600" b="1" i="1" dirty="0" smtClean="0">
                <a:solidFill>
                  <a:srgbClr val="3D1C40"/>
                </a:solidFill>
              </a:rPr>
              <a:t>intonace klesavá nebo stoupavě klesavá</a:t>
            </a:r>
          </a:p>
          <a:p>
            <a:pPr>
              <a:buFont typeface="Wingdings" pitchFamily="2" charset="2"/>
              <a:buChar char="Ø"/>
            </a:pPr>
            <a:r>
              <a:rPr lang="cs-CZ" sz="2600" dirty="0" smtClean="0"/>
              <a:t>v písmu označeny </a:t>
            </a:r>
            <a:r>
              <a:rPr lang="cs-CZ" sz="2600" b="1" dirty="0" smtClean="0">
                <a:solidFill>
                  <a:srgbClr val="0070C0"/>
                </a:solidFill>
              </a:rPr>
              <a:t>tečkou nebo vykřičníkem</a:t>
            </a:r>
          </a:p>
          <a:p>
            <a:pPr>
              <a:buFont typeface="Wingdings" pitchFamily="2" charset="2"/>
              <a:buChar char="Ø"/>
            </a:pPr>
            <a:r>
              <a:rPr lang="cs-CZ" sz="2600" dirty="0" smtClean="0"/>
              <a:t>při důrazném rozkazu = vykřičník </a:t>
            </a:r>
          </a:p>
          <a:p>
            <a:pPr>
              <a:buNone/>
            </a:pPr>
            <a:r>
              <a:rPr lang="cs-CZ" sz="2600" dirty="0" smtClean="0"/>
              <a:t>    </a:t>
            </a:r>
            <a:r>
              <a:rPr lang="cs-CZ" sz="2600" b="1" dirty="0" smtClean="0">
                <a:solidFill>
                  <a:schemeClr val="accent4">
                    <a:lumMod val="50000"/>
                  </a:schemeClr>
                </a:solidFill>
              </a:rPr>
              <a:t>Nekouřit! Nekuřte.  Zavři dveře. X Zavři dveře! Odpusťte! </a:t>
            </a:r>
          </a:p>
          <a:p>
            <a:pPr>
              <a:buFont typeface="Wingdings" pitchFamily="2" charset="2"/>
              <a:buChar char="Ø"/>
            </a:pPr>
            <a:endParaRPr lang="cs-CZ" sz="2600" dirty="0"/>
          </a:p>
        </p:txBody>
      </p:sp>
      <p:pic>
        <p:nvPicPr>
          <p:cNvPr id="4" name="Picture 2" descr="http://www.tisnov.cz/obrazek/vykricnik.png?x=200&amp;y=20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8224" y="692696"/>
            <a:ext cx="1224136" cy="1224136"/>
          </a:xfrm>
          <a:prstGeom prst="rect">
            <a:avLst/>
          </a:prstGeom>
          <a:noFill/>
        </p:spPr>
      </p:pic>
      <p:sp>
        <p:nvSpPr>
          <p:cNvPr id="5" name="Elipsa 4"/>
          <p:cNvSpPr/>
          <p:nvPr/>
        </p:nvSpPr>
        <p:spPr>
          <a:xfrm>
            <a:off x="1403648" y="764704"/>
            <a:ext cx="576064" cy="57606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9123" y="404664"/>
            <a:ext cx="6965245" cy="1202485"/>
          </a:xfr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cs-CZ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Věty přací</a:t>
            </a:r>
            <a:endParaRPr lang="cs-CZ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Elipsa 3"/>
          <p:cNvSpPr/>
          <p:nvPr/>
        </p:nvSpPr>
        <p:spPr>
          <a:xfrm>
            <a:off x="6012160" y="692696"/>
            <a:ext cx="504056" cy="50405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91072" y="1268760"/>
            <a:ext cx="7597352" cy="4968552"/>
          </a:xfrm>
          <a:noFill/>
          <a:ln>
            <a:noFill/>
          </a:ln>
        </p:spPr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cs-CZ" dirty="0" smtClean="0"/>
              <a:t>deziderativní, optativní</a:t>
            </a:r>
          </a:p>
          <a:p>
            <a:pPr>
              <a:buFont typeface="Wingdings" pitchFamily="2" charset="2"/>
              <a:buChar char="Ø"/>
            </a:pPr>
            <a:r>
              <a:rPr lang="cs-CZ" b="1" dirty="0" smtClean="0"/>
              <a:t>vyjadřují přání mluvčího, aby se něco stalo, nebo aby něco bylo jinak = </a:t>
            </a:r>
            <a:r>
              <a:rPr lang="cs-CZ" dirty="0" smtClean="0"/>
              <a:t>uskutečnění nezávisí na mluvčím ani na adresátovi </a:t>
            </a:r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bývají </a:t>
            </a:r>
            <a:r>
              <a:rPr lang="cs-CZ" dirty="0" err="1" smtClean="0"/>
              <a:t>uvozeny</a:t>
            </a:r>
            <a:r>
              <a:rPr lang="cs-CZ" dirty="0" smtClean="0"/>
              <a:t> částicemi </a:t>
            </a:r>
            <a:r>
              <a:rPr lang="cs-CZ" b="1" dirty="0" smtClean="0">
                <a:solidFill>
                  <a:schemeClr val="accent1">
                    <a:lumMod val="50000"/>
                  </a:schemeClr>
                </a:solidFill>
              </a:rPr>
              <a:t>ať, kéž, nechť, kdyby, aby</a:t>
            </a:r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věty jsou citově zabarveny</a:t>
            </a:r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slovesný tvar je ve </a:t>
            </a:r>
            <a:r>
              <a:rPr lang="cs-CZ" b="1" dirty="0" smtClean="0">
                <a:solidFill>
                  <a:srgbClr val="7030A0"/>
                </a:solidFill>
              </a:rPr>
              <a:t>způsobu oznamovacím nebo  podmiňovacím (kondicionálu)</a:t>
            </a:r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v písmu většinou označeny </a:t>
            </a:r>
            <a:r>
              <a:rPr lang="cs-CZ" b="1" dirty="0" smtClean="0">
                <a:solidFill>
                  <a:srgbClr val="0070C0"/>
                </a:solidFill>
              </a:rPr>
              <a:t>vykřičníkem</a:t>
            </a:r>
            <a:r>
              <a:rPr lang="cs-CZ" dirty="0" smtClean="0"/>
              <a:t>, může být i </a:t>
            </a:r>
            <a:r>
              <a:rPr lang="cs-CZ" b="1" dirty="0" smtClean="0">
                <a:solidFill>
                  <a:srgbClr val="0070C0"/>
                </a:solidFill>
              </a:rPr>
              <a:t>tečka</a:t>
            </a:r>
          </a:p>
          <a:p>
            <a:pPr>
              <a:buFont typeface="Wingdings" pitchFamily="2" charset="2"/>
              <a:buChar char="Ø"/>
            </a:pPr>
            <a:r>
              <a:rPr lang="cs-CZ" b="1" i="1" dirty="0" smtClean="0">
                <a:solidFill>
                  <a:srgbClr val="3D1C40"/>
                </a:solidFill>
              </a:rPr>
              <a:t>intonace klesavá</a:t>
            </a:r>
          </a:p>
          <a:p>
            <a:pPr>
              <a:buNone/>
            </a:pPr>
            <a:r>
              <a:rPr lang="cs-CZ" b="1" dirty="0" smtClean="0">
                <a:solidFill>
                  <a:schemeClr val="accent4">
                    <a:lumMod val="50000"/>
                  </a:schemeClr>
                </a:solidFill>
              </a:rPr>
              <a:t>    Ať se máte hezky! Kéž byste se vrátili brzy !</a:t>
            </a:r>
            <a:endParaRPr lang="cs-CZ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6660232" y="175283"/>
            <a:ext cx="468052" cy="132343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cs-CZ" sz="80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!</a:t>
            </a:r>
            <a:endParaRPr lang="cs-CZ" sz="8000" b="1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cs-CZ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Rozlište věty rozkazovací od přacích.</a:t>
            </a:r>
            <a:endParaRPr lang="cs-CZ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ln>
            <a:solidFill>
              <a:schemeClr val="accent1"/>
            </a:solidFill>
          </a:ln>
        </p:spPr>
        <p:txBody>
          <a:bodyPr>
            <a:normAutofit fontScale="85000" lnSpcReduction="10000"/>
          </a:bodyPr>
          <a:lstStyle/>
          <a:p>
            <a:r>
              <a:rPr lang="cs-CZ" dirty="0" smtClean="0"/>
              <a:t>1. Zavřete okna. </a:t>
            </a:r>
          </a:p>
          <a:p>
            <a:r>
              <a:rPr lang="cs-CZ" dirty="0" smtClean="0"/>
              <a:t>2. Kéž už bych byl u babičky!</a:t>
            </a:r>
          </a:p>
          <a:p>
            <a:r>
              <a:rPr lang="cs-CZ" dirty="0" smtClean="0"/>
              <a:t>3. Zkontrolujte si domácí úkol. </a:t>
            </a:r>
          </a:p>
          <a:p>
            <a:r>
              <a:rPr lang="cs-CZ" dirty="0" smtClean="0"/>
              <a:t>4. Ať </a:t>
            </a:r>
            <a:r>
              <a:rPr lang="cs-CZ" dirty="0"/>
              <a:t>tady nic nezapomeneš</a:t>
            </a:r>
            <a:r>
              <a:rPr lang="cs-CZ" dirty="0" smtClean="0"/>
              <a:t>!</a:t>
            </a:r>
          </a:p>
          <a:p>
            <a:r>
              <a:rPr lang="cs-CZ" dirty="0" smtClean="0"/>
              <a:t>5. Kdyby tak už dnes byly prázdniny!</a:t>
            </a:r>
          </a:p>
          <a:p>
            <a:r>
              <a:rPr lang="cs-CZ" dirty="0" smtClean="0"/>
              <a:t>6.Nekuřte nám tady!</a:t>
            </a:r>
          </a:p>
          <a:p>
            <a:r>
              <a:rPr lang="cs-CZ" dirty="0" smtClean="0"/>
              <a:t>7. Ať se vám dobře daří!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14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r>
              <a:rPr lang="cs-CZ" dirty="0" smtClean="0"/>
              <a:t>1. Rozkazovací</a:t>
            </a:r>
          </a:p>
          <a:p>
            <a:r>
              <a:rPr lang="cs-CZ" dirty="0" smtClean="0"/>
              <a:t>2. Přací</a:t>
            </a:r>
          </a:p>
          <a:p>
            <a:r>
              <a:rPr lang="cs-CZ" dirty="0" smtClean="0"/>
              <a:t>3. Rozkazovací</a:t>
            </a:r>
          </a:p>
          <a:p>
            <a:r>
              <a:rPr lang="cs-CZ" dirty="0" smtClean="0"/>
              <a:t>4. Přací</a:t>
            </a:r>
          </a:p>
          <a:p>
            <a:r>
              <a:rPr lang="cs-CZ" dirty="0" smtClean="0"/>
              <a:t>5. Přací</a:t>
            </a:r>
          </a:p>
          <a:p>
            <a:r>
              <a:rPr lang="cs-CZ" dirty="0" smtClean="0"/>
              <a:t>6. Rozkazovací</a:t>
            </a:r>
          </a:p>
          <a:p>
            <a:r>
              <a:rPr lang="cs-CZ" dirty="0" smtClean="0"/>
              <a:t>7. Přací</a:t>
            </a:r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990708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4" grpId="0" build="p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cs-CZ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Věty žádací - intonace</a:t>
            </a:r>
            <a:endParaRPr lang="cs-CZ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1043608" y="2132856"/>
            <a:ext cx="2779031" cy="1384995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none" rtlCol="0">
            <a:spAutoFit/>
          </a:bodyPr>
          <a:lstStyle/>
          <a:p>
            <a:r>
              <a:rPr lang="cs-CZ" sz="2800" b="1" dirty="0" smtClean="0"/>
              <a:t>Podej mi to jídlo !</a:t>
            </a:r>
          </a:p>
          <a:p>
            <a:r>
              <a:rPr lang="cs-CZ" sz="2800" b="1" dirty="0" smtClean="0"/>
              <a:t>-------------------         </a:t>
            </a:r>
          </a:p>
          <a:p>
            <a:r>
              <a:rPr lang="cs-CZ" sz="2800" b="1" dirty="0" smtClean="0"/>
              <a:t>                    --------</a:t>
            </a:r>
          </a:p>
        </p:txBody>
      </p:sp>
      <p:sp>
        <p:nvSpPr>
          <p:cNvPr id="5" name="Šipka dolů 4"/>
          <p:cNvSpPr/>
          <p:nvPr/>
        </p:nvSpPr>
        <p:spPr>
          <a:xfrm rot="16200000">
            <a:off x="4103948" y="2384884"/>
            <a:ext cx="504056" cy="720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TextovéPole 5"/>
          <p:cNvSpPr txBox="1"/>
          <p:nvPr/>
        </p:nvSpPr>
        <p:spPr>
          <a:xfrm>
            <a:off x="4860032" y="2492896"/>
            <a:ext cx="2632708" cy="52322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cs-CZ" sz="2800" b="1" dirty="0" smtClean="0">
                <a:solidFill>
                  <a:srgbClr val="FF0000"/>
                </a:solidFill>
              </a:rPr>
              <a:t>věty rozkazovací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1043608" y="3933056"/>
            <a:ext cx="6647974" cy="1384995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none" rtlCol="0">
            <a:spAutoFit/>
          </a:bodyPr>
          <a:lstStyle/>
          <a:p>
            <a:r>
              <a:rPr lang="cs-CZ" sz="2800" b="1" dirty="0" smtClean="0"/>
              <a:t>Ať se máte hezky! Kéž byste se brzy vrátili!</a:t>
            </a:r>
          </a:p>
          <a:p>
            <a:r>
              <a:rPr lang="cs-CZ" sz="2800" b="1" dirty="0" smtClean="0"/>
              <a:t>------------------              --------------------                    </a:t>
            </a:r>
          </a:p>
          <a:p>
            <a:r>
              <a:rPr lang="cs-CZ" sz="2800" b="1" dirty="0" smtClean="0"/>
              <a:t>                    ---------                        ------------------</a:t>
            </a:r>
          </a:p>
        </p:txBody>
      </p:sp>
      <p:sp>
        <p:nvSpPr>
          <p:cNvPr id="8" name="Šipka dolů 7"/>
          <p:cNvSpPr/>
          <p:nvPr/>
        </p:nvSpPr>
        <p:spPr>
          <a:xfrm rot="16200000">
            <a:off x="2735796" y="5337212"/>
            <a:ext cx="504056" cy="720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TextovéPole 8"/>
          <p:cNvSpPr txBox="1"/>
          <p:nvPr/>
        </p:nvSpPr>
        <p:spPr>
          <a:xfrm>
            <a:off x="3707904" y="5445224"/>
            <a:ext cx="1635384" cy="52322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cs-CZ" sz="2800" b="1" dirty="0" smtClean="0">
                <a:solidFill>
                  <a:srgbClr val="FF0000"/>
                </a:solidFill>
              </a:rPr>
              <a:t>věty přací</a:t>
            </a:r>
            <a:endParaRPr lang="cs-CZ" sz="2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99592" y="548680"/>
            <a:ext cx="6965245" cy="1202485"/>
          </a:xfr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cs-CZ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Věty zvolací</a:t>
            </a:r>
            <a:endParaRPr lang="cs-CZ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27584" y="1700808"/>
            <a:ext cx="7560840" cy="4464496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cs-CZ" sz="2800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 </a:t>
            </a:r>
            <a:r>
              <a:rPr lang="cs-CZ" sz="2800" b="1" dirty="0" smtClean="0"/>
              <a:t>všechny typy vět mohou mít formu zvolací</a:t>
            </a:r>
          </a:p>
          <a:p>
            <a:pPr>
              <a:buFont typeface="Wingdings" pitchFamily="2" charset="2"/>
              <a:buChar char="Ø"/>
            </a:pPr>
            <a:r>
              <a:rPr lang="cs-CZ" sz="2800" dirty="0" smtClean="0"/>
              <a:t> </a:t>
            </a: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</a:rPr>
              <a:t>vyjadřují citové zaujetí</a:t>
            </a:r>
          </a:p>
          <a:p>
            <a:pPr>
              <a:buFont typeface="Wingdings" pitchFamily="2" charset="2"/>
              <a:buChar char="Ø"/>
            </a:pPr>
            <a:r>
              <a:rPr lang="cs-CZ" sz="2800" dirty="0" smtClean="0"/>
              <a:t> v psaném textu píšeme </a:t>
            </a:r>
            <a:r>
              <a:rPr lang="cs-CZ" sz="2800" b="1" dirty="0" smtClean="0">
                <a:solidFill>
                  <a:srgbClr val="0070C0"/>
                </a:solidFill>
              </a:rPr>
              <a:t>vždy s vykřičníkem </a:t>
            </a:r>
          </a:p>
          <a:p>
            <a:pPr>
              <a:buNone/>
            </a:pPr>
            <a:r>
              <a:rPr lang="cs-CZ" sz="2800" dirty="0" smtClean="0"/>
              <a:t>    (někdy i otazník s vykřičníkem)</a:t>
            </a:r>
          </a:p>
          <a:p>
            <a:pPr>
              <a:buNone/>
            </a:pPr>
            <a:endParaRPr lang="cs-CZ" sz="2800" dirty="0" smtClean="0"/>
          </a:p>
          <a:p>
            <a:pPr>
              <a:buNone/>
            </a:pP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Dnes je ale krásně!</a:t>
            </a:r>
            <a:r>
              <a:rPr lang="cs-CZ" sz="2800" b="1" dirty="0" smtClean="0"/>
              <a:t> </a:t>
            </a:r>
            <a:r>
              <a:rPr lang="cs-CZ" sz="2800" dirty="0" smtClean="0"/>
              <a:t>( původně věta oznamovací)</a:t>
            </a:r>
          </a:p>
          <a:p>
            <a:pPr>
              <a:buNone/>
            </a:pP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To jste nevěděli dřív!?</a:t>
            </a:r>
            <a:r>
              <a:rPr lang="cs-CZ" sz="2800" dirty="0" smtClean="0"/>
              <a:t> (původem věta tázací)</a:t>
            </a:r>
          </a:p>
          <a:p>
            <a:pPr>
              <a:buNone/>
            </a:pP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Ty už jsi tu zas ?!</a:t>
            </a:r>
          </a:p>
          <a:p>
            <a:pPr>
              <a:buNone/>
            </a:pP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Aby nás tak viděla paní učitelka! </a:t>
            </a:r>
            <a:r>
              <a:rPr lang="cs-CZ" sz="2800" dirty="0" smtClean="0"/>
              <a:t>( původně přací)</a:t>
            </a:r>
          </a:p>
          <a:p>
            <a:endParaRPr lang="cs-CZ" sz="28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7740352" y="2060848"/>
            <a:ext cx="468052" cy="132343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cs-CZ" sz="80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!</a:t>
            </a:r>
            <a:endParaRPr lang="cs-CZ" sz="8000" b="1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23528" y="332656"/>
            <a:ext cx="8568952" cy="6264696"/>
          </a:xfrm>
          <a:solidFill>
            <a:schemeClr val="bg1"/>
          </a:solidFill>
        </p:spPr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r>
              <a:rPr lang="pl-PL" dirty="0" smtClean="0"/>
              <a:t>  1. Jak jsem na to jen mohla zapomenout? </a:t>
            </a:r>
          </a:p>
          <a:p>
            <a:pPr>
              <a:buNone/>
            </a:pPr>
            <a:r>
              <a:rPr lang="cs-CZ" dirty="0" smtClean="0"/>
              <a:t>  2. Nevyklánět se!</a:t>
            </a:r>
          </a:p>
          <a:p>
            <a:pPr>
              <a:buNone/>
            </a:pPr>
            <a:r>
              <a:rPr lang="cs-CZ" dirty="0" smtClean="0"/>
              <a:t>  3. Ať už neprší! Kéž by přestalo sněžit! </a:t>
            </a:r>
          </a:p>
          <a:p>
            <a:pPr>
              <a:buNone/>
            </a:pPr>
            <a:r>
              <a:rPr lang="cs-CZ" dirty="0" smtClean="0"/>
              <a:t>  4. Dnes je tak hezky! </a:t>
            </a:r>
          </a:p>
          <a:p>
            <a:pPr>
              <a:buNone/>
            </a:pPr>
            <a:r>
              <a:rPr lang="cs-CZ" dirty="0" smtClean="0"/>
              <a:t>  5. V kolik hodin přijdeš? </a:t>
            </a:r>
          </a:p>
          <a:p>
            <a:pPr>
              <a:buNone/>
            </a:pPr>
            <a:r>
              <a:rPr lang="cs-CZ" dirty="0" smtClean="0"/>
              <a:t>  6. Půjdeš se mnou na nákup, nebo budeš doma? </a:t>
            </a:r>
          </a:p>
          <a:p>
            <a:pPr>
              <a:buNone/>
            </a:pPr>
            <a:r>
              <a:rPr lang="cs-CZ" dirty="0" smtClean="0"/>
              <a:t>  7. Ty budeš tady. </a:t>
            </a:r>
          </a:p>
          <a:p>
            <a:pPr>
              <a:buNone/>
            </a:pPr>
            <a:r>
              <a:rPr lang="pl-PL" dirty="0" smtClean="0"/>
              <a:t>  8. Kdo by si to byl pomyslel?  </a:t>
            </a:r>
            <a:r>
              <a:rPr lang="cs-CZ" dirty="0" smtClean="0"/>
              <a:t> </a:t>
            </a:r>
          </a:p>
          <a:p>
            <a:pPr>
              <a:buNone/>
            </a:pPr>
            <a:r>
              <a:rPr lang="cs-CZ" dirty="0" smtClean="0"/>
              <a:t>  9. Přišla bych brzy ráno.</a:t>
            </a:r>
          </a:p>
          <a:p>
            <a:pPr>
              <a:buNone/>
            </a:pPr>
            <a:r>
              <a:rPr lang="cs-CZ" dirty="0" smtClean="0"/>
              <a:t>10. Otevři okno! </a:t>
            </a:r>
          </a:p>
          <a:p>
            <a:pPr>
              <a:buNone/>
            </a:pPr>
            <a:r>
              <a:rPr lang="pl-PL" dirty="0" smtClean="0"/>
              <a:t>11. Kam jsem to jen dala? </a:t>
            </a:r>
            <a:endParaRPr lang="cs-CZ" dirty="0" smtClean="0"/>
          </a:p>
          <a:p>
            <a:endParaRPr lang="cs-CZ" dirty="0" smtClean="0"/>
          </a:p>
          <a:p>
            <a:pPr>
              <a:buNone/>
            </a:pPr>
            <a:r>
              <a:rPr lang="cs-CZ" dirty="0" smtClean="0"/>
              <a:t/>
            </a:r>
            <a:br>
              <a:rPr lang="cs-CZ" dirty="0" smtClean="0"/>
            </a:br>
            <a:endParaRPr lang="cs-CZ" dirty="0" smtClean="0"/>
          </a:p>
          <a:p>
            <a:endParaRPr lang="cs-CZ" dirty="0" smtClean="0"/>
          </a:p>
          <a:p>
            <a:endParaRPr lang="pl-PL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pl-PL" dirty="0" smtClean="0"/>
          </a:p>
          <a:p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755576" y="332656"/>
            <a:ext cx="7711598" cy="584775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cs-CZ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Cvičení - určete věty podle postoje mluvčího</a:t>
            </a:r>
            <a:endParaRPr lang="cs-CZ" sz="3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5940152" y="1228690"/>
            <a:ext cx="2254592" cy="40011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pl-PL" sz="2000" b="1" dirty="0" smtClean="0">
                <a:solidFill>
                  <a:srgbClr val="FF0000"/>
                </a:solidFill>
              </a:rPr>
              <a:t>tázací - rozvažovací</a:t>
            </a:r>
            <a:endParaRPr lang="cs-CZ" sz="2000" b="1" dirty="0">
              <a:solidFill>
                <a:srgbClr val="FF0000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5940152" y="1660738"/>
            <a:ext cx="2391360" cy="40011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cs-CZ" sz="2000" b="1" dirty="0" smtClean="0">
                <a:solidFill>
                  <a:srgbClr val="FF0000"/>
                </a:solidFill>
              </a:rPr>
              <a:t> žádací - rozkazovací</a:t>
            </a:r>
            <a:endParaRPr lang="cs-CZ" sz="2000" b="1" dirty="0">
              <a:solidFill>
                <a:srgbClr val="FF0000"/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5940152" y="2092786"/>
            <a:ext cx="1678665" cy="40011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cs-CZ" sz="2000" b="1" dirty="0" smtClean="0">
                <a:solidFill>
                  <a:srgbClr val="FF0000"/>
                </a:solidFill>
              </a:rPr>
              <a:t> žádací - přací</a:t>
            </a:r>
            <a:endParaRPr lang="cs-CZ" sz="2000" b="1" dirty="0">
              <a:solidFill>
                <a:srgbClr val="FF0000"/>
              </a:solidFill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5940152" y="2524834"/>
            <a:ext cx="977704" cy="40011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cs-CZ" sz="2000" b="1" dirty="0" smtClean="0">
                <a:solidFill>
                  <a:srgbClr val="FF0000"/>
                </a:solidFill>
              </a:rPr>
              <a:t> zvolací</a:t>
            </a:r>
            <a:endParaRPr lang="cs-CZ" sz="2000" b="1" dirty="0">
              <a:solidFill>
                <a:srgbClr val="FF0000"/>
              </a:solidFill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5940152" y="2956882"/>
            <a:ext cx="2245679" cy="40011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cs-CZ" sz="2000" b="1" dirty="0" smtClean="0">
                <a:solidFill>
                  <a:srgbClr val="FF0000"/>
                </a:solidFill>
              </a:rPr>
              <a:t> tázací - doplňovací</a:t>
            </a:r>
            <a:endParaRPr lang="cs-CZ" sz="2000" b="1" dirty="0">
              <a:solidFill>
                <a:srgbClr val="FF0000"/>
              </a:solidFill>
            </a:endParaRPr>
          </a:p>
        </p:txBody>
      </p:sp>
      <p:sp>
        <p:nvSpPr>
          <p:cNvPr id="11" name="Obdélník 10"/>
          <p:cNvSpPr/>
          <p:nvPr/>
        </p:nvSpPr>
        <p:spPr>
          <a:xfrm>
            <a:off x="6876256" y="3388930"/>
            <a:ext cx="2178353" cy="40011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cs-CZ" sz="2000" b="1" dirty="0" smtClean="0">
                <a:solidFill>
                  <a:srgbClr val="FF0000"/>
                </a:solidFill>
              </a:rPr>
              <a:t>tázací - vylučovací</a:t>
            </a:r>
            <a:endParaRPr lang="cs-CZ" sz="2000" b="1" dirty="0">
              <a:solidFill>
                <a:srgbClr val="FF0000"/>
              </a:solidFill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5940152" y="3861048"/>
            <a:ext cx="2391360" cy="40011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cs-CZ" sz="2000" b="1" dirty="0" smtClean="0">
                <a:solidFill>
                  <a:srgbClr val="FF0000"/>
                </a:solidFill>
              </a:rPr>
              <a:t> žádací - rozkazovací</a:t>
            </a:r>
            <a:endParaRPr lang="cs-CZ" sz="2000" b="1" dirty="0">
              <a:solidFill>
                <a:srgbClr val="FF0000"/>
              </a:solidFill>
            </a:endParaRPr>
          </a:p>
        </p:txBody>
      </p:sp>
      <p:sp>
        <p:nvSpPr>
          <p:cNvPr id="13" name="Obdélník 12"/>
          <p:cNvSpPr/>
          <p:nvPr/>
        </p:nvSpPr>
        <p:spPr>
          <a:xfrm>
            <a:off x="5940152" y="4293096"/>
            <a:ext cx="2002471" cy="40011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cs-CZ" sz="2000" b="1" dirty="0" smtClean="0">
                <a:solidFill>
                  <a:srgbClr val="FF0000"/>
                </a:solidFill>
              </a:rPr>
              <a:t> tázací - řečnická</a:t>
            </a:r>
            <a:endParaRPr lang="cs-CZ" sz="2000" b="1" dirty="0">
              <a:solidFill>
                <a:srgbClr val="FF0000"/>
              </a:solidFill>
            </a:endParaRPr>
          </a:p>
        </p:txBody>
      </p:sp>
      <p:sp>
        <p:nvSpPr>
          <p:cNvPr id="15" name="Obdélník 14"/>
          <p:cNvSpPr/>
          <p:nvPr/>
        </p:nvSpPr>
        <p:spPr>
          <a:xfrm>
            <a:off x="5940152" y="4725144"/>
            <a:ext cx="1532343" cy="40011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cs-CZ" sz="2000" b="1" dirty="0" smtClean="0">
                <a:solidFill>
                  <a:srgbClr val="FF0000"/>
                </a:solidFill>
              </a:rPr>
              <a:t> oznamovací</a:t>
            </a:r>
            <a:endParaRPr lang="cs-CZ" sz="2000" b="1" dirty="0">
              <a:solidFill>
                <a:srgbClr val="FF0000"/>
              </a:solidFill>
            </a:endParaRPr>
          </a:p>
        </p:txBody>
      </p:sp>
      <p:sp>
        <p:nvSpPr>
          <p:cNvPr id="16" name="Obdélník 15"/>
          <p:cNvSpPr/>
          <p:nvPr/>
        </p:nvSpPr>
        <p:spPr>
          <a:xfrm>
            <a:off x="5940152" y="5189130"/>
            <a:ext cx="2327240" cy="40011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cs-CZ" sz="2000" b="1" dirty="0" smtClean="0">
                <a:solidFill>
                  <a:srgbClr val="FF0000"/>
                </a:solidFill>
              </a:rPr>
              <a:t>žádací - rozkazovací</a:t>
            </a:r>
            <a:endParaRPr lang="cs-CZ" sz="2000" b="1" dirty="0">
              <a:solidFill>
                <a:srgbClr val="FF0000"/>
              </a:solidFill>
            </a:endParaRPr>
          </a:p>
        </p:txBody>
      </p:sp>
      <p:sp>
        <p:nvSpPr>
          <p:cNvPr id="17" name="Obdélník 16"/>
          <p:cNvSpPr/>
          <p:nvPr/>
        </p:nvSpPr>
        <p:spPr>
          <a:xfrm>
            <a:off x="5940152" y="5621178"/>
            <a:ext cx="2254592" cy="40011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cs-CZ" sz="2000" b="1" dirty="0" smtClean="0">
                <a:solidFill>
                  <a:srgbClr val="FF0000"/>
                </a:solidFill>
              </a:rPr>
              <a:t>tázací - </a:t>
            </a:r>
            <a:r>
              <a:rPr lang="cs-CZ" sz="2000" b="1" dirty="0" err="1" smtClean="0">
                <a:solidFill>
                  <a:srgbClr val="FF0000"/>
                </a:solidFill>
              </a:rPr>
              <a:t>rozvažovací</a:t>
            </a:r>
            <a:endParaRPr lang="cs-CZ" sz="2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4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6" dur="1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" dur="1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4" dur="1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8" dur="1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6" dur="1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0" dur="1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5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0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5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0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5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0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5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0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5" dur="1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0" dur="1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5" dur="1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5" grpId="0" animBg="1"/>
      <p:bldP spid="16" grpId="0" animBg="1"/>
      <p:bldP spid="1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917848"/>
            <a:ext cx="8229600" cy="1143000"/>
          </a:xfrm>
        </p:spPr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cs-CZ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Jakým způsobem věty používáme?</a:t>
            </a:r>
            <a:br>
              <a:rPr lang="cs-CZ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endParaRPr lang="cs-CZ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99592" y="1916832"/>
            <a:ext cx="7344816" cy="4104456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cs-CZ" sz="2800" b="1" dirty="0" smtClean="0"/>
              <a:t>záměrem mluvčího je:</a:t>
            </a:r>
          </a:p>
          <a:p>
            <a:pPr>
              <a:buFont typeface="Wingdings" pitchFamily="2" charset="2"/>
              <a:buChar char="Ø"/>
            </a:pPr>
            <a:r>
              <a:rPr lang="cs-CZ" sz="2800" b="1" dirty="0" smtClean="0">
                <a:solidFill>
                  <a:srgbClr val="002060"/>
                </a:solidFill>
              </a:rPr>
              <a:t>něco sdělit </a:t>
            </a:r>
            <a:r>
              <a:rPr lang="cs-CZ" sz="2800" dirty="0" smtClean="0"/>
              <a:t>nebo tvrdit o skutečnosti</a:t>
            </a:r>
          </a:p>
          <a:p>
            <a:pPr>
              <a:buFont typeface="Wingdings" pitchFamily="2" charset="2"/>
              <a:buChar char="Ø"/>
            </a:pPr>
            <a:r>
              <a:rPr lang="cs-CZ" sz="2800" b="1" dirty="0" smtClean="0">
                <a:solidFill>
                  <a:srgbClr val="002060"/>
                </a:solidFill>
              </a:rPr>
              <a:t>něco zjistit </a:t>
            </a:r>
            <a:r>
              <a:rPr lang="cs-CZ" sz="2800" dirty="0" smtClean="0"/>
              <a:t>o skutečnosti</a:t>
            </a:r>
          </a:p>
          <a:p>
            <a:pPr>
              <a:buFont typeface="Wingdings" pitchFamily="2" charset="2"/>
              <a:buChar char="Ø"/>
            </a:pPr>
            <a:r>
              <a:rPr lang="cs-CZ" sz="2800" b="1" dirty="0" smtClean="0">
                <a:solidFill>
                  <a:srgbClr val="002060"/>
                </a:solidFill>
              </a:rPr>
              <a:t>vyjádřit vůli</a:t>
            </a:r>
            <a:r>
              <a:rPr lang="cs-CZ" sz="2800" dirty="0" smtClean="0"/>
              <a:t>, aby se něco uskutečnilo</a:t>
            </a:r>
          </a:p>
          <a:p>
            <a:pPr>
              <a:buFont typeface="Wingdings" pitchFamily="2" charset="2"/>
              <a:buChar char="Ø"/>
            </a:pPr>
            <a:r>
              <a:rPr lang="cs-CZ" sz="2800" b="1" dirty="0" smtClean="0">
                <a:solidFill>
                  <a:srgbClr val="002060"/>
                </a:solidFill>
              </a:rPr>
              <a:t>něco si přát</a:t>
            </a:r>
            <a:endParaRPr lang="cs-CZ" sz="2800" dirty="0" smtClean="0"/>
          </a:p>
          <a:p>
            <a:pPr>
              <a:buFont typeface="Wingdings" pitchFamily="2" charset="2"/>
              <a:buChar char="Ø"/>
            </a:pPr>
            <a:r>
              <a:rPr lang="cs-CZ" sz="2800" b="1" dirty="0" smtClean="0">
                <a:solidFill>
                  <a:srgbClr val="002060"/>
                </a:solidFill>
              </a:rPr>
              <a:t>něco přikazovat</a:t>
            </a:r>
          </a:p>
          <a:p>
            <a:pPr>
              <a:buFont typeface="Wingdings" pitchFamily="2" charset="2"/>
              <a:buChar char="Ø"/>
            </a:pPr>
            <a:r>
              <a:rPr lang="cs-CZ" sz="2800" b="1" dirty="0" smtClean="0">
                <a:solidFill>
                  <a:srgbClr val="002060"/>
                </a:solidFill>
              </a:rPr>
              <a:t>něco zvolat</a:t>
            </a:r>
          </a:p>
          <a:p>
            <a:pPr>
              <a:buFont typeface="Wingdings" pitchFamily="2" charset="2"/>
              <a:buChar char="Ø"/>
            </a:pPr>
            <a:r>
              <a:rPr lang="cs-CZ" sz="2800" b="1" dirty="0" smtClean="0">
                <a:solidFill>
                  <a:srgbClr val="002060"/>
                </a:solidFill>
              </a:rPr>
              <a:t>na něco se ptát</a:t>
            </a:r>
          </a:p>
          <a:p>
            <a:endParaRPr lang="cs-CZ" sz="2800" dirty="0"/>
          </a:p>
        </p:txBody>
      </p:sp>
      <p:sp>
        <p:nvSpPr>
          <p:cNvPr id="4" name="Veselý obličej 3"/>
          <p:cNvSpPr/>
          <p:nvPr/>
        </p:nvSpPr>
        <p:spPr>
          <a:xfrm>
            <a:off x="5364088" y="4149080"/>
            <a:ext cx="1870720" cy="1800200"/>
          </a:xfrm>
          <a:prstGeom prst="smileyFac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259632" y="2132856"/>
            <a:ext cx="6768752" cy="1828090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cs-CZ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Věty kladné a záporné</a:t>
            </a:r>
            <a:br>
              <a:rPr lang="cs-CZ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endParaRPr lang="cs-CZ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Slunce 5"/>
          <p:cNvSpPr/>
          <p:nvPr/>
        </p:nvSpPr>
        <p:spPr>
          <a:xfrm>
            <a:off x="3563888" y="3212976"/>
            <a:ext cx="2016224" cy="2160240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55576" y="548680"/>
            <a:ext cx="7632848" cy="6525344"/>
          </a:xfrm>
        </p:spPr>
        <p:txBody>
          <a:bodyPr>
            <a:noAutofit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cs-CZ" sz="2500" b="1" dirty="0" smtClean="0">
                <a:solidFill>
                  <a:srgbClr val="FF0000"/>
                </a:solidFill>
              </a:rPr>
              <a:t>věty kladné </a:t>
            </a:r>
            <a:r>
              <a:rPr lang="cs-CZ" sz="2500" dirty="0" smtClean="0"/>
              <a:t>- kladný postoj mluvčího ke skutečnosti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cs-CZ" sz="2500" b="1" dirty="0" smtClean="0">
                <a:solidFill>
                  <a:srgbClr val="FF0000"/>
                </a:solidFill>
              </a:rPr>
              <a:t>věty záporné </a:t>
            </a:r>
            <a:r>
              <a:rPr lang="cs-CZ" sz="2500" dirty="0" smtClean="0"/>
              <a:t>- vyjadřují záporný postoj mluvčího ke skutečnosti ( prohlášení neexistence, neplatnosti, nemožnosti)</a:t>
            </a:r>
          </a:p>
          <a:p>
            <a:pPr marL="457200" indent="-457200">
              <a:buNone/>
            </a:pPr>
            <a:r>
              <a:rPr lang="cs-CZ" sz="2500" b="1" dirty="0" smtClean="0">
                <a:solidFill>
                  <a:srgbClr val="FF0000"/>
                </a:solidFill>
              </a:rPr>
              <a:t>1) zápor větný </a:t>
            </a:r>
            <a:r>
              <a:rPr lang="cs-CZ" sz="2500" dirty="0" smtClean="0"/>
              <a:t>= </a:t>
            </a:r>
            <a:r>
              <a:rPr lang="cs-CZ" sz="2500" b="1" dirty="0" smtClean="0">
                <a:solidFill>
                  <a:srgbClr val="FF0000"/>
                </a:solidFill>
              </a:rPr>
              <a:t>popírá celou větu</a:t>
            </a:r>
          </a:p>
          <a:p>
            <a:pPr marL="457200" indent="-457200">
              <a:buNone/>
            </a:pPr>
            <a:r>
              <a:rPr lang="cs-CZ" sz="2500" dirty="0" smtClean="0"/>
              <a:t>    </a:t>
            </a:r>
            <a:r>
              <a:rPr lang="cs-CZ" sz="2500" b="1" dirty="0" smtClean="0"/>
              <a:t> </a:t>
            </a:r>
            <a:r>
              <a:rPr lang="cs-CZ" sz="2500" b="1" dirty="0" smtClean="0">
                <a:solidFill>
                  <a:schemeClr val="accent3">
                    <a:lumMod val="75000"/>
                  </a:schemeClr>
                </a:solidFill>
              </a:rPr>
              <a:t>a) slovesem se záporkou </a:t>
            </a:r>
            <a:r>
              <a:rPr lang="cs-CZ" sz="2500" b="1" dirty="0" smtClean="0">
                <a:solidFill>
                  <a:schemeClr val="accent1"/>
                </a:solidFill>
              </a:rPr>
              <a:t>ne -  </a:t>
            </a:r>
          </a:p>
          <a:p>
            <a:pPr marL="457200" indent="-457200">
              <a:buNone/>
            </a:pPr>
            <a:r>
              <a:rPr lang="cs-CZ" sz="2500" b="1" dirty="0" smtClean="0">
                <a:solidFill>
                  <a:srgbClr val="7030A0"/>
                </a:solidFill>
              </a:rPr>
              <a:t>         Dopis jsem </a:t>
            </a:r>
            <a:r>
              <a:rPr lang="cs-CZ" sz="2500" b="1" dirty="0" smtClean="0">
                <a:solidFill>
                  <a:srgbClr val="0070C0"/>
                </a:solidFill>
              </a:rPr>
              <a:t>ne</a:t>
            </a:r>
            <a:r>
              <a:rPr lang="cs-CZ" sz="2500" b="1" dirty="0" smtClean="0">
                <a:solidFill>
                  <a:srgbClr val="7030A0"/>
                </a:solidFill>
              </a:rPr>
              <a:t>dostal. </a:t>
            </a:r>
            <a:r>
              <a:rPr lang="cs-CZ" sz="2500" b="1" dirty="0" smtClean="0">
                <a:solidFill>
                  <a:srgbClr val="0070C0"/>
                </a:solidFill>
              </a:rPr>
              <a:t>Ne</a:t>
            </a:r>
            <a:r>
              <a:rPr lang="cs-CZ" sz="2500" b="1" dirty="0" smtClean="0">
                <a:solidFill>
                  <a:srgbClr val="7030A0"/>
                </a:solidFill>
              </a:rPr>
              <a:t>jezdi.</a:t>
            </a:r>
            <a:r>
              <a:rPr lang="cs-CZ" sz="2500" dirty="0" smtClean="0"/>
              <a:t> </a:t>
            </a:r>
            <a:r>
              <a:rPr lang="cs-CZ" sz="2500" b="1" dirty="0" smtClean="0">
                <a:solidFill>
                  <a:srgbClr val="7030A0"/>
                </a:solidFill>
              </a:rPr>
              <a:t>Petr</a:t>
            </a:r>
            <a:r>
              <a:rPr lang="cs-CZ" sz="2500" dirty="0" smtClean="0"/>
              <a:t> </a:t>
            </a:r>
            <a:r>
              <a:rPr lang="cs-CZ" sz="2500" b="1" dirty="0" smtClean="0">
                <a:solidFill>
                  <a:srgbClr val="0070C0"/>
                </a:solidFill>
              </a:rPr>
              <a:t>ne</a:t>
            </a:r>
            <a:r>
              <a:rPr lang="cs-CZ" sz="2500" b="1" dirty="0" smtClean="0">
                <a:solidFill>
                  <a:srgbClr val="7030A0"/>
                </a:solidFill>
              </a:rPr>
              <a:t>ní   </a:t>
            </a:r>
          </a:p>
          <a:p>
            <a:pPr marL="457200" indent="-457200">
              <a:buNone/>
            </a:pPr>
            <a:r>
              <a:rPr lang="cs-CZ" sz="2500" b="1" dirty="0" smtClean="0">
                <a:solidFill>
                  <a:srgbClr val="7030A0"/>
                </a:solidFill>
              </a:rPr>
              <a:t>         kuřák. Nikdo tady </a:t>
            </a:r>
            <a:r>
              <a:rPr lang="cs-CZ" sz="2500" b="1" dirty="0" smtClean="0">
                <a:solidFill>
                  <a:srgbClr val="0070C0"/>
                </a:solidFill>
              </a:rPr>
              <a:t>ne</a:t>
            </a:r>
            <a:r>
              <a:rPr lang="cs-CZ" sz="2500" b="1" dirty="0" smtClean="0">
                <a:solidFill>
                  <a:srgbClr val="7030A0"/>
                </a:solidFill>
              </a:rPr>
              <a:t>byl. </a:t>
            </a:r>
          </a:p>
          <a:p>
            <a:pPr marL="457200" indent="-457200">
              <a:buNone/>
            </a:pPr>
            <a:r>
              <a:rPr lang="cs-CZ" sz="2500" b="1" dirty="0" smtClean="0"/>
              <a:t>     </a:t>
            </a:r>
            <a:r>
              <a:rPr lang="cs-CZ" sz="2500" b="1" dirty="0" smtClean="0">
                <a:solidFill>
                  <a:schemeClr val="accent3">
                    <a:lumMod val="75000"/>
                  </a:schemeClr>
                </a:solidFill>
              </a:rPr>
              <a:t>b) zápornými zájmeny </a:t>
            </a:r>
            <a:r>
              <a:rPr lang="cs-CZ" sz="2500" dirty="0" smtClean="0"/>
              <a:t>, zájmennými příslovci +</a:t>
            </a:r>
          </a:p>
          <a:p>
            <a:pPr marL="457200" indent="-457200">
              <a:buNone/>
            </a:pPr>
            <a:r>
              <a:rPr lang="cs-CZ" sz="2500" dirty="0" smtClean="0"/>
              <a:t>         určité sloveso záporné</a:t>
            </a:r>
          </a:p>
          <a:p>
            <a:pPr marL="457200" indent="-457200">
              <a:buNone/>
            </a:pPr>
            <a:r>
              <a:rPr lang="cs-CZ" sz="2500" b="1" dirty="0" smtClean="0">
                <a:solidFill>
                  <a:srgbClr val="0070C0"/>
                </a:solidFill>
              </a:rPr>
              <a:t>         Nikdo</a:t>
            </a:r>
            <a:r>
              <a:rPr lang="cs-CZ" sz="2500" dirty="0" smtClean="0"/>
              <a:t> </a:t>
            </a:r>
            <a:r>
              <a:rPr lang="cs-CZ" sz="2500" b="1" dirty="0" smtClean="0">
                <a:solidFill>
                  <a:srgbClr val="7030A0"/>
                </a:solidFill>
              </a:rPr>
              <a:t>to neviděl. </a:t>
            </a:r>
            <a:r>
              <a:rPr lang="cs-CZ" sz="2500" b="1" dirty="0" smtClean="0">
                <a:solidFill>
                  <a:srgbClr val="0070C0"/>
                </a:solidFill>
              </a:rPr>
              <a:t>Nic</a:t>
            </a:r>
            <a:r>
              <a:rPr lang="cs-CZ" sz="2500" dirty="0" smtClean="0"/>
              <a:t> </a:t>
            </a:r>
            <a:r>
              <a:rPr lang="cs-CZ" sz="2500" b="1" dirty="0" smtClean="0">
                <a:solidFill>
                  <a:srgbClr val="7030A0"/>
                </a:solidFill>
              </a:rPr>
              <a:t>nechtěl.</a:t>
            </a:r>
          </a:p>
          <a:p>
            <a:pPr marL="457200" indent="-457200">
              <a:buNone/>
            </a:pPr>
            <a:r>
              <a:rPr lang="cs-CZ" sz="2500" b="1" dirty="0" smtClean="0">
                <a:solidFill>
                  <a:schemeClr val="accent3">
                    <a:lumMod val="75000"/>
                  </a:schemeClr>
                </a:solidFill>
              </a:rPr>
              <a:t>     c) záporkou ani </a:t>
            </a:r>
          </a:p>
          <a:p>
            <a:pPr marL="457200" indent="-457200">
              <a:buNone/>
            </a:pPr>
            <a:r>
              <a:rPr lang="cs-CZ" sz="2500" b="1" dirty="0" smtClean="0">
                <a:solidFill>
                  <a:srgbClr val="7030A0"/>
                </a:solidFill>
              </a:rPr>
              <a:t>         Neozval se </a:t>
            </a:r>
            <a:r>
              <a:rPr lang="cs-CZ" sz="2500" b="1" dirty="0" smtClean="0">
                <a:solidFill>
                  <a:srgbClr val="0070C0"/>
                </a:solidFill>
              </a:rPr>
              <a:t>ani </a:t>
            </a:r>
            <a:r>
              <a:rPr lang="cs-CZ" sz="2500" b="1" dirty="0" smtClean="0">
                <a:solidFill>
                  <a:srgbClr val="7030A0"/>
                </a:solidFill>
              </a:rPr>
              <a:t>hlásek.</a:t>
            </a:r>
            <a:r>
              <a:rPr lang="cs-CZ" sz="2500" dirty="0" smtClean="0"/>
              <a:t/>
            </a:r>
            <a:br>
              <a:rPr lang="cs-CZ" sz="2500" dirty="0" smtClean="0"/>
            </a:br>
            <a:endParaRPr lang="cs-CZ" sz="2500" dirty="0" smtClean="0"/>
          </a:p>
          <a:p>
            <a:endParaRPr lang="cs-CZ" sz="2500" dirty="0" smtClean="0"/>
          </a:p>
          <a:p>
            <a:pPr marL="457200" indent="-457200">
              <a:buNone/>
            </a:pPr>
            <a:r>
              <a:rPr lang="cs-CZ" sz="2500" dirty="0" smtClean="0"/>
              <a:t/>
            </a:r>
            <a:br>
              <a:rPr lang="cs-CZ" sz="2500" dirty="0" smtClean="0"/>
            </a:br>
            <a:endParaRPr lang="cs-CZ" sz="25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19064" y="620688"/>
            <a:ext cx="7813376" cy="5976664"/>
          </a:xfrm>
        </p:spPr>
        <p:txBody>
          <a:bodyPr>
            <a:noAutofit/>
          </a:bodyPr>
          <a:lstStyle/>
          <a:p>
            <a:pPr marL="457200" indent="-457200">
              <a:buNone/>
            </a:pPr>
            <a:r>
              <a:rPr lang="cs-CZ" sz="2500" b="1" dirty="0" smtClean="0">
                <a:solidFill>
                  <a:srgbClr val="C00000"/>
                </a:solidFill>
              </a:rPr>
              <a:t>Popření</a:t>
            </a:r>
          </a:p>
          <a:p>
            <a:pPr marL="457200" indent="-457200">
              <a:buNone/>
            </a:pPr>
            <a:r>
              <a:rPr lang="cs-CZ" sz="2500" b="1" dirty="0" smtClean="0">
                <a:solidFill>
                  <a:srgbClr val="FF0000"/>
                </a:solidFill>
              </a:rPr>
              <a:t>    -</a:t>
            </a:r>
            <a:r>
              <a:rPr lang="cs-CZ" sz="2500" b="1" dirty="0" smtClean="0">
                <a:solidFill>
                  <a:srgbClr val="C00000"/>
                </a:solidFill>
              </a:rPr>
              <a:t> </a:t>
            </a:r>
            <a:r>
              <a:rPr lang="cs-CZ" sz="2500" b="1" dirty="0" smtClean="0">
                <a:solidFill>
                  <a:srgbClr val="FF0000"/>
                </a:solidFill>
              </a:rPr>
              <a:t>obecný zápor </a:t>
            </a:r>
            <a:r>
              <a:rPr lang="cs-CZ" sz="2500" dirty="0" smtClean="0"/>
              <a:t>= vztahuje se na všechny případy  </a:t>
            </a:r>
          </a:p>
          <a:p>
            <a:pPr marL="457200" indent="-457200">
              <a:buNone/>
            </a:pPr>
            <a:r>
              <a:rPr lang="cs-CZ" sz="2500" dirty="0" smtClean="0"/>
              <a:t> </a:t>
            </a:r>
            <a:r>
              <a:rPr lang="cs-CZ" sz="2500" b="1" dirty="0" smtClean="0">
                <a:solidFill>
                  <a:srgbClr val="7030A0"/>
                </a:solidFill>
              </a:rPr>
              <a:t>    To </a:t>
            </a:r>
            <a:r>
              <a:rPr lang="cs-CZ" sz="2500" b="1" dirty="0" smtClean="0">
                <a:solidFill>
                  <a:srgbClr val="0070C0"/>
                </a:solidFill>
              </a:rPr>
              <a:t>ni</a:t>
            </a:r>
            <a:r>
              <a:rPr lang="cs-CZ" sz="2500" b="1" dirty="0" smtClean="0">
                <a:solidFill>
                  <a:srgbClr val="7030A0"/>
                </a:solidFill>
              </a:rPr>
              <a:t>kdo</a:t>
            </a:r>
            <a:r>
              <a:rPr lang="cs-CZ" sz="2500" dirty="0" smtClean="0"/>
              <a:t> </a:t>
            </a:r>
            <a:r>
              <a:rPr lang="cs-CZ" sz="2500" b="1" dirty="0" smtClean="0">
                <a:solidFill>
                  <a:srgbClr val="0070C0"/>
                </a:solidFill>
              </a:rPr>
              <a:t>ne</a:t>
            </a:r>
            <a:r>
              <a:rPr lang="cs-CZ" sz="2500" b="1" dirty="0" smtClean="0">
                <a:solidFill>
                  <a:srgbClr val="7030A0"/>
                </a:solidFill>
              </a:rPr>
              <a:t>viděl. </a:t>
            </a:r>
            <a:r>
              <a:rPr lang="cs-CZ" sz="2500" b="1" dirty="0" smtClean="0">
                <a:solidFill>
                  <a:srgbClr val="0070C0"/>
                </a:solidFill>
              </a:rPr>
              <a:t>Ni</a:t>
            </a:r>
            <a:r>
              <a:rPr lang="cs-CZ" sz="2500" b="1" dirty="0" smtClean="0">
                <a:solidFill>
                  <a:srgbClr val="7030A0"/>
                </a:solidFill>
              </a:rPr>
              <a:t>kdo</a:t>
            </a:r>
            <a:r>
              <a:rPr lang="cs-CZ" sz="2500" dirty="0" smtClean="0"/>
              <a:t> </a:t>
            </a:r>
            <a:r>
              <a:rPr lang="cs-CZ" sz="2500" b="1" dirty="0" smtClean="0">
                <a:solidFill>
                  <a:srgbClr val="0070C0"/>
                </a:solidFill>
              </a:rPr>
              <a:t>nic ne</a:t>
            </a:r>
            <a:r>
              <a:rPr lang="cs-CZ" sz="2500" b="1" dirty="0" smtClean="0">
                <a:solidFill>
                  <a:srgbClr val="7030A0"/>
                </a:solidFill>
              </a:rPr>
              <a:t>ví.</a:t>
            </a:r>
          </a:p>
          <a:p>
            <a:pPr marL="457200" indent="-457200">
              <a:buNone/>
            </a:pPr>
            <a:r>
              <a:rPr lang="cs-CZ" sz="2500" b="1" dirty="0" smtClean="0">
                <a:solidFill>
                  <a:srgbClr val="FF0000"/>
                </a:solidFill>
              </a:rPr>
              <a:t>    - částečný zápor </a:t>
            </a:r>
            <a:r>
              <a:rPr lang="cs-CZ" sz="2500" dirty="0" smtClean="0"/>
              <a:t>- popírá se jen část možností </a:t>
            </a:r>
          </a:p>
          <a:p>
            <a:pPr marL="457200" indent="-457200">
              <a:buNone/>
            </a:pPr>
            <a:r>
              <a:rPr lang="cs-CZ" sz="2500" b="1" dirty="0" smtClean="0">
                <a:solidFill>
                  <a:srgbClr val="7030A0"/>
                </a:solidFill>
              </a:rPr>
              <a:t>    Někdo to</a:t>
            </a:r>
            <a:r>
              <a:rPr lang="cs-CZ" sz="2500" dirty="0" smtClean="0"/>
              <a:t> </a:t>
            </a:r>
            <a:r>
              <a:rPr lang="cs-CZ" sz="2500" b="1" dirty="0" smtClean="0">
                <a:solidFill>
                  <a:srgbClr val="0070C0"/>
                </a:solidFill>
              </a:rPr>
              <a:t>ne</a:t>
            </a:r>
            <a:r>
              <a:rPr lang="cs-CZ" sz="2500" b="1" dirty="0" smtClean="0">
                <a:solidFill>
                  <a:srgbClr val="7030A0"/>
                </a:solidFill>
              </a:rPr>
              <a:t>viděl.</a:t>
            </a:r>
            <a:r>
              <a:rPr lang="cs-CZ" sz="2500" dirty="0" smtClean="0"/>
              <a:t> </a:t>
            </a:r>
            <a:r>
              <a:rPr lang="cs-CZ" sz="2500" b="1" dirty="0" smtClean="0">
                <a:solidFill>
                  <a:srgbClr val="7030A0"/>
                </a:solidFill>
              </a:rPr>
              <a:t>Vždy se to </a:t>
            </a:r>
            <a:r>
              <a:rPr lang="cs-CZ" sz="2500" b="1" dirty="0" smtClean="0">
                <a:solidFill>
                  <a:srgbClr val="0070C0"/>
                </a:solidFill>
              </a:rPr>
              <a:t>ne</a:t>
            </a:r>
            <a:r>
              <a:rPr lang="cs-CZ" sz="2500" b="1" dirty="0" smtClean="0">
                <a:solidFill>
                  <a:srgbClr val="7030A0"/>
                </a:solidFill>
              </a:rPr>
              <a:t>podaří. </a:t>
            </a:r>
          </a:p>
          <a:p>
            <a:pPr marL="514350" indent="-514350">
              <a:buNone/>
            </a:pPr>
            <a:r>
              <a:rPr lang="cs-CZ" sz="2500" b="1" dirty="0" smtClean="0">
                <a:solidFill>
                  <a:srgbClr val="FF0000"/>
                </a:solidFill>
              </a:rPr>
              <a:t>2. zápor členský </a:t>
            </a:r>
            <a:r>
              <a:rPr lang="cs-CZ" sz="2500" dirty="0" smtClean="0"/>
              <a:t>=  </a:t>
            </a:r>
            <a:r>
              <a:rPr lang="cs-CZ" sz="2500" b="1" dirty="0" smtClean="0">
                <a:solidFill>
                  <a:srgbClr val="FF0000"/>
                </a:solidFill>
              </a:rPr>
              <a:t>popření některého větného</a:t>
            </a:r>
          </a:p>
          <a:p>
            <a:pPr marL="514350" indent="-514350">
              <a:buNone/>
            </a:pPr>
            <a:r>
              <a:rPr lang="cs-CZ" sz="2500" b="1" dirty="0" smtClean="0">
                <a:solidFill>
                  <a:srgbClr val="FF0000"/>
                </a:solidFill>
              </a:rPr>
              <a:t>    členu</a:t>
            </a:r>
            <a:r>
              <a:rPr lang="cs-CZ" sz="2500" dirty="0" smtClean="0"/>
              <a:t>, části věty</a:t>
            </a:r>
          </a:p>
          <a:p>
            <a:pPr marL="514350" indent="-514350">
              <a:buNone/>
            </a:pPr>
            <a:r>
              <a:rPr lang="cs-CZ" sz="2500" b="1" dirty="0" smtClean="0">
                <a:solidFill>
                  <a:srgbClr val="0070C0"/>
                </a:solidFill>
              </a:rPr>
              <a:t>    Ne</a:t>
            </a:r>
            <a:r>
              <a:rPr lang="cs-CZ" sz="2500" dirty="0" smtClean="0"/>
              <a:t> </a:t>
            </a:r>
            <a:r>
              <a:rPr lang="cs-CZ" sz="2500" b="1" dirty="0" smtClean="0">
                <a:solidFill>
                  <a:srgbClr val="7030A0"/>
                </a:solidFill>
              </a:rPr>
              <a:t>vždy se to podaří. Udělal to </a:t>
            </a:r>
            <a:r>
              <a:rPr lang="cs-CZ" sz="2500" b="1" dirty="0" smtClean="0">
                <a:solidFill>
                  <a:srgbClr val="0070C0"/>
                </a:solidFill>
              </a:rPr>
              <a:t>ne</a:t>
            </a:r>
            <a:r>
              <a:rPr lang="cs-CZ" sz="2500" dirty="0" smtClean="0"/>
              <a:t> </a:t>
            </a:r>
            <a:r>
              <a:rPr lang="cs-CZ" sz="2500" b="1" dirty="0" smtClean="0">
                <a:solidFill>
                  <a:srgbClr val="7030A0"/>
                </a:solidFill>
              </a:rPr>
              <a:t>ze soucitu,</a:t>
            </a:r>
          </a:p>
          <a:p>
            <a:pPr marL="514350" indent="-514350">
              <a:buNone/>
            </a:pPr>
            <a:r>
              <a:rPr lang="cs-CZ" sz="2500" b="1" dirty="0" smtClean="0">
                <a:solidFill>
                  <a:srgbClr val="7030A0"/>
                </a:solidFill>
              </a:rPr>
              <a:t>    ale z lásky.</a:t>
            </a:r>
          </a:p>
          <a:p>
            <a:pPr marL="514350" indent="-514350">
              <a:buNone/>
            </a:pPr>
            <a:r>
              <a:rPr lang="cs-CZ" sz="2500" b="1" dirty="0" smtClean="0">
                <a:solidFill>
                  <a:srgbClr val="FF0000"/>
                </a:solidFill>
              </a:rPr>
              <a:t>3. lexikální zápor  ( slovní)</a:t>
            </a:r>
            <a:r>
              <a:rPr lang="cs-CZ" sz="2500" dirty="0" smtClean="0"/>
              <a:t> </a:t>
            </a:r>
          </a:p>
          <a:p>
            <a:pPr marL="514350" indent="-514350">
              <a:buNone/>
            </a:pPr>
            <a:r>
              <a:rPr lang="cs-CZ" sz="2500" b="1" dirty="0" smtClean="0">
                <a:solidFill>
                  <a:srgbClr val="7030A0"/>
                </a:solidFill>
              </a:rPr>
              <a:t>    kuřák x nekuřák,  jeden x nejeden, být x nebýt, přítel </a:t>
            </a:r>
          </a:p>
          <a:p>
            <a:pPr marL="514350" indent="-514350">
              <a:buNone/>
            </a:pPr>
            <a:r>
              <a:rPr lang="cs-CZ" sz="2500" b="1" dirty="0">
                <a:solidFill>
                  <a:srgbClr val="7030A0"/>
                </a:solidFill>
              </a:rPr>
              <a:t> </a:t>
            </a:r>
            <a:r>
              <a:rPr lang="cs-CZ" sz="2500" b="1" dirty="0" smtClean="0">
                <a:solidFill>
                  <a:srgbClr val="7030A0"/>
                </a:solidFill>
              </a:rPr>
              <a:t>   X nepřítel, pravý x nepravý</a:t>
            </a:r>
          </a:p>
          <a:p>
            <a:endParaRPr lang="cs-CZ" sz="25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620688"/>
            <a:ext cx="6965245" cy="1202485"/>
          </a:xfr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cs-CZ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Poznámka k záporce ne- </a:t>
            </a:r>
            <a:endParaRPr lang="cs-CZ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71600" y="1628800"/>
            <a:ext cx="7200800" cy="4608512"/>
          </a:xfrm>
        </p:spPr>
        <p:txBody>
          <a:bodyPr>
            <a:noAutofit/>
          </a:bodyPr>
          <a:lstStyle/>
          <a:p>
            <a:r>
              <a:rPr lang="cs-CZ" dirty="0" smtClean="0"/>
              <a:t>někdy </a:t>
            </a:r>
            <a:r>
              <a:rPr lang="cs-CZ" dirty="0"/>
              <a:t>je slovo se záporkou zastaralé </a:t>
            </a:r>
          </a:p>
          <a:p>
            <a:r>
              <a:rPr lang="cs-CZ" dirty="0"/>
              <a:t>j</a:t>
            </a:r>
            <a:r>
              <a:rPr lang="cs-CZ" dirty="0" smtClean="0"/>
              <a:t>sou slova, která záporku </a:t>
            </a:r>
            <a:r>
              <a:rPr lang="cs-CZ" b="1" dirty="0" smtClean="0"/>
              <a:t>ne - sice mají</a:t>
            </a:r>
            <a:r>
              <a:rPr lang="cs-CZ" dirty="0" smtClean="0"/>
              <a:t>, ale nemají protějšek = </a:t>
            </a:r>
            <a:r>
              <a:rPr lang="cs-CZ" b="1" dirty="0" smtClean="0"/>
              <a:t>protějšek </a:t>
            </a:r>
            <a:r>
              <a:rPr lang="cs-CZ" b="1" dirty="0" smtClean="0"/>
              <a:t>má jiný význam  </a:t>
            </a:r>
          </a:p>
          <a:p>
            <a:r>
              <a:rPr lang="cs-CZ" dirty="0" smtClean="0"/>
              <a:t>n</a:t>
            </a:r>
            <a:r>
              <a:rPr lang="cs-CZ" dirty="0" smtClean="0"/>
              <a:t>eděle, nenávidět</a:t>
            </a:r>
            <a:r>
              <a:rPr lang="cs-CZ" dirty="0" smtClean="0"/>
              <a:t>, n</a:t>
            </a:r>
            <a:r>
              <a:rPr lang="cs-CZ" dirty="0" smtClean="0"/>
              <a:t>edochůdče, </a:t>
            </a:r>
            <a:r>
              <a:rPr lang="cs-CZ" dirty="0" smtClean="0"/>
              <a:t>nedílný, n</a:t>
            </a:r>
            <a:r>
              <a:rPr lang="cs-CZ" dirty="0" smtClean="0"/>
              <a:t>emotora, neplecha, neduživý ,neurvalý aj.</a:t>
            </a:r>
          </a:p>
          <a:p>
            <a:pPr>
              <a:buFont typeface="Wingdings" pitchFamily="2" charset="2"/>
              <a:buChar char="Ø"/>
            </a:pPr>
            <a:r>
              <a:rPr lang="cs-CZ" dirty="0"/>
              <a:t>! </a:t>
            </a:r>
            <a:r>
              <a:rPr lang="cs-CZ" b="1" dirty="0" smtClean="0"/>
              <a:t>samostatný </a:t>
            </a:r>
            <a:r>
              <a:rPr lang="cs-CZ" b="1" dirty="0"/>
              <a:t>věcný </a:t>
            </a:r>
            <a:r>
              <a:rPr lang="cs-CZ" b="1" dirty="0" smtClean="0"/>
              <a:t>význam</a:t>
            </a:r>
            <a:endParaRPr lang="cs-CZ" dirty="0" smtClean="0"/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nemluva </a:t>
            </a:r>
            <a:r>
              <a:rPr lang="cs-CZ" dirty="0" smtClean="0"/>
              <a:t>( nemluva x mluva)</a:t>
            </a:r>
          </a:p>
          <a:p>
            <a:pPr>
              <a:buFont typeface="Wingdings" pitchFamily="2" charset="2"/>
              <a:buChar char="Ø"/>
            </a:pPr>
            <a:r>
              <a:rPr lang="cs-CZ" dirty="0"/>
              <a:t>m</a:t>
            </a:r>
            <a:r>
              <a:rPr lang="cs-CZ" dirty="0" smtClean="0"/>
              <a:t>oc  ( moc x nemoc)</a:t>
            </a:r>
          </a:p>
          <a:p>
            <a:pPr>
              <a:buFont typeface="Wingdings" pitchFamily="2" charset="2"/>
              <a:buChar char="Ø"/>
            </a:pPr>
            <a:r>
              <a:rPr lang="cs-CZ" dirty="0"/>
              <a:t>n</a:t>
            </a:r>
            <a:r>
              <a:rPr lang="cs-CZ" dirty="0" smtClean="0"/>
              <a:t>esmírný ( nesmírný x smírný</a:t>
            </a:r>
            <a:r>
              <a:rPr lang="cs-CZ" dirty="0" smtClean="0"/>
              <a:t>)</a:t>
            </a:r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nehorázný</a:t>
            </a:r>
            <a:endParaRPr lang="cs-CZ" dirty="0"/>
          </a:p>
          <a:p>
            <a:pPr>
              <a:buFont typeface="Wingdings" pitchFamily="2" charset="2"/>
              <a:buChar char="Ø"/>
            </a:pPr>
            <a:endParaRPr lang="cs-CZ" dirty="0" smtClean="0"/>
          </a:p>
          <a:p>
            <a:pPr>
              <a:buFont typeface="Wingdings" pitchFamily="2" charset="2"/>
              <a:buChar char="Ø"/>
            </a:pPr>
            <a:endParaRPr lang="cs-CZ" dirty="0" smtClean="0"/>
          </a:p>
          <a:p>
            <a:pPr>
              <a:buFont typeface="Wingdings" pitchFamily="2" charset="2"/>
              <a:buChar char="Ø"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216905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99592" y="764704"/>
            <a:ext cx="7272808" cy="511256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cs-CZ" sz="2500" b="1" dirty="0" smtClean="0">
                <a:solidFill>
                  <a:srgbClr val="FF0000"/>
                </a:solidFill>
              </a:rPr>
              <a:t>rušení záporu </a:t>
            </a:r>
            <a:r>
              <a:rPr lang="cs-CZ" sz="2500" dirty="0" smtClean="0"/>
              <a:t>– </a:t>
            </a:r>
            <a:r>
              <a:rPr lang="cs-CZ" sz="2500" b="1" dirty="0" smtClean="0">
                <a:solidFill>
                  <a:srgbClr val="002060"/>
                </a:solidFill>
              </a:rPr>
              <a:t>setkají – li se ve větě různé  druhy záporu</a:t>
            </a:r>
          </a:p>
          <a:p>
            <a:pPr>
              <a:buNone/>
            </a:pPr>
            <a:r>
              <a:rPr lang="cs-CZ" sz="2500" b="1" dirty="0" smtClean="0">
                <a:solidFill>
                  <a:srgbClr val="00B050"/>
                </a:solidFill>
              </a:rPr>
              <a:t>    </a:t>
            </a:r>
            <a:r>
              <a:rPr lang="cs-CZ" sz="2500" b="1" dirty="0" smtClean="0">
                <a:solidFill>
                  <a:srgbClr val="7030A0"/>
                </a:solidFill>
              </a:rPr>
              <a:t>Zpráva nebyla nepříjemná.</a:t>
            </a:r>
          </a:p>
          <a:p>
            <a:pPr>
              <a:buFont typeface="Wingdings" pitchFamily="2" charset="2"/>
              <a:buChar char="Ø"/>
            </a:pPr>
            <a:r>
              <a:rPr lang="cs-CZ" sz="2500" b="1" dirty="0" smtClean="0">
                <a:solidFill>
                  <a:srgbClr val="FF0000"/>
                </a:solidFill>
              </a:rPr>
              <a:t>záměna kladu a záporu</a:t>
            </a:r>
            <a:r>
              <a:rPr lang="cs-CZ" sz="2500" b="1" dirty="0" smtClean="0"/>
              <a:t> – </a:t>
            </a:r>
            <a:r>
              <a:rPr lang="cs-CZ" sz="2500" b="1" dirty="0" smtClean="0">
                <a:solidFill>
                  <a:srgbClr val="002060"/>
                </a:solidFill>
              </a:rPr>
              <a:t>ve zdvořilé řeči – formální zápor</a:t>
            </a:r>
          </a:p>
          <a:p>
            <a:pPr>
              <a:buNone/>
            </a:pPr>
            <a:r>
              <a:rPr lang="cs-CZ" sz="2500" b="1" dirty="0" smtClean="0">
                <a:solidFill>
                  <a:srgbClr val="002060"/>
                </a:solidFill>
              </a:rPr>
              <a:t>    </a:t>
            </a:r>
            <a:r>
              <a:rPr lang="cs-CZ" sz="2500" b="1" dirty="0" smtClean="0">
                <a:solidFill>
                  <a:schemeClr val="accent3">
                    <a:lumMod val="50000"/>
                  </a:schemeClr>
                </a:solidFill>
              </a:rPr>
              <a:t>Nedáte mi šanci? Nedal byste mi jídelní lístek?</a:t>
            </a:r>
          </a:p>
          <a:p>
            <a:pPr>
              <a:buFont typeface="Wingdings" pitchFamily="2" charset="2"/>
              <a:buChar char="Ø"/>
            </a:pPr>
            <a:r>
              <a:rPr lang="cs-CZ" sz="2500" b="1" dirty="0" smtClean="0">
                <a:solidFill>
                  <a:srgbClr val="FF0000"/>
                </a:solidFill>
              </a:rPr>
              <a:t>zesílení záporu </a:t>
            </a:r>
            <a:r>
              <a:rPr lang="cs-CZ" sz="2500" b="1" dirty="0" smtClean="0"/>
              <a:t>–</a:t>
            </a:r>
            <a:r>
              <a:rPr lang="cs-CZ" sz="2500" b="1" dirty="0" smtClean="0">
                <a:solidFill>
                  <a:srgbClr val="FF0000"/>
                </a:solidFill>
              </a:rPr>
              <a:t> </a:t>
            </a:r>
            <a:r>
              <a:rPr lang="cs-CZ" sz="2500" b="1" dirty="0" smtClean="0">
                <a:solidFill>
                  <a:srgbClr val="002060"/>
                </a:solidFill>
              </a:rPr>
              <a:t>ani, vůbec</a:t>
            </a:r>
          </a:p>
          <a:p>
            <a:pPr>
              <a:buNone/>
            </a:pPr>
            <a:r>
              <a:rPr lang="cs-CZ" sz="2500" b="1" dirty="0" smtClean="0">
                <a:solidFill>
                  <a:srgbClr val="002060"/>
                </a:solidFill>
              </a:rPr>
              <a:t>   </a:t>
            </a:r>
            <a:r>
              <a:rPr lang="cs-CZ" sz="2500" b="1" dirty="0" smtClean="0">
                <a:solidFill>
                  <a:srgbClr val="002060"/>
                </a:solidFill>
              </a:rPr>
              <a:t> </a:t>
            </a:r>
            <a:r>
              <a:rPr lang="cs-CZ" sz="2500" b="1" dirty="0" smtClean="0">
                <a:solidFill>
                  <a:srgbClr val="7030A0"/>
                </a:solidFill>
              </a:rPr>
              <a:t>Ani </a:t>
            </a:r>
            <a:r>
              <a:rPr lang="cs-CZ" sz="2500" b="1" dirty="0" smtClean="0">
                <a:solidFill>
                  <a:srgbClr val="7030A0"/>
                </a:solidFill>
              </a:rPr>
              <a:t>si na to nevzpomenu. Vůbec si na to </a:t>
            </a:r>
            <a:r>
              <a:rPr lang="cs-CZ" sz="2500" b="1" dirty="0" smtClean="0">
                <a:solidFill>
                  <a:srgbClr val="7030A0"/>
                </a:solidFill>
              </a:rPr>
              <a:t>  nevzpomenu</a:t>
            </a:r>
            <a:r>
              <a:rPr lang="cs-CZ" sz="2500" b="1" dirty="0" smtClean="0">
                <a:solidFill>
                  <a:srgbClr val="7030A0"/>
                </a:solidFill>
              </a:rPr>
              <a:t>.</a:t>
            </a:r>
          </a:p>
          <a:p>
            <a:pPr>
              <a:buFont typeface="Wingdings" pitchFamily="2" charset="2"/>
              <a:buChar char="Ø"/>
            </a:pPr>
            <a:r>
              <a:rPr lang="cs-CZ" sz="2500" b="1" dirty="0" smtClean="0">
                <a:solidFill>
                  <a:srgbClr val="FF0000"/>
                </a:solidFill>
              </a:rPr>
              <a:t>záporka ne </a:t>
            </a:r>
            <a:r>
              <a:rPr lang="cs-CZ" sz="2500" b="1" dirty="0" smtClean="0"/>
              <a:t>– ve tvarech s dvěma příčestími</a:t>
            </a:r>
          </a:p>
          <a:p>
            <a:pPr>
              <a:buNone/>
            </a:pPr>
            <a:r>
              <a:rPr lang="cs-CZ" sz="2500" b="1" dirty="0" smtClean="0"/>
              <a:t>    </a:t>
            </a:r>
            <a:r>
              <a:rPr lang="cs-CZ" sz="2500" b="1" dirty="0" smtClean="0">
                <a:solidFill>
                  <a:srgbClr val="7030A0"/>
                </a:solidFill>
              </a:rPr>
              <a:t>Nebyl by odešel. Byl by neodešel.</a:t>
            </a:r>
            <a:endParaRPr lang="cs-CZ" sz="25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95023" y="548680"/>
            <a:ext cx="6965245" cy="1202485"/>
          </a:xfr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cs-CZ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Použité zdroje:</a:t>
            </a:r>
            <a:endParaRPr lang="cs-CZ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99592" y="1628800"/>
            <a:ext cx="7344816" cy="4176464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cs-CZ" dirty="0" err="1" smtClean="0"/>
              <a:t>Sochrová,Marie</a:t>
            </a:r>
            <a:r>
              <a:rPr lang="cs-CZ" dirty="0" smtClean="0"/>
              <a:t>: Český jazyk v kostce, Fragment </a:t>
            </a:r>
            <a:r>
              <a:rPr lang="cs-CZ" dirty="0" smtClean="0"/>
              <a:t>1999</a:t>
            </a:r>
          </a:p>
          <a:p>
            <a:pPr>
              <a:buFont typeface="Wingdings" pitchFamily="2" charset="2"/>
              <a:buChar char="Ø"/>
            </a:pPr>
            <a:r>
              <a:rPr lang="cs-CZ"/>
              <a:t>Vlastní přípravy z různých učebnic jazyka českého, příruček , metodik aj.</a:t>
            </a:r>
          </a:p>
          <a:p>
            <a:pPr>
              <a:buFont typeface="Wingdings" pitchFamily="2" charset="2"/>
              <a:buChar char="Ø"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95023" y="620688"/>
            <a:ext cx="6965245" cy="1202485"/>
          </a:xfrm>
        </p:spPr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cs-CZ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Rozdělení vět podle funkce</a:t>
            </a:r>
            <a:endParaRPr lang="cs-CZ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55576" y="1628800"/>
            <a:ext cx="7560840" cy="4320480"/>
          </a:xfrm>
        </p:spPr>
        <p:txBody>
          <a:bodyPr>
            <a:noAutofit/>
          </a:bodyPr>
          <a:lstStyle/>
          <a:p>
            <a:r>
              <a:rPr lang="cs-CZ" sz="3600" b="1" dirty="0" smtClean="0">
                <a:solidFill>
                  <a:srgbClr val="002060"/>
                </a:solidFill>
              </a:rPr>
              <a:t>modalita věty:</a:t>
            </a:r>
          </a:p>
          <a:p>
            <a:pPr>
              <a:buFont typeface="Wingdings" pitchFamily="2" charset="2"/>
              <a:buChar char="Ø"/>
            </a:pPr>
            <a:r>
              <a:rPr lang="cs-CZ" sz="3600" b="1" dirty="0" smtClean="0">
                <a:solidFill>
                  <a:srgbClr val="00B050"/>
                </a:solidFill>
              </a:rPr>
              <a:t>oznamovací</a:t>
            </a:r>
          </a:p>
          <a:p>
            <a:pPr>
              <a:buFont typeface="Wingdings" pitchFamily="2" charset="2"/>
              <a:buChar char="Ø"/>
            </a:pPr>
            <a:r>
              <a:rPr lang="cs-CZ" sz="3600" b="1" dirty="0" smtClean="0">
                <a:solidFill>
                  <a:srgbClr val="00B0F0"/>
                </a:solidFill>
              </a:rPr>
              <a:t>tázací: </a:t>
            </a:r>
            <a:r>
              <a:rPr lang="cs-CZ" sz="3600" b="1" dirty="0" smtClean="0"/>
              <a:t>zjišťovací,doplňovací,</a:t>
            </a:r>
          </a:p>
          <a:p>
            <a:pPr>
              <a:buNone/>
            </a:pPr>
            <a:r>
              <a:rPr lang="cs-CZ" sz="3600" b="1" dirty="0" smtClean="0"/>
              <a:t>   vylučovací, </a:t>
            </a:r>
            <a:r>
              <a:rPr lang="cs-CZ" sz="3600" b="1" dirty="0" err="1" smtClean="0"/>
              <a:t>rozvažovací</a:t>
            </a:r>
            <a:r>
              <a:rPr lang="cs-CZ" sz="3600" b="1" dirty="0" smtClean="0"/>
              <a:t>, řečnické</a:t>
            </a:r>
          </a:p>
          <a:p>
            <a:pPr>
              <a:buFont typeface="Wingdings" pitchFamily="2" charset="2"/>
              <a:buChar char="Ø"/>
            </a:pPr>
            <a:r>
              <a:rPr lang="cs-CZ" sz="3600" b="1" dirty="0" smtClean="0">
                <a:solidFill>
                  <a:schemeClr val="bg1">
                    <a:lumMod val="50000"/>
                  </a:schemeClr>
                </a:solidFill>
              </a:rPr>
              <a:t>žádací:  </a:t>
            </a:r>
            <a:r>
              <a:rPr lang="cs-CZ" sz="3600" b="1" dirty="0" smtClean="0"/>
              <a:t>-</a:t>
            </a:r>
            <a:r>
              <a:rPr lang="cs-CZ" sz="3600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s-CZ" sz="3600" b="1" dirty="0" smtClean="0"/>
              <a:t>rozkazovací</a:t>
            </a:r>
          </a:p>
          <a:p>
            <a:pPr>
              <a:buNone/>
            </a:pPr>
            <a:r>
              <a:rPr lang="cs-CZ" sz="3600" b="1" dirty="0" smtClean="0"/>
              <a:t>                - přací</a:t>
            </a:r>
            <a:endParaRPr lang="cs-CZ" sz="3600" b="1" dirty="0"/>
          </a:p>
        </p:txBody>
      </p:sp>
      <p:sp>
        <p:nvSpPr>
          <p:cNvPr id="5" name="Elipsa 4"/>
          <p:cNvSpPr/>
          <p:nvPr/>
        </p:nvSpPr>
        <p:spPr>
          <a:xfrm>
            <a:off x="4067944" y="2420888"/>
            <a:ext cx="360040" cy="36004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TextovéPole 8"/>
          <p:cNvSpPr txBox="1"/>
          <p:nvPr/>
        </p:nvSpPr>
        <p:spPr>
          <a:xfrm>
            <a:off x="6902541" y="2276872"/>
            <a:ext cx="720080" cy="156966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cs-CZ" sz="96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?</a:t>
            </a:r>
            <a:endParaRPr lang="cs-CZ" sz="9600" b="1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4572000" y="4725144"/>
            <a:ext cx="468052" cy="132343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cs-CZ" sz="80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!</a:t>
            </a:r>
            <a:endParaRPr lang="cs-CZ" sz="8000" b="1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2" name="Elipsa 4"/>
          <p:cNvSpPr/>
          <p:nvPr/>
        </p:nvSpPr>
        <p:spPr>
          <a:xfrm>
            <a:off x="5148064" y="5409220"/>
            <a:ext cx="360040" cy="36004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5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0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3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95023" y="548680"/>
            <a:ext cx="6965245" cy="1202485"/>
          </a:xfr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cs-CZ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Věty oznamovací</a:t>
            </a:r>
            <a:endParaRPr lang="cs-CZ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27584" y="1628800"/>
            <a:ext cx="7560840" cy="4752528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cs-CZ" sz="2800" dirty="0" err="1" smtClean="0"/>
              <a:t>enunciativní</a:t>
            </a:r>
            <a:r>
              <a:rPr lang="cs-CZ" sz="2800" dirty="0" smtClean="0"/>
              <a:t>, konstatační</a:t>
            </a:r>
          </a:p>
          <a:p>
            <a:pPr>
              <a:buFont typeface="Wingdings" pitchFamily="2" charset="2"/>
              <a:buChar char="Ø"/>
            </a:pPr>
            <a:r>
              <a:rPr lang="cs-CZ" sz="2800" b="1" dirty="0" smtClean="0"/>
              <a:t>vyjadřují  prosté sdělení, informaci, oznámení</a:t>
            </a:r>
          </a:p>
          <a:p>
            <a:pPr>
              <a:buFont typeface="Wingdings" pitchFamily="2" charset="2"/>
              <a:buChar char="Ø"/>
            </a:pPr>
            <a:r>
              <a:rPr lang="cs-CZ" sz="2800" dirty="0" smtClean="0"/>
              <a:t>v písmu </a:t>
            </a:r>
            <a:r>
              <a:rPr lang="cs-CZ" sz="2800" b="1" dirty="0" smtClean="0">
                <a:solidFill>
                  <a:srgbClr val="0070C0"/>
                </a:solidFill>
              </a:rPr>
              <a:t>ukončeny tečkou</a:t>
            </a:r>
          </a:p>
          <a:p>
            <a:pPr>
              <a:buFont typeface="Wingdings" pitchFamily="2" charset="2"/>
              <a:buChar char="Ø"/>
            </a:pPr>
            <a:r>
              <a:rPr lang="cs-CZ" sz="2800" b="1" dirty="0" smtClean="0">
                <a:solidFill>
                  <a:schemeClr val="accent1"/>
                </a:solidFill>
              </a:rPr>
              <a:t>slovesný tvar </a:t>
            </a:r>
            <a:r>
              <a:rPr lang="cs-CZ" sz="2800" dirty="0" smtClean="0"/>
              <a:t>(přísudek) je ve tvaru způsobu oznamovacího ( indikativu) nebo podmiňovacího( kondicionálu)</a:t>
            </a:r>
          </a:p>
          <a:p>
            <a:pPr>
              <a:buFont typeface="Wingdings" pitchFamily="2" charset="2"/>
              <a:buChar char="Ø"/>
            </a:pPr>
            <a:r>
              <a:rPr lang="cs-CZ" sz="2800" b="1" i="1" dirty="0" smtClean="0">
                <a:solidFill>
                  <a:srgbClr val="3D1C40"/>
                </a:solidFill>
              </a:rPr>
              <a:t>intonace (melodie) klesavá</a:t>
            </a:r>
            <a:r>
              <a:rPr lang="cs-CZ" sz="2800" dirty="0" smtClean="0"/>
              <a:t>, </a:t>
            </a:r>
            <a:r>
              <a:rPr lang="cs-CZ" sz="28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důraz na posledním slově</a:t>
            </a:r>
          </a:p>
          <a:p>
            <a:pPr>
              <a:buNone/>
            </a:pPr>
            <a:r>
              <a:rPr lang="cs-CZ" sz="2800" dirty="0" smtClean="0"/>
              <a:t>   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Rád bych ti pomohl. Otec mi napsal zprávu.</a:t>
            </a:r>
          </a:p>
          <a:p>
            <a:endParaRPr lang="cs-CZ" sz="2800" dirty="0" smtClean="0"/>
          </a:p>
          <a:p>
            <a:pPr>
              <a:buFont typeface="Wingdings" pitchFamily="2" charset="2"/>
              <a:buChar char="Ø"/>
            </a:pPr>
            <a:endParaRPr lang="cs-CZ" sz="2800" dirty="0" smtClean="0"/>
          </a:p>
          <a:p>
            <a:pPr>
              <a:buFont typeface="Wingdings" pitchFamily="2" charset="2"/>
              <a:buChar char="Ø"/>
            </a:pPr>
            <a:endParaRPr lang="cs-CZ" sz="2800" dirty="0"/>
          </a:p>
        </p:txBody>
      </p:sp>
      <p:sp>
        <p:nvSpPr>
          <p:cNvPr id="4" name="Elipsa 3"/>
          <p:cNvSpPr/>
          <p:nvPr/>
        </p:nvSpPr>
        <p:spPr>
          <a:xfrm>
            <a:off x="6948264" y="908720"/>
            <a:ext cx="504056" cy="57606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cs-CZ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Věty oznamovací </a:t>
            </a:r>
            <a:br>
              <a:rPr lang="cs-CZ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cs-CZ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– intonace klesavá</a:t>
            </a:r>
            <a:endParaRPr lang="cs-CZ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1115616" y="2060848"/>
            <a:ext cx="4752528" cy="138499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latin typeface="+mn-lt"/>
              </a:rPr>
              <a:t>Otec přinesl zprávu.</a:t>
            </a:r>
          </a:p>
          <a:p>
            <a:r>
              <a:rPr lang="cs-CZ" sz="2800" b="1" dirty="0" smtClean="0"/>
              <a:t>--------------------</a:t>
            </a:r>
          </a:p>
          <a:p>
            <a:r>
              <a:rPr lang="cs-CZ" sz="2800" b="1" dirty="0" smtClean="0"/>
              <a:t>                      -----------</a:t>
            </a:r>
            <a:endParaRPr lang="cs-CZ" sz="2800" dirty="0" smtClean="0"/>
          </a:p>
        </p:txBody>
      </p:sp>
      <p:sp>
        <p:nvSpPr>
          <p:cNvPr id="5" name="TextovéPole 4"/>
          <p:cNvSpPr txBox="1"/>
          <p:nvPr/>
        </p:nvSpPr>
        <p:spPr>
          <a:xfrm>
            <a:off x="4427984" y="3933056"/>
            <a:ext cx="3456384" cy="138499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latin typeface="+mn-lt"/>
              </a:rPr>
              <a:t>Rád bych ti vyhověl.</a:t>
            </a:r>
          </a:p>
          <a:p>
            <a:r>
              <a:rPr lang="cs-CZ" sz="2800" b="1" dirty="0" smtClean="0"/>
              <a:t>---------------</a:t>
            </a:r>
            <a:endParaRPr lang="cs-CZ" sz="2800" dirty="0" smtClean="0"/>
          </a:p>
          <a:p>
            <a:r>
              <a:rPr lang="cs-CZ" sz="2800" dirty="0" smtClean="0"/>
              <a:t>                 -----------------       </a:t>
            </a:r>
            <a:endParaRPr lang="cs-CZ" sz="2800" dirty="0"/>
          </a:p>
        </p:txBody>
      </p:sp>
      <p:sp>
        <p:nvSpPr>
          <p:cNvPr id="3" name="Slunce 2"/>
          <p:cNvSpPr/>
          <p:nvPr/>
        </p:nvSpPr>
        <p:spPr>
          <a:xfrm>
            <a:off x="6300192" y="2060848"/>
            <a:ext cx="1728192" cy="1728192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Slunce 7"/>
          <p:cNvSpPr/>
          <p:nvPr/>
        </p:nvSpPr>
        <p:spPr>
          <a:xfrm>
            <a:off x="1619672" y="3653445"/>
            <a:ext cx="1872208" cy="1791779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4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99592" y="620688"/>
            <a:ext cx="6965245" cy="1202485"/>
          </a:xfr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cs-CZ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Věty tázací</a:t>
            </a:r>
            <a:endParaRPr lang="cs-CZ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Šipka dolů 4"/>
          <p:cNvSpPr/>
          <p:nvPr/>
        </p:nvSpPr>
        <p:spPr>
          <a:xfrm>
            <a:off x="4067944" y="1628800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TextovéPole 5"/>
          <p:cNvSpPr txBox="1"/>
          <p:nvPr/>
        </p:nvSpPr>
        <p:spPr>
          <a:xfrm>
            <a:off x="2843808" y="2708920"/>
            <a:ext cx="3096344" cy="3046988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cs-CZ" sz="3200" b="1" dirty="0" smtClean="0">
                <a:solidFill>
                  <a:srgbClr val="002060"/>
                </a:solidFill>
              </a:rPr>
              <a:t>         </a:t>
            </a:r>
            <a:r>
              <a:rPr lang="cs-CZ" sz="3200" b="1" dirty="0" smtClean="0">
                <a:solidFill>
                  <a:schemeClr val="accent6">
                    <a:lumMod val="50000"/>
                  </a:schemeClr>
                </a:solidFill>
              </a:rPr>
              <a:t>otázky </a:t>
            </a:r>
          </a:p>
          <a:p>
            <a:r>
              <a:rPr lang="cs-CZ" sz="3200" b="1" dirty="0" smtClean="0">
                <a:solidFill>
                  <a:srgbClr val="002060"/>
                </a:solidFill>
              </a:rPr>
              <a:t>       zjišťovací</a:t>
            </a:r>
          </a:p>
          <a:p>
            <a:r>
              <a:rPr lang="cs-CZ" sz="3200" b="1" dirty="0">
                <a:solidFill>
                  <a:srgbClr val="002060"/>
                </a:solidFill>
              </a:rPr>
              <a:t> </a:t>
            </a:r>
            <a:r>
              <a:rPr lang="cs-CZ" sz="3200" b="1" dirty="0" smtClean="0">
                <a:solidFill>
                  <a:srgbClr val="002060"/>
                </a:solidFill>
              </a:rPr>
              <a:t>     doplňovací</a:t>
            </a:r>
          </a:p>
          <a:p>
            <a:r>
              <a:rPr lang="cs-CZ" sz="3200" b="1" dirty="0">
                <a:solidFill>
                  <a:srgbClr val="002060"/>
                </a:solidFill>
              </a:rPr>
              <a:t> </a:t>
            </a:r>
            <a:r>
              <a:rPr lang="cs-CZ" sz="3200" b="1" dirty="0" smtClean="0">
                <a:solidFill>
                  <a:srgbClr val="002060"/>
                </a:solidFill>
              </a:rPr>
              <a:t>      vylučovací</a:t>
            </a:r>
          </a:p>
          <a:p>
            <a:r>
              <a:rPr lang="cs-CZ" sz="3200" b="1" dirty="0">
                <a:solidFill>
                  <a:srgbClr val="002060"/>
                </a:solidFill>
              </a:rPr>
              <a:t> </a:t>
            </a:r>
            <a:r>
              <a:rPr lang="cs-CZ" sz="3200" b="1" dirty="0" smtClean="0">
                <a:solidFill>
                  <a:srgbClr val="002060"/>
                </a:solidFill>
              </a:rPr>
              <a:t>     </a:t>
            </a:r>
            <a:r>
              <a:rPr lang="cs-CZ" sz="3200" b="1" dirty="0" err="1" smtClean="0">
                <a:solidFill>
                  <a:srgbClr val="002060"/>
                </a:solidFill>
              </a:rPr>
              <a:t>rozvažovací</a:t>
            </a:r>
            <a:endParaRPr lang="cs-CZ" sz="3200" b="1" dirty="0" smtClean="0">
              <a:solidFill>
                <a:srgbClr val="002060"/>
              </a:solidFill>
            </a:endParaRPr>
          </a:p>
          <a:p>
            <a:r>
              <a:rPr lang="cs-CZ" sz="3200" b="1" dirty="0">
                <a:solidFill>
                  <a:srgbClr val="002060"/>
                </a:solidFill>
              </a:rPr>
              <a:t> </a:t>
            </a:r>
            <a:r>
              <a:rPr lang="cs-CZ" sz="3200" b="1" dirty="0" smtClean="0">
                <a:solidFill>
                  <a:srgbClr val="002060"/>
                </a:solidFill>
              </a:rPr>
              <a:t>       řečnické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4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27584" y="426315"/>
            <a:ext cx="6965245" cy="1202485"/>
          </a:xfr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cs-CZ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Věty tázací</a:t>
            </a:r>
            <a:endParaRPr lang="cs-CZ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27584" y="1412776"/>
            <a:ext cx="7560840" cy="4968552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cs-CZ" sz="2800" dirty="0" smtClean="0"/>
              <a:t>interogativní</a:t>
            </a:r>
          </a:p>
          <a:p>
            <a:pPr>
              <a:buFont typeface="Wingdings" pitchFamily="2" charset="2"/>
              <a:buChar char="Ø"/>
            </a:pPr>
            <a:r>
              <a:rPr lang="cs-CZ" sz="2800" b="1" dirty="0" smtClean="0"/>
              <a:t>mluvčí vyjadřuje otázku, dotaz</a:t>
            </a:r>
          </a:p>
          <a:p>
            <a:pPr>
              <a:buFont typeface="Wingdings" pitchFamily="2" charset="2"/>
              <a:buChar char="Ø"/>
            </a:pPr>
            <a:r>
              <a:rPr lang="cs-CZ" sz="2800" dirty="0" smtClean="0"/>
              <a:t>v písmu označeny </a:t>
            </a:r>
            <a:r>
              <a:rPr lang="cs-CZ" sz="2800" b="1" dirty="0" smtClean="0">
                <a:solidFill>
                  <a:srgbClr val="0070C0"/>
                </a:solidFill>
              </a:rPr>
              <a:t>otazníkem</a:t>
            </a:r>
          </a:p>
          <a:p>
            <a:pPr>
              <a:buFont typeface="Wingdings" pitchFamily="2" charset="2"/>
              <a:buChar char="Ø"/>
            </a:pPr>
            <a:r>
              <a:rPr lang="cs-CZ" sz="2800" b="1" dirty="0" smtClean="0">
                <a:solidFill>
                  <a:schemeClr val="accent1"/>
                </a:solidFill>
              </a:rPr>
              <a:t>slovesný tvar </a:t>
            </a:r>
            <a:r>
              <a:rPr lang="cs-CZ" sz="2800" b="1" dirty="0" smtClean="0">
                <a:solidFill>
                  <a:srgbClr val="7030A0"/>
                </a:solidFill>
              </a:rPr>
              <a:t>ve způsobu oznamovacím (indikativu) nebo  podmiňovacím způsobu (kondicionálu) </a:t>
            </a:r>
          </a:p>
          <a:p>
            <a:pPr>
              <a:buFont typeface="Wingdings" pitchFamily="2" charset="2"/>
              <a:buChar char="Ø"/>
            </a:pPr>
            <a:r>
              <a:rPr lang="cs-CZ" sz="2800" b="1" dirty="0" smtClean="0">
                <a:solidFill>
                  <a:srgbClr val="0070C0"/>
                </a:solidFill>
              </a:rPr>
              <a:t>zjišťovací  </a:t>
            </a:r>
            <a:r>
              <a:rPr lang="cs-CZ" sz="2800" dirty="0" smtClean="0"/>
              <a:t>- vyžadují odpověď </a:t>
            </a:r>
            <a:r>
              <a:rPr lang="cs-CZ" sz="2800" b="1" dirty="0" smtClean="0">
                <a:solidFill>
                  <a:srgbClr val="0070C0"/>
                </a:solidFill>
              </a:rPr>
              <a:t>ANO – NE</a:t>
            </a:r>
            <a:r>
              <a:rPr lang="cs-CZ" sz="2800" dirty="0" smtClean="0"/>
              <a:t>, </a:t>
            </a:r>
            <a:r>
              <a:rPr lang="cs-CZ" sz="2800" b="1" i="1" dirty="0" smtClean="0">
                <a:solidFill>
                  <a:srgbClr val="3D1C40"/>
                </a:solidFill>
              </a:rPr>
              <a:t>intonace stoupavá</a:t>
            </a:r>
          </a:p>
          <a:p>
            <a:pPr>
              <a:buNone/>
            </a:pPr>
            <a:r>
              <a:rPr lang="cs-CZ" sz="2800" dirty="0" smtClean="0"/>
              <a:t>   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Půjdeš se mnou do kina? Ano.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5822421" y="260648"/>
            <a:ext cx="720080" cy="156966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cs-CZ" sz="96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?</a:t>
            </a:r>
            <a:endParaRPr lang="cs-CZ" sz="9600" b="1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95023" y="548680"/>
            <a:ext cx="6965245" cy="1202485"/>
          </a:xfr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cs-CZ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Věty tázací</a:t>
            </a:r>
            <a:endParaRPr lang="cs-CZ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99592" y="1844824"/>
            <a:ext cx="7272808" cy="3603812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cs-CZ" sz="2800" b="1" dirty="0" smtClean="0">
                <a:solidFill>
                  <a:srgbClr val="0070C0"/>
                </a:solidFill>
              </a:rPr>
              <a:t>doplňovací </a:t>
            </a:r>
            <a:r>
              <a:rPr lang="cs-CZ" sz="2800" dirty="0" smtClean="0"/>
              <a:t>– od druhého chceme, aby doplnil informaci, na kterou se ptáme, obsahuje tázací slovo a nelze na ně odpovědět ano-ne  = </a:t>
            </a:r>
            <a:r>
              <a:rPr lang="cs-CZ" sz="2800" b="1" dirty="0" smtClean="0"/>
              <a:t>vyžaduje se odpověď celou větou či celým výrazem</a:t>
            </a:r>
          </a:p>
          <a:p>
            <a:pPr marL="0" indent="0">
              <a:buNone/>
            </a:pPr>
            <a:r>
              <a:rPr lang="cs-CZ" sz="2800" b="1" dirty="0" smtClean="0"/>
              <a:t>= čekáme odpověď na to, co neznáme</a:t>
            </a:r>
          </a:p>
          <a:p>
            <a:pPr>
              <a:buFont typeface="Wingdings" pitchFamily="2" charset="2"/>
              <a:buChar char="Ø"/>
            </a:pPr>
            <a:r>
              <a:rPr lang="cs-CZ" sz="2800" dirty="0" smtClean="0"/>
              <a:t> </a:t>
            </a:r>
            <a:r>
              <a:rPr lang="cs-CZ" sz="2800" b="1" i="1" dirty="0" smtClean="0">
                <a:solidFill>
                  <a:srgbClr val="3D1C40"/>
                </a:solidFill>
              </a:rPr>
              <a:t>intonace stoupavě klesavá</a:t>
            </a:r>
          </a:p>
          <a:p>
            <a:pPr>
              <a:buNone/>
            </a:pP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  V kolik hodin se sejdeme? V pět hodin</a:t>
            </a:r>
            <a:r>
              <a:rPr lang="cs-CZ" sz="2800" b="1" dirty="0" smtClean="0">
                <a:solidFill>
                  <a:srgbClr val="00B050"/>
                </a:solidFill>
              </a:rPr>
              <a:t>.</a:t>
            </a:r>
          </a:p>
          <a:p>
            <a:pPr>
              <a:buFont typeface="Wingdings" pitchFamily="2" charset="2"/>
              <a:buChar char="Ø"/>
            </a:pPr>
            <a:endParaRPr lang="cs-CZ" sz="2800" dirty="0" smtClean="0"/>
          </a:p>
          <a:p>
            <a:endParaRPr lang="cs-CZ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95023" y="548680"/>
            <a:ext cx="6965245" cy="1202485"/>
          </a:xfr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cs-CZ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Další typy tázacích vět</a:t>
            </a:r>
            <a:endParaRPr lang="cs-CZ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3568" y="1628800"/>
            <a:ext cx="7632848" cy="4464496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cs-CZ" sz="2800" b="1" dirty="0" smtClean="0">
                <a:solidFill>
                  <a:srgbClr val="0070C0"/>
                </a:solidFill>
              </a:rPr>
              <a:t>vylučovací </a:t>
            </a:r>
            <a:r>
              <a:rPr lang="cs-CZ" sz="2800" dirty="0" smtClean="0"/>
              <a:t>–</a:t>
            </a:r>
            <a:r>
              <a:rPr lang="cs-CZ" sz="2800" b="1" dirty="0" smtClean="0"/>
              <a:t>ptají se na více možností </a:t>
            </a:r>
            <a:r>
              <a:rPr lang="cs-CZ" sz="2800" dirty="0" smtClean="0"/>
              <a:t>(nabízejí varianty odpovědi), </a:t>
            </a:r>
            <a:r>
              <a:rPr lang="cs-CZ" sz="2800" b="1" dirty="0" smtClean="0"/>
              <a:t>odpovídáme na ně částí položené otázky </a:t>
            </a:r>
          </a:p>
          <a:p>
            <a:pPr>
              <a:buNone/>
            </a:pPr>
            <a:r>
              <a:rPr lang="cs-CZ" sz="2800" dirty="0" smtClean="0"/>
              <a:t>   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Půjdeš do kina, nebo zůstaneš doma? Do kina.</a:t>
            </a:r>
          </a:p>
          <a:p>
            <a:pPr>
              <a:buNone/>
            </a:pP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   Přijdeš k nám v sobotu nebo v neděli? V neděli.</a:t>
            </a:r>
          </a:p>
          <a:p>
            <a:pPr>
              <a:buFont typeface="Wingdings" pitchFamily="2" charset="2"/>
              <a:buChar char="Ø"/>
            </a:pPr>
            <a:r>
              <a:rPr lang="cs-CZ" sz="2800" b="1" dirty="0" err="1" smtClean="0">
                <a:solidFill>
                  <a:srgbClr val="0070C0"/>
                </a:solidFill>
              </a:rPr>
              <a:t>rozvažovací</a:t>
            </a:r>
            <a:r>
              <a:rPr lang="cs-CZ" sz="2800" b="1" dirty="0" smtClean="0">
                <a:solidFill>
                  <a:srgbClr val="0070C0"/>
                </a:solidFill>
              </a:rPr>
              <a:t> </a:t>
            </a:r>
            <a:r>
              <a:rPr lang="cs-CZ" sz="2800" dirty="0" smtClean="0"/>
              <a:t>– obracejí se směrem na mluvčího ⇒ </a:t>
            </a:r>
            <a:r>
              <a:rPr lang="cs-CZ" sz="2800" b="1" dirty="0" smtClean="0"/>
              <a:t>ptáme se sami sebe  </a:t>
            </a:r>
            <a:r>
              <a:rPr lang="cs-CZ" sz="2800" dirty="0" smtClean="0"/>
              <a:t>( řešení nejistoty) </a:t>
            </a:r>
          </a:p>
          <a:p>
            <a:pPr>
              <a:buNone/>
            </a:pPr>
            <a:r>
              <a:rPr lang="cs-CZ" sz="2800" dirty="0" smtClean="0"/>
              <a:t>   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</a:rPr>
              <a:t>Co teď budu dělat? Měl bych se zúčastnit? Co dělat? Mám už jít?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Špendlík">
  <a:themeElements>
    <a:clrScheme name="Špendlík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Špendlík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Špendlí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706</TotalTime>
  <Words>1294</Words>
  <Application>Microsoft Office PowerPoint</Application>
  <PresentationFormat>Předvádění na obrazovce (4:3)</PresentationFormat>
  <Paragraphs>229</Paragraphs>
  <Slides>25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25</vt:i4>
      </vt:variant>
    </vt:vector>
  </HeadingPairs>
  <TitlesOfParts>
    <vt:vector size="26" baseType="lpstr">
      <vt:lpstr>Špendlík</vt:lpstr>
      <vt:lpstr>Druhy vět podle postoje mluvčího ke skutečnosti</vt:lpstr>
      <vt:lpstr>Jakým způsobem věty používáme? </vt:lpstr>
      <vt:lpstr>Rozdělení vět podle funkce</vt:lpstr>
      <vt:lpstr>Věty oznamovací</vt:lpstr>
      <vt:lpstr>Věty oznamovací  – intonace klesavá</vt:lpstr>
      <vt:lpstr>Věty tázací</vt:lpstr>
      <vt:lpstr>Věty tázací</vt:lpstr>
      <vt:lpstr>Věty tázací</vt:lpstr>
      <vt:lpstr>Další typy tázacích vět</vt:lpstr>
      <vt:lpstr>Prezentace aplikace PowerPoint</vt:lpstr>
      <vt:lpstr>Věty tázací -intonace</vt:lpstr>
      <vt:lpstr>Věty tázací -intonace</vt:lpstr>
      <vt:lpstr>Věty žádací</vt:lpstr>
      <vt:lpstr>Věty rozkazovací</vt:lpstr>
      <vt:lpstr>Věty přací</vt:lpstr>
      <vt:lpstr>Rozlište věty rozkazovací od přacích.</vt:lpstr>
      <vt:lpstr>Věty žádací - intonace</vt:lpstr>
      <vt:lpstr>Věty zvolací</vt:lpstr>
      <vt:lpstr>Prezentace aplikace PowerPoint</vt:lpstr>
      <vt:lpstr>Věty kladné a záporné </vt:lpstr>
      <vt:lpstr>Prezentace aplikace PowerPoint</vt:lpstr>
      <vt:lpstr>Prezentace aplikace PowerPoint</vt:lpstr>
      <vt:lpstr>Poznámka k záporce ne- </vt:lpstr>
      <vt:lpstr>Prezentace aplikace PowerPoint</vt:lpstr>
      <vt:lpstr>Použité zdroje:</vt:lpstr>
    </vt:vector>
  </TitlesOfParts>
  <Company>Sportovní gymnázium Dany a Emila Zátopkových Ostrava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Katka 3</dc:title>
  <dc:creator>katka</dc:creator>
  <cp:lastModifiedBy>Kateřina Karbulová</cp:lastModifiedBy>
  <cp:revision>72</cp:revision>
  <dcterms:created xsi:type="dcterms:W3CDTF">2011-12-08T15:10:59Z</dcterms:created>
  <dcterms:modified xsi:type="dcterms:W3CDTF">2013-04-29T19:01:07Z</dcterms:modified>
</cp:coreProperties>
</file>