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922054-F93D-4409-A6AC-3DCD628D97AF}" type="datetimeFigureOut">
              <a:rPr lang="cs-CZ" smtClean="0"/>
              <a:pPr/>
              <a:t>21.12.2012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749295-7DEF-4B54-99B6-F37ECC13E51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VY_32_INOVACE_CVIKLOVA.</a:t>
            </a:r>
            <a:br>
              <a:rPr lang="cs-CZ" dirty="0" smtClean="0"/>
            </a:br>
            <a:r>
              <a:rPr lang="cs-CZ" dirty="0" smtClean="0"/>
              <a:t>CEJTEXTO3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Komplexní rozbor textu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2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Řešení-rozbor syntaktický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1.souvětí </a:t>
            </a:r>
            <a:r>
              <a:rPr lang="cs-CZ" dirty="0" smtClean="0">
                <a:solidFill>
                  <a:srgbClr val="FF0000"/>
                </a:solidFill>
              </a:rPr>
              <a:t>souřadná</a:t>
            </a:r>
          </a:p>
          <a:p>
            <a:r>
              <a:rPr lang="cs-CZ" dirty="0" smtClean="0"/>
              <a:t>2.příběh-</a:t>
            </a:r>
            <a:r>
              <a:rPr lang="cs-CZ" dirty="0" smtClean="0">
                <a:solidFill>
                  <a:srgbClr val="FF0000"/>
                </a:solidFill>
              </a:rPr>
              <a:t>podmět</a:t>
            </a:r>
          </a:p>
          <a:p>
            <a:r>
              <a:rPr lang="cs-CZ" dirty="0" smtClean="0"/>
              <a:t>   divoké-</a:t>
            </a:r>
            <a:r>
              <a:rPr lang="cs-CZ" dirty="0" smtClean="0">
                <a:solidFill>
                  <a:srgbClr val="FF0000"/>
                </a:solidFill>
              </a:rPr>
              <a:t>přívlastek shodný</a:t>
            </a:r>
          </a:p>
          <a:p>
            <a:r>
              <a:rPr lang="cs-CZ" dirty="0" smtClean="0"/>
              <a:t>   přírody-</a:t>
            </a:r>
            <a:r>
              <a:rPr lang="cs-CZ" dirty="0" smtClean="0">
                <a:solidFill>
                  <a:srgbClr val="FF0000"/>
                </a:solidFill>
              </a:rPr>
              <a:t>příslovečné určení místa </a:t>
            </a:r>
          </a:p>
          <a:p>
            <a:r>
              <a:rPr lang="cs-CZ" dirty="0" smtClean="0"/>
              <a:t>   Ukrajiny-</a:t>
            </a:r>
            <a:r>
              <a:rPr lang="cs-CZ" dirty="0" smtClean="0">
                <a:solidFill>
                  <a:srgbClr val="FF0000"/>
                </a:solidFill>
              </a:rPr>
              <a:t>přívlastek neshodný</a:t>
            </a:r>
          </a:p>
          <a:p>
            <a:r>
              <a:rPr lang="cs-CZ" dirty="0" smtClean="0"/>
              <a:t>3.skládá se ze </a:t>
            </a:r>
            <a:r>
              <a:rPr lang="cs-CZ" dirty="0" smtClean="0">
                <a:solidFill>
                  <a:srgbClr val="FF0000"/>
                </a:solidFill>
              </a:rPr>
              <a:t>tří</a:t>
            </a:r>
            <a:r>
              <a:rPr lang="cs-CZ" dirty="0" smtClean="0"/>
              <a:t> vět, poměry </a:t>
            </a:r>
            <a:r>
              <a:rPr lang="cs-CZ" dirty="0" smtClean="0">
                <a:solidFill>
                  <a:srgbClr val="FF0000"/>
                </a:solidFill>
              </a:rPr>
              <a:t>slučovací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Řešení-rozbor lexikální a slovotvorný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1.dějová-</a:t>
            </a:r>
            <a:r>
              <a:rPr lang="cs-CZ" dirty="0" smtClean="0">
                <a:solidFill>
                  <a:srgbClr val="FF0000"/>
                </a:solidFill>
              </a:rPr>
              <a:t>odvozováním</a:t>
            </a:r>
          </a:p>
          <a:p>
            <a:r>
              <a:rPr lang="cs-CZ" dirty="0" smtClean="0"/>
              <a:t>   excelují-</a:t>
            </a:r>
            <a:r>
              <a:rPr lang="cs-CZ" dirty="0" smtClean="0">
                <a:solidFill>
                  <a:srgbClr val="FF0000"/>
                </a:solidFill>
              </a:rPr>
              <a:t>přejímáním</a:t>
            </a:r>
            <a:r>
              <a:rPr lang="cs-CZ" dirty="0" smtClean="0"/>
              <a:t> z cizích jazyků</a:t>
            </a:r>
          </a:p>
          <a:p>
            <a:r>
              <a:rPr lang="cs-CZ" dirty="0" smtClean="0"/>
              <a:t>2.excelují-</a:t>
            </a:r>
            <a:r>
              <a:rPr lang="cs-CZ" dirty="0" smtClean="0">
                <a:solidFill>
                  <a:srgbClr val="FF0000"/>
                </a:solidFill>
              </a:rPr>
              <a:t>vynikají</a:t>
            </a:r>
            <a:r>
              <a:rPr lang="cs-CZ" dirty="0" smtClean="0"/>
              <a:t>, počínají si znamenitě</a:t>
            </a:r>
          </a:p>
          <a:p>
            <a:r>
              <a:rPr lang="cs-CZ" dirty="0" smtClean="0"/>
              <a:t>   koloritem-</a:t>
            </a:r>
            <a:r>
              <a:rPr lang="cs-CZ" dirty="0" smtClean="0">
                <a:solidFill>
                  <a:srgbClr val="FF0000"/>
                </a:solidFill>
              </a:rPr>
              <a:t>rázem</a:t>
            </a:r>
            <a:r>
              <a:rPr lang="cs-CZ" dirty="0" smtClean="0"/>
              <a:t>, charakterem</a:t>
            </a:r>
          </a:p>
          <a:p>
            <a:r>
              <a:rPr lang="cs-CZ" dirty="0" smtClean="0"/>
              <a:t>3.ne-předpona, </a:t>
            </a:r>
            <a:r>
              <a:rPr lang="cs-CZ" dirty="0" err="1" smtClean="0">
                <a:solidFill>
                  <a:srgbClr val="FF0000"/>
                </a:solidFill>
              </a:rPr>
              <a:t>ztrat</a:t>
            </a:r>
            <a:r>
              <a:rPr lang="cs-CZ" dirty="0" smtClean="0">
                <a:solidFill>
                  <a:srgbClr val="FF0000"/>
                </a:solidFill>
              </a:rPr>
              <a:t>-kořen</a:t>
            </a:r>
            <a:r>
              <a:rPr lang="cs-CZ" dirty="0" smtClean="0"/>
              <a:t>, </a:t>
            </a:r>
            <a:r>
              <a:rPr lang="cs-CZ" dirty="0" err="1" smtClean="0"/>
              <a:t>il</a:t>
            </a:r>
            <a:r>
              <a:rPr lang="cs-CZ" dirty="0" smtClean="0"/>
              <a:t>-přípona</a:t>
            </a:r>
          </a:p>
          <a:p>
            <a:r>
              <a:rPr lang="cs-CZ" dirty="0" smtClean="0"/>
              <a:t>4.skrývá se-</a:t>
            </a:r>
            <a:r>
              <a:rPr lang="cs-CZ" dirty="0" smtClean="0">
                <a:solidFill>
                  <a:srgbClr val="FF0000"/>
                </a:solidFill>
              </a:rPr>
              <a:t>schovává se</a:t>
            </a:r>
          </a:p>
          <a:p>
            <a:r>
              <a:rPr lang="cs-CZ" dirty="0" smtClean="0"/>
              <a:t>5.zbojník bylo převzato ze </a:t>
            </a:r>
            <a:r>
              <a:rPr lang="cs-CZ" dirty="0" smtClean="0">
                <a:solidFill>
                  <a:srgbClr val="FF0000"/>
                </a:solidFill>
              </a:rPr>
              <a:t>slovenštiny</a:t>
            </a:r>
          </a:p>
          <a:p>
            <a:r>
              <a:rPr lang="cs-CZ" dirty="0" smtClean="0"/>
              <a:t>6.zbojník-</a:t>
            </a:r>
            <a:r>
              <a:rPr lang="cs-CZ" dirty="0" smtClean="0">
                <a:solidFill>
                  <a:srgbClr val="FF0000"/>
                </a:solidFill>
              </a:rPr>
              <a:t>loupežník</a:t>
            </a:r>
            <a:r>
              <a:rPr lang="cs-CZ" dirty="0" smtClean="0"/>
              <a:t>, lupič</a:t>
            </a:r>
          </a:p>
          <a:p>
            <a:r>
              <a:rPr lang="cs-CZ" dirty="0" smtClean="0"/>
              <a:t>7.zběh-</a:t>
            </a:r>
            <a:r>
              <a:rPr lang="cs-CZ" dirty="0" smtClean="0">
                <a:solidFill>
                  <a:srgbClr val="FF0000"/>
                </a:solidFill>
              </a:rPr>
              <a:t>dezertér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Řešení-Rozbor slovnědruhový a tvaroslovný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1.volně-</a:t>
            </a:r>
            <a:r>
              <a:rPr lang="cs-CZ" dirty="0" smtClean="0">
                <a:solidFill>
                  <a:srgbClr val="FF0000"/>
                </a:solidFill>
              </a:rPr>
              <a:t>příslovce</a:t>
            </a:r>
          </a:p>
          <a:p>
            <a:r>
              <a:rPr lang="cs-CZ" dirty="0" smtClean="0"/>
              <a:t>   jako-</a:t>
            </a:r>
            <a:r>
              <a:rPr lang="cs-CZ" dirty="0" smtClean="0">
                <a:solidFill>
                  <a:srgbClr val="FF0000"/>
                </a:solidFill>
              </a:rPr>
              <a:t>spojka</a:t>
            </a:r>
          </a:p>
          <a:p>
            <a:r>
              <a:rPr lang="cs-CZ" dirty="0" smtClean="0"/>
              <a:t>   podle-</a:t>
            </a:r>
            <a:r>
              <a:rPr lang="cs-CZ" dirty="0" smtClean="0">
                <a:solidFill>
                  <a:srgbClr val="FF0000"/>
                </a:solidFill>
              </a:rPr>
              <a:t>předložka</a:t>
            </a:r>
          </a:p>
          <a:p>
            <a:r>
              <a:rPr lang="cs-CZ" dirty="0" smtClean="0"/>
              <a:t>2.podle-</a:t>
            </a:r>
            <a:r>
              <a:rPr lang="cs-CZ" dirty="0" smtClean="0">
                <a:solidFill>
                  <a:srgbClr val="FF0000"/>
                </a:solidFill>
              </a:rPr>
              <a:t>příslovce</a:t>
            </a:r>
            <a:r>
              <a:rPr lang="cs-CZ" dirty="0" smtClean="0"/>
              <a:t>-Jednal podle.</a:t>
            </a:r>
          </a:p>
          <a:p>
            <a:r>
              <a:rPr lang="cs-CZ" dirty="0" smtClean="0"/>
              <a:t>3.se-</a:t>
            </a:r>
            <a:r>
              <a:rPr lang="cs-CZ" dirty="0" smtClean="0">
                <a:solidFill>
                  <a:srgbClr val="FF0000"/>
                </a:solidFill>
              </a:rPr>
              <a:t>zvratné</a:t>
            </a:r>
          </a:p>
          <a:p>
            <a:r>
              <a:rPr lang="cs-CZ" dirty="0" smtClean="0"/>
              <a:t>   jeho-</a:t>
            </a:r>
            <a:r>
              <a:rPr lang="cs-CZ" dirty="0" smtClean="0">
                <a:solidFill>
                  <a:srgbClr val="FF0000"/>
                </a:solidFill>
              </a:rPr>
              <a:t>přivlastňovací</a:t>
            </a:r>
          </a:p>
          <a:p>
            <a:r>
              <a:rPr lang="cs-CZ" dirty="0" smtClean="0"/>
              <a:t>   nic-</a:t>
            </a:r>
            <a:r>
              <a:rPr lang="cs-CZ" dirty="0" smtClean="0">
                <a:solidFill>
                  <a:srgbClr val="FF0000"/>
                </a:solidFill>
              </a:rPr>
              <a:t>záporné</a:t>
            </a:r>
          </a:p>
          <a:p>
            <a:r>
              <a:rPr lang="cs-CZ" dirty="0" smtClean="0"/>
              <a:t>   své-</a:t>
            </a:r>
            <a:r>
              <a:rPr lang="cs-CZ" dirty="0" smtClean="0">
                <a:solidFill>
                  <a:srgbClr val="FF0000"/>
                </a:solidFill>
              </a:rPr>
              <a:t>přivlastňovací</a:t>
            </a:r>
          </a:p>
          <a:p>
            <a:r>
              <a:rPr lang="cs-CZ" dirty="0" smtClean="0"/>
              <a:t>4.muzikál-</a:t>
            </a:r>
            <a:r>
              <a:rPr lang="cs-CZ" dirty="0" smtClean="0">
                <a:solidFill>
                  <a:srgbClr val="FF0000"/>
                </a:solidFill>
              </a:rPr>
              <a:t>podstatné jméno</a:t>
            </a:r>
            <a:r>
              <a:rPr lang="cs-CZ" dirty="0" smtClean="0"/>
              <a:t>, </a:t>
            </a:r>
            <a:r>
              <a:rPr lang="cs-CZ" dirty="0" err="1" smtClean="0"/>
              <a:t>r.mužský</a:t>
            </a:r>
            <a:r>
              <a:rPr lang="cs-CZ" dirty="0" smtClean="0"/>
              <a:t>,</a:t>
            </a:r>
            <a:r>
              <a:rPr lang="cs-CZ" dirty="0" err="1" smtClean="0"/>
              <a:t>č.j</a:t>
            </a:r>
            <a:r>
              <a:rPr lang="cs-CZ" dirty="0" smtClean="0"/>
              <a:t>.,pád 1.,vzor hrad</a:t>
            </a:r>
          </a:p>
          <a:p>
            <a:r>
              <a:rPr lang="cs-CZ" dirty="0" smtClean="0"/>
              <a:t>   muzikálové-</a:t>
            </a:r>
            <a:r>
              <a:rPr lang="cs-CZ" dirty="0" smtClean="0">
                <a:solidFill>
                  <a:srgbClr val="FF0000"/>
                </a:solidFill>
              </a:rPr>
              <a:t>přídavné jméno </a:t>
            </a:r>
            <a:r>
              <a:rPr lang="cs-CZ" dirty="0" smtClean="0"/>
              <a:t>tvrdé,</a:t>
            </a:r>
            <a:r>
              <a:rPr lang="cs-CZ" dirty="0" err="1" smtClean="0"/>
              <a:t>r.ženský</a:t>
            </a:r>
            <a:r>
              <a:rPr lang="cs-CZ" dirty="0" smtClean="0"/>
              <a:t>,</a:t>
            </a:r>
            <a:r>
              <a:rPr lang="cs-CZ" dirty="0" err="1" smtClean="0"/>
              <a:t>č.j</a:t>
            </a:r>
            <a:r>
              <a:rPr lang="cs-CZ" dirty="0" smtClean="0"/>
              <a:t>.,pád 2.,vzor mladý</a:t>
            </a:r>
          </a:p>
          <a:p>
            <a:r>
              <a:rPr lang="cs-CZ" dirty="0" smtClean="0"/>
              <a:t>   sledujeme-</a:t>
            </a:r>
            <a:r>
              <a:rPr lang="cs-CZ" dirty="0" smtClean="0">
                <a:solidFill>
                  <a:srgbClr val="FF0000"/>
                </a:solidFill>
              </a:rPr>
              <a:t>sloveso</a:t>
            </a:r>
            <a:r>
              <a:rPr lang="cs-CZ" dirty="0" smtClean="0"/>
              <a:t>-1.,</a:t>
            </a:r>
            <a:r>
              <a:rPr lang="cs-CZ" dirty="0" err="1" smtClean="0"/>
              <a:t>č.mn</a:t>
            </a:r>
            <a:r>
              <a:rPr lang="cs-CZ" dirty="0" smtClean="0"/>
              <a:t>.,čas přítomný,způsob oznamovací,rod činný,vid nedokonavý,tř.3.,vzor kupuje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zvukový a grafický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1.Zakarpatské Ukrajiny-jedná se o </a:t>
            </a:r>
            <a:r>
              <a:rPr lang="cs-CZ" dirty="0" smtClean="0">
                <a:solidFill>
                  <a:srgbClr val="FF0000"/>
                </a:solidFill>
              </a:rPr>
              <a:t>zeměpisné názvy</a:t>
            </a:r>
          </a:p>
          <a:p>
            <a:r>
              <a:rPr lang="cs-CZ" dirty="0" smtClean="0"/>
              <a:t>2.Hranaté závorky-</a:t>
            </a:r>
            <a:r>
              <a:rPr lang="cs-CZ" dirty="0" err="1" smtClean="0">
                <a:solidFill>
                  <a:srgbClr val="FF0000"/>
                </a:solidFill>
              </a:rPr>
              <a:t>zbjech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3.Na náměstí byl </a:t>
            </a:r>
            <a:r>
              <a:rPr lang="cs-CZ" dirty="0" smtClean="0">
                <a:solidFill>
                  <a:srgbClr val="FF0000"/>
                </a:solidFill>
              </a:rPr>
              <a:t>sběh</a:t>
            </a:r>
            <a:r>
              <a:rPr lang="cs-CZ" dirty="0" smtClean="0"/>
              <a:t> lidí</a:t>
            </a:r>
          </a:p>
          <a:p>
            <a:r>
              <a:rPr lang="cs-CZ" dirty="0" smtClean="0"/>
              <a:t>4</a:t>
            </a:r>
            <a:r>
              <a:rPr lang="cs-CZ" dirty="0" smtClean="0">
                <a:solidFill>
                  <a:srgbClr val="FF0000"/>
                </a:solidFill>
              </a:rPr>
              <a:t>.spodoba znělosti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Řešení-Rozbor literární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</a:t>
            </a:r>
            <a:r>
              <a:rPr lang="cs-CZ" dirty="0" smtClean="0">
                <a:solidFill>
                  <a:srgbClr val="FF0000"/>
                </a:solidFill>
              </a:rPr>
              <a:t>dramatický</a:t>
            </a:r>
            <a:r>
              <a:rPr lang="cs-CZ" dirty="0" smtClean="0"/>
              <a:t> žánr</a:t>
            </a:r>
          </a:p>
          <a:p>
            <a:r>
              <a:rPr lang="cs-CZ" dirty="0" smtClean="0"/>
              <a:t>2.syntetický dramatický žánr, který je spojením </a:t>
            </a:r>
            <a:r>
              <a:rPr lang="cs-CZ" dirty="0" smtClean="0">
                <a:solidFill>
                  <a:srgbClr val="FF0000"/>
                </a:solidFill>
              </a:rPr>
              <a:t>slova,hudby a tance</a:t>
            </a:r>
          </a:p>
          <a:p>
            <a:r>
              <a:rPr lang="cs-CZ" dirty="0" smtClean="0"/>
              <a:t>3.meziválečná, </a:t>
            </a:r>
            <a:r>
              <a:rPr lang="cs-CZ" dirty="0" smtClean="0">
                <a:solidFill>
                  <a:srgbClr val="FF0000"/>
                </a:solidFill>
              </a:rPr>
              <a:t>sociální</a:t>
            </a:r>
            <a:r>
              <a:rPr lang="cs-CZ" dirty="0" smtClean="0"/>
              <a:t> próza</a:t>
            </a:r>
          </a:p>
          <a:p>
            <a:r>
              <a:rPr lang="cs-CZ" dirty="0" smtClean="0"/>
              <a:t>4.např. </a:t>
            </a:r>
            <a:r>
              <a:rPr lang="cs-CZ" dirty="0" smtClean="0">
                <a:solidFill>
                  <a:srgbClr val="FF0000"/>
                </a:solidFill>
              </a:rPr>
              <a:t>Golet v údolí, Zamřížované zrcadlo, Žalář nejtemnější…</a:t>
            </a:r>
          </a:p>
          <a:p>
            <a:r>
              <a:rPr lang="cs-CZ" dirty="0" smtClean="0"/>
              <a:t>5.</a:t>
            </a:r>
            <a:r>
              <a:rPr lang="cs-CZ" dirty="0" smtClean="0">
                <a:solidFill>
                  <a:srgbClr val="FF0000"/>
                </a:solidFill>
              </a:rPr>
              <a:t>Nikola </a:t>
            </a:r>
            <a:r>
              <a:rPr lang="cs-CZ" dirty="0" err="1" smtClean="0">
                <a:solidFill>
                  <a:srgbClr val="FF0000"/>
                </a:solidFill>
              </a:rPr>
              <a:t>Šuhaj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   </a:t>
            </a:r>
            <a:r>
              <a:rPr lang="cs-CZ" dirty="0" err="1" smtClean="0"/>
              <a:t>Eržika</a:t>
            </a:r>
            <a:endParaRPr lang="cs-CZ" dirty="0" smtClean="0"/>
          </a:p>
          <a:p>
            <a:r>
              <a:rPr lang="cs-CZ" dirty="0" smtClean="0"/>
              <a:t>6.např. </a:t>
            </a:r>
            <a:r>
              <a:rPr lang="cs-CZ" dirty="0" err="1" smtClean="0"/>
              <a:t>Juraj</a:t>
            </a:r>
            <a:r>
              <a:rPr lang="cs-CZ" dirty="0" smtClean="0"/>
              <a:t> </a:t>
            </a:r>
            <a:r>
              <a:rPr lang="cs-CZ" dirty="0" err="1" smtClean="0"/>
              <a:t>Šuhaj</a:t>
            </a:r>
            <a:endParaRPr lang="cs-CZ" dirty="0" smtClean="0"/>
          </a:p>
          <a:p>
            <a:r>
              <a:rPr lang="cs-CZ" dirty="0" smtClean="0"/>
              <a:t>            </a:t>
            </a:r>
            <a:r>
              <a:rPr lang="cs-CZ" dirty="0" err="1" smtClean="0"/>
              <a:t>Danylo</a:t>
            </a:r>
            <a:r>
              <a:rPr lang="cs-CZ" dirty="0" smtClean="0"/>
              <a:t> </a:t>
            </a:r>
            <a:r>
              <a:rPr lang="cs-CZ" dirty="0" err="1" smtClean="0"/>
              <a:t>Jasinko</a:t>
            </a:r>
            <a:endParaRPr lang="cs-CZ" dirty="0" smtClean="0"/>
          </a:p>
          <a:p>
            <a:r>
              <a:rPr lang="cs-CZ" dirty="0" smtClean="0"/>
              <a:t>            </a:t>
            </a:r>
            <a:r>
              <a:rPr lang="cs-CZ" dirty="0" err="1" smtClean="0"/>
              <a:t>Ihnat</a:t>
            </a:r>
            <a:r>
              <a:rPr lang="cs-CZ" dirty="0" smtClean="0"/>
              <a:t> Sopko </a:t>
            </a:r>
          </a:p>
          <a:p>
            <a:r>
              <a:rPr lang="cs-CZ" dirty="0" smtClean="0"/>
              <a:t>7.V okolí </a:t>
            </a:r>
            <a:r>
              <a:rPr lang="cs-CZ" dirty="0" err="1" smtClean="0">
                <a:solidFill>
                  <a:srgbClr val="FF0000"/>
                </a:solidFill>
              </a:rPr>
              <a:t>Koločavy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Rudolf Stanislav a kol.: Napsali jsme sloh za vás, </a:t>
            </a:r>
            <a:r>
              <a:rPr lang="cs-CZ" dirty="0" err="1" smtClean="0"/>
              <a:t>nakl.Erika</a:t>
            </a:r>
            <a:r>
              <a:rPr lang="cs-CZ" dirty="0" smtClean="0"/>
              <a:t>,Praha 2000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 č.3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  Filmový muzikál Balada pro banditu vznikl v roce 1978 podle knihy Ivana </a:t>
            </a:r>
            <a:r>
              <a:rPr lang="cs-CZ" dirty="0" err="1" smtClean="0"/>
              <a:t>Olbrachta</a:t>
            </a:r>
            <a:r>
              <a:rPr lang="cs-CZ" dirty="0" smtClean="0"/>
              <a:t> Nikola </a:t>
            </a:r>
            <a:r>
              <a:rPr lang="cs-CZ" dirty="0" err="1" smtClean="0"/>
              <a:t>Šuhaj</a:t>
            </a:r>
            <a:r>
              <a:rPr lang="cs-CZ" dirty="0" smtClean="0"/>
              <a:t> loupežník.</a:t>
            </a:r>
          </a:p>
          <a:p>
            <a:r>
              <a:rPr lang="cs-CZ" dirty="0" smtClean="0"/>
              <a:t>  Autory muzikálové předlohy jsou </a:t>
            </a:r>
            <a:r>
              <a:rPr lang="cs-CZ" dirty="0" err="1" smtClean="0"/>
              <a:t>Z</a:t>
            </a:r>
            <a:r>
              <a:rPr lang="cs-CZ" dirty="0" smtClean="0"/>
              <a:t>.Pospíšil a </a:t>
            </a:r>
            <a:r>
              <a:rPr lang="cs-CZ" dirty="0" err="1" smtClean="0"/>
              <a:t>M</a:t>
            </a:r>
            <a:r>
              <a:rPr lang="cs-CZ" dirty="0" smtClean="0"/>
              <a:t>.</a:t>
            </a:r>
            <a:r>
              <a:rPr lang="cs-CZ" dirty="0" err="1" smtClean="0"/>
              <a:t>Štědroň</a:t>
            </a:r>
            <a:r>
              <a:rPr lang="cs-CZ" dirty="0" smtClean="0"/>
              <a:t>, v hlavních rolích excelují </a:t>
            </a:r>
            <a:r>
              <a:rPr lang="cs-CZ" dirty="0" err="1" smtClean="0"/>
              <a:t>M</a:t>
            </a:r>
            <a:r>
              <a:rPr lang="cs-CZ" dirty="0" smtClean="0"/>
              <a:t>.Donutil, </a:t>
            </a:r>
            <a:r>
              <a:rPr lang="cs-CZ" dirty="0" err="1" smtClean="0"/>
              <a:t>I</a:t>
            </a:r>
            <a:r>
              <a:rPr lang="cs-CZ" dirty="0" smtClean="0"/>
              <a:t>.</a:t>
            </a:r>
            <a:r>
              <a:rPr lang="cs-CZ" dirty="0" err="1" smtClean="0"/>
              <a:t>Bittová</a:t>
            </a:r>
            <a:r>
              <a:rPr lang="cs-CZ" dirty="0" smtClean="0"/>
              <a:t>,  a </a:t>
            </a:r>
            <a:r>
              <a:rPr lang="cs-CZ" dirty="0" err="1" smtClean="0"/>
              <a:t>B.Polívka</a:t>
            </a:r>
            <a:r>
              <a:rPr lang="cs-CZ" dirty="0" smtClean="0"/>
              <a:t>, film režíroval </a:t>
            </a:r>
            <a:r>
              <a:rPr lang="cs-CZ" dirty="0" err="1" smtClean="0"/>
              <a:t>V</a:t>
            </a:r>
            <a:r>
              <a:rPr lang="cs-CZ" dirty="0" smtClean="0"/>
              <a:t>.</a:t>
            </a:r>
            <a:r>
              <a:rPr lang="cs-CZ" dirty="0" err="1" smtClean="0"/>
              <a:t>Sís</a:t>
            </a:r>
            <a:r>
              <a:rPr lang="cs-CZ" dirty="0" smtClean="0"/>
              <a:t>.</a:t>
            </a:r>
          </a:p>
          <a:p>
            <a:r>
              <a:rPr lang="cs-CZ" dirty="0" smtClean="0"/>
              <a:t>  Dějová linie se volně drží literární předlohy. Vojenský zběh se skrývá v lesích a živí se jako zbojník, zároveň sledujeme i jeho vášnivou a osudovou lásku k </a:t>
            </a:r>
            <a:r>
              <a:rPr lang="cs-CZ" dirty="0" err="1" smtClean="0"/>
              <a:t>Eržice.Příběh</a:t>
            </a:r>
            <a:r>
              <a:rPr lang="cs-CZ" dirty="0" smtClean="0"/>
              <a:t> je zasazen do divoké přírody Zakarpatské Ukrajiny s koloritem židovství Bohem zapomenutého kraje.</a:t>
            </a:r>
          </a:p>
          <a:p>
            <a:r>
              <a:rPr lang="cs-CZ" dirty="0" smtClean="0"/>
              <a:t>  Hudba je ve stylu folk a country, písňové texty se citlivě přibližují lidové slovesnosti.Film nic neztratil ze své poetičnosti, naopak, v době rvavé a drsné hudby pohladí kouzlem čisté češtiny a </a:t>
            </a:r>
            <a:r>
              <a:rPr lang="cs-CZ" smtClean="0"/>
              <a:t>příjemnými melodiemi.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stylistický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1.Zařaďte text </a:t>
            </a:r>
            <a:r>
              <a:rPr lang="cs-CZ" dirty="0" smtClean="0">
                <a:solidFill>
                  <a:srgbClr val="00B050"/>
                </a:solidFill>
              </a:rPr>
              <a:t>k funkčnímu stylu</a:t>
            </a:r>
          </a:p>
          <a:p>
            <a:r>
              <a:rPr lang="cs-CZ" dirty="0" smtClean="0"/>
              <a:t>2.Určete </a:t>
            </a:r>
            <a:r>
              <a:rPr lang="cs-CZ" dirty="0" smtClean="0">
                <a:solidFill>
                  <a:srgbClr val="00B050"/>
                </a:solidFill>
              </a:rPr>
              <a:t>slohový útvar </a:t>
            </a:r>
            <a:r>
              <a:rPr lang="cs-CZ" dirty="0" smtClean="0"/>
              <a:t>a jeho znaky</a:t>
            </a:r>
          </a:p>
          <a:p>
            <a:r>
              <a:rPr lang="cs-CZ" dirty="0" smtClean="0"/>
              <a:t>3.</a:t>
            </a:r>
            <a:r>
              <a:rPr lang="cs-CZ" dirty="0" smtClean="0">
                <a:solidFill>
                  <a:srgbClr val="00B050"/>
                </a:solidFill>
              </a:rPr>
              <a:t>Komu</a:t>
            </a:r>
            <a:r>
              <a:rPr lang="cs-CZ" dirty="0" smtClean="0"/>
              <a:t> je text určen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syntaktický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1.Jaký </a:t>
            </a:r>
            <a:r>
              <a:rPr lang="cs-CZ" dirty="0" smtClean="0">
                <a:solidFill>
                  <a:srgbClr val="00B0F0"/>
                </a:solidFill>
              </a:rPr>
              <a:t>typ souvětí </a:t>
            </a:r>
            <a:r>
              <a:rPr lang="cs-CZ" dirty="0" smtClean="0"/>
              <a:t>se v textu vyskytuje</a:t>
            </a:r>
          </a:p>
          <a:p>
            <a:r>
              <a:rPr lang="cs-CZ" dirty="0" smtClean="0"/>
              <a:t>2.Určete </a:t>
            </a:r>
            <a:r>
              <a:rPr lang="cs-CZ" dirty="0" smtClean="0">
                <a:solidFill>
                  <a:srgbClr val="00B0F0"/>
                </a:solidFill>
              </a:rPr>
              <a:t>větné členy </a:t>
            </a:r>
            <a:r>
              <a:rPr lang="cs-CZ" dirty="0" smtClean="0"/>
              <a:t>z třetího odstavce</a:t>
            </a:r>
          </a:p>
          <a:p>
            <a:r>
              <a:rPr lang="cs-CZ" dirty="0" smtClean="0"/>
              <a:t>   příběh</a:t>
            </a:r>
          </a:p>
          <a:p>
            <a:r>
              <a:rPr lang="cs-CZ" dirty="0" smtClean="0"/>
              <a:t>   divoké</a:t>
            </a:r>
          </a:p>
          <a:p>
            <a:r>
              <a:rPr lang="cs-CZ" dirty="0" smtClean="0"/>
              <a:t>   přírody</a:t>
            </a:r>
          </a:p>
          <a:p>
            <a:r>
              <a:rPr lang="cs-CZ" dirty="0" smtClean="0"/>
              <a:t>   Ukrajiny</a:t>
            </a:r>
          </a:p>
          <a:p>
            <a:r>
              <a:rPr lang="cs-CZ" dirty="0" smtClean="0"/>
              <a:t>3.Z </a:t>
            </a:r>
            <a:r>
              <a:rPr lang="cs-CZ" dirty="0" smtClean="0">
                <a:solidFill>
                  <a:srgbClr val="00B0F0"/>
                </a:solidFill>
              </a:rPr>
              <a:t>kolika vět </a:t>
            </a:r>
            <a:r>
              <a:rPr lang="cs-CZ" dirty="0" smtClean="0"/>
              <a:t>se skládá souvětí v prvním odstavci, jaké </a:t>
            </a:r>
            <a:r>
              <a:rPr lang="cs-CZ" dirty="0" smtClean="0">
                <a:solidFill>
                  <a:srgbClr val="00B0F0"/>
                </a:solidFill>
              </a:rPr>
              <a:t>poměry</a:t>
            </a:r>
            <a:r>
              <a:rPr lang="cs-CZ" dirty="0" smtClean="0"/>
              <a:t> jsou mezi větami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lexikální a slovotvorný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1.Jakým způsobem tvoření slovní zásoby </a:t>
            </a:r>
            <a:r>
              <a:rPr lang="cs-CZ" dirty="0" smtClean="0"/>
              <a:t>vznikla slova</a:t>
            </a:r>
          </a:p>
          <a:p>
            <a:r>
              <a:rPr lang="cs-CZ" dirty="0" smtClean="0"/>
              <a:t>    dějová</a:t>
            </a:r>
          </a:p>
          <a:p>
            <a:r>
              <a:rPr lang="cs-CZ" dirty="0" smtClean="0"/>
              <a:t>    excelují</a:t>
            </a:r>
          </a:p>
          <a:p>
            <a:r>
              <a:rPr lang="cs-CZ" dirty="0" smtClean="0"/>
              <a:t>2.Vysvětlete </a:t>
            </a:r>
            <a:r>
              <a:rPr lang="cs-CZ" dirty="0" smtClean="0">
                <a:solidFill>
                  <a:srgbClr val="FF0000"/>
                </a:solidFill>
              </a:rPr>
              <a:t>český význam cizích slov</a:t>
            </a:r>
          </a:p>
          <a:p>
            <a:r>
              <a:rPr lang="cs-CZ" dirty="0" smtClean="0"/>
              <a:t>    excelují</a:t>
            </a:r>
          </a:p>
          <a:p>
            <a:r>
              <a:rPr lang="cs-CZ" dirty="0" smtClean="0"/>
              <a:t>    koloritem</a:t>
            </a:r>
          </a:p>
          <a:p>
            <a:r>
              <a:rPr lang="cs-CZ" dirty="0" smtClean="0"/>
              <a:t>3.Proveďte </a:t>
            </a:r>
            <a:r>
              <a:rPr lang="cs-CZ" dirty="0" smtClean="0">
                <a:solidFill>
                  <a:srgbClr val="FF0000"/>
                </a:solidFill>
              </a:rPr>
              <a:t>rozbor slova </a:t>
            </a:r>
            <a:r>
              <a:rPr lang="cs-CZ" dirty="0" smtClean="0">
                <a:solidFill>
                  <a:srgbClr val="00B050"/>
                </a:solidFill>
              </a:rPr>
              <a:t>neztratil</a:t>
            </a:r>
          </a:p>
          <a:p>
            <a:r>
              <a:rPr lang="cs-CZ" dirty="0" smtClean="0"/>
              <a:t>4.Uveďte </a:t>
            </a:r>
            <a:r>
              <a:rPr lang="cs-CZ" dirty="0" smtClean="0">
                <a:solidFill>
                  <a:srgbClr val="FF0000"/>
                </a:solidFill>
              </a:rPr>
              <a:t>synonymum</a:t>
            </a:r>
            <a:r>
              <a:rPr lang="cs-CZ" dirty="0" smtClean="0"/>
              <a:t> ke slovu </a:t>
            </a:r>
            <a:r>
              <a:rPr lang="cs-CZ" dirty="0" smtClean="0">
                <a:solidFill>
                  <a:srgbClr val="FF0000"/>
                </a:solidFill>
              </a:rPr>
              <a:t>skrývá se</a:t>
            </a:r>
          </a:p>
          <a:p>
            <a:r>
              <a:rPr lang="cs-CZ" dirty="0" smtClean="0"/>
              <a:t>5.Z jakého jazyka bylo do češtiny převzato slovo </a:t>
            </a:r>
            <a:r>
              <a:rPr lang="cs-CZ" dirty="0" smtClean="0">
                <a:solidFill>
                  <a:srgbClr val="FF0000"/>
                </a:solidFill>
              </a:rPr>
              <a:t>zbojník</a:t>
            </a:r>
          </a:p>
          <a:p>
            <a:r>
              <a:rPr lang="cs-CZ" dirty="0" smtClean="0"/>
              <a:t>6.Uveďte </a:t>
            </a:r>
            <a:r>
              <a:rPr lang="cs-CZ" dirty="0" smtClean="0">
                <a:solidFill>
                  <a:srgbClr val="FF0000"/>
                </a:solidFill>
              </a:rPr>
              <a:t>synonymum</a:t>
            </a:r>
            <a:r>
              <a:rPr lang="cs-CZ" dirty="0" smtClean="0"/>
              <a:t> ke slovu </a:t>
            </a:r>
            <a:r>
              <a:rPr lang="cs-CZ" dirty="0" smtClean="0">
                <a:solidFill>
                  <a:srgbClr val="92D050"/>
                </a:solidFill>
              </a:rPr>
              <a:t>zbojník</a:t>
            </a:r>
          </a:p>
          <a:p>
            <a:r>
              <a:rPr lang="cs-CZ" dirty="0" smtClean="0"/>
              <a:t>7.Uveďte </a:t>
            </a:r>
            <a:r>
              <a:rPr lang="cs-CZ" dirty="0" smtClean="0">
                <a:solidFill>
                  <a:srgbClr val="FF0000"/>
                </a:solidFill>
              </a:rPr>
              <a:t>synonymum</a:t>
            </a:r>
            <a:r>
              <a:rPr lang="cs-CZ" dirty="0" smtClean="0"/>
              <a:t> ke slovu </a:t>
            </a:r>
            <a:r>
              <a:rPr lang="cs-CZ" dirty="0" smtClean="0">
                <a:solidFill>
                  <a:srgbClr val="92D050"/>
                </a:solidFill>
              </a:rPr>
              <a:t>zběh</a:t>
            </a:r>
            <a:endParaRPr lang="cs-CZ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slovnědruhový a tvaroslovný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1.Určete </a:t>
            </a:r>
            <a:r>
              <a:rPr lang="cs-CZ" dirty="0" smtClean="0">
                <a:solidFill>
                  <a:srgbClr val="FFC000"/>
                </a:solidFill>
              </a:rPr>
              <a:t>slovní druhy</a:t>
            </a:r>
          </a:p>
          <a:p>
            <a:r>
              <a:rPr lang="cs-CZ" dirty="0" smtClean="0"/>
              <a:t>   volně</a:t>
            </a:r>
          </a:p>
          <a:p>
            <a:r>
              <a:rPr lang="cs-CZ" dirty="0" smtClean="0"/>
              <a:t>   jako</a:t>
            </a:r>
          </a:p>
          <a:p>
            <a:r>
              <a:rPr lang="cs-CZ" dirty="0" smtClean="0"/>
              <a:t>   podle</a:t>
            </a:r>
          </a:p>
          <a:p>
            <a:r>
              <a:rPr lang="cs-CZ" dirty="0" smtClean="0"/>
              <a:t>2.Jakým jiným slovním druhem může být slovo </a:t>
            </a:r>
            <a:r>
              <a:rPr lang="cs-CZ" dirty="0" smtClean="0">
                <a:solidFill>
                  <a:srgbClr val="FFC000"/>
                </a:solidFill>
              </a:rPr>
              <a:t>podle</a:t>
            </a:r>
            <a:r>
              <a:rPr lang="cs-CZ" dirty="0" smtClean="0"/>
              <a:t>,užijte ve větě</a:t>
            </a:r>
          </a:p>
          <a:p>
            <a:r>
              <a:rPr lang="cs-CZ" dirty="0" smtClean="0"/>
              <a:t>3.Vyhledejte </a:t>
            </a:r>
            <a:r>
              <a:rPr lang="cs-CZ" dirty="0" smtClean="0">
                <a:solidFill>
                  <a:srgbClr val="FFC000"/>
                </a:solidFill>
              </a:rPr>
              <a:t>zájmena</a:t>
            </a:r>
            <a:r>
              <a:rPr lang="cs-CZ" dirty="0" smtClean="0"/>
              <a:t> a určete jejich </a:t>
            </a:r>
            <a:r>
              <a:rPr lang="cs-CZ" dirty="0" smtClean="0">
                <a:solidFill>
                  <a:srgbClr val="FFC000"/>
                </a:solidFill>
              </a:rPr>
              <a:t>druhy</a:t>
            </a:r>
          </a:p>
          <a:p>
            <a:r>
              <a:rPr lang="cs-CZ" dirty="0" smtClean="0"/>
              <a:t>4.Určete druhy těchto slov a jejich </a:t>
            </a:r>
            <a:r>
              <a:rPr lang="cs-CZ" dirty="0" smtClean="0">
                <a:solidFill>
                  <a:srgbClr val="FFC000"/>
                </a:solidFill>
              </a:rPr>
              <a:t>mluvnické kategorie</a:t>
            </a:r>
          </a:p>
          <a:p>
            <a:r>
              <a:rPr lang="cs-CZ" dirty="0" smtClean="0"/>
              <a:t>   muzikál</a:t>
            </a:r>
          </a:p>
          <a:p>
            <a:r>
              <a:rPr lang="cs-CZ" dirty="0" smtClean="0"/>
              <a:t>   muzikálové</a:t>
            </a:r>
          </a:p>
          <a:p>
            <a:r>
              <a:rPr lang="cs-CZ" dirty="0" smtClean="0"/>
              <a:t>   sledujeme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zvukový a grafický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1.Vysvětlete pravopis slov </a:t>
            </a:r>
            <a:r>
              <a:rPr lang="cs-CZ" dirty="0" smtClean="0">
                <a:solidFill>
                  <a:srgbClr val="7030A0"/>
                </a:solidFill>
              </a:rPr>
              <a:t>Zakarpatské Ukrajině</a:t>
            </a:r>
          </a:p>
          <a:p>
            <a:r>
              <a:rPr lang="cs-CZ" dirty="0" smtClean="0"/>
              <a:t>2.Zapište </a:t>
            </a:r>
            <a:r>
              <a:rPr lang="cs-CZ" dirty="0" smtClean="0">
                <a:solidFill>
                  <a:srgbClr val="7030A0"/>
                </a:solidFill>
              </a:rPr>
              <a:t>výslovnost slova zběh</a:t>
            </a:r>
          </a:p>
          <a:p>
            <a:r>
              <a:rPr lang="cs-CZ" dirty="0" smtClean="0"/>
              <a:t>3.Napište větu, kde bude použito toto slovo v podobě </a:t>
            </a:r>
            <a:r>
              <a:rPr lang="cs-CZ" dirty="0" smtClean="0">
                <a:solidFill>
                  <a:srgbClr val="7030A0"/>
                </a:solidFill>
              </a:rPr>
              <a:t>sběh</a:t>
            </a:r>
          </a:p>
          <a:p>
            <a:r>
              <a:rPr lang="cs-CZ" dirty="0" smtClean="0"/>
              <a:t>4.Jaký </a:t>
            </a:r>
            <a:r>
              <a:rPr lang="cs-CZ" dirty="0" smtClean="0">
                <a:solidFill>
                  <a:srgbClr val="7030A0"/>
                </a:solidFill>
              </a:rPr>
              <a:t>fonetický jev </a:t>
            </a:r>
            <a:r>
              <a:rPr lang="cs-CZ" dirty="0" smtClean="0"/>
              <a:t>se projevuje ve výslovnosti slova </a:t>
            </a:r>
            <a:r>
              <a:rPr lang="cs-CZ" dirty="0" smtClean="0">
                <a:solidFill>
                  <a:srgbClr val="7030A0"/>
                </a:solidFill>
              </a:rPr>
              <a:t>neztratil</a:t>
            </a:r>
            <a:endParaRPr lang="cs-CZ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literární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1.Mezi jaké literární žánry patří </a:t>
            </a:r>
            <a:r>
              <a:rPr lang="cs-CZ" dirty="0" smtClean="0">
                <a:solidFill>
                  <a:srgbClr val="0070C0"/>
                </a:solidFill>
              </a:rPr>
              <a:t>muzikál</a:t>
            </a:r>
          </a:p>
          <a:p>
            <a:r>
              <a:rPr lang="cs-CZ" dirty="0" smtClean="0"/>
              <a:t>2.</a:t>
            </a:r>
            <a:r>
              <a:rPr lang="cs-CZ" dirty="0" smtClean="0">
                <a:solidFill>
                  <a:srgbClr val="0070C0"/>
                </a:solidFill>
              </a:rPr>
              <a:t>Znaky</a:t>
            </a:r>
            <a:r>
              <a:rPr lang="cs-CZ" dirty="0" smtClean="0"/>
              <a:t> muzikálu</a:t>
            </a:r>
          </a:p>
          <a:p>
            <a:r>
              <a:rPr lang="cs-CZ" dirty="0" smtClean="0"/>
              <a:t>3.Ve kterém období tvořil </a:t>
            </a:r>
            <a:r>
              <a:rPr lang="cs-CZ" dirty="0" smtClean="0">
                <a:solidFill>
                  <a:srgbClr val="0070C0"/>
                </a:solidFill>
              </a:rPr>
              <a:t>Ivan </a:t>
            </a:r>
            <a:r>
              <a:rPr lang="cs-CZ" dirty="0" err="1" smtClean="0">
                <a:solidFill>
                  <a:srgbClr val="0070C0"/>
                </a:solidFill>
              </a:rPr>
              <a:t>Olbracht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/>
              <a:t>4.Uveďte </a:t>
            </a:r>
            <a:r>
              <a:rPr lang="cs-CZ" dirty="0" smtClean="0">
                <a:solidFill>
                  <a:srgbClr val="0070C0"/>
                </a:solidFill>
              </a:rPr>
              <a:t>další </a:t>
            </a:r>
            <a:r>
              <a:rPr lang="cs-CZ" dirty="0" err="1" smtClean="0">
                <a:solidFill>
                  <a:srgbClr val="0070C0"/>
                </a:solidFill>
              </a:rPr>
              <a:t>Olbrachtova</a:t>
            </a:r>
            <a:r>
              <a:rPr lang="cs-CZ" dirty="0" smtClean="0">
                <a:solidFill>
                  <a:srgbClr val="0070C0"/>
                </a:solidFill>
              </a:rPr>
              <a:t> díla</a:t>
            </a:r>
          </a:p>
          <a:p>
            <a:r>
              <a:rPr lang="cs-CZ" dirty="0" smtClean="0"/>
              <a:t>5.Uveďte </a:t>
            </a:r>
            <a:r>
              <a:rPr lang="cs-CZ" dirty="0" smtClean="0">
                <a:solidFill>
                  <a:srgbClr val="0070C0"/>
                </a:solidFill>
              </a:rPr>
              <a:t>hlavní postavy </a:t>
            </a:r>
            <a:r>
              <a:rPr lang="cs-CZ" dirty="0" smtClean="0"/>
              <a:t>díla Nikola </a:t>
            </a:r>
            <a:r>
              <a:rPr lang="cs-CZ" dirty="0" err="1" smtClean="0"/>
              <a:t>Šuhaj</a:t>
            </a:r>
            <a:r>
              <a:rPr lang="cs-CZ" dirty="0" smtClean="0"/>
              <a:t> loupežník</a:t>
            </a:r>
          </a:p>
          <a:p>
            <a:r>
              <a:rPr lang="cs-CZ" dirty="0" smtClean="0"/>
              <a:t>6.Uveďte </a:t>
            </a:r>
            <a:r>
              <a:rPr lang="cs-CZ" dirty="0" smtClean="0">
                <a:solidFill>
                  <a:srgbClr val="0070C0"/>
                </a:solidFill>
              </a:rPr>
              <a:t>další postavy </a:t>
            </a:r>
            <a:r>
              <a:rPr lang="cs-CZ" dirty="0" smtClean="0"/>
              <a:t>tohoto díla</a:t>
            </a:r>
          </a:p>
          <a:p>
            <a:r>
              <a:rPr lang="cs-CZ" dirty="0" smtClean="0"/>
              <a:t>7.V okolí které </a:t>
            </a:r>
            <a:r>
              <a:rPr lang="cs-CZ" dirty="0" smtClean="0">
                <a:solidFill>
                  <a:srgbClr val="0070C0"/>
                </a:solidFill>
              </a:rPr>
              <a:t>ukrajinské vesnice </a:t>
            </a:r>
            <a:r>
              <a:rPr lang="cs-CZ" dirty="0" smtClean="0"/>
              <a:t>se děj odehrává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Řešení-rozbor stylistický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1.funkční styl </a:t>
            </a:r>
            <a:r>
              <a:rPr lang="cs-CZ" dirty="0" smtClean="0">
                <a:solidFill>
                  <a:srgbClr val="FF0000"/>
                </a:solidFill>
              </a:rPr>
              <a:t>publicistický</a:t>
            </a:r>
          </a:p>
          <a:p>
            <a:r>
              <a:rPr lang="cs-CZ" dirty="0" smtClean="0"/>
              <a:t>2</a:t>
            </a:r>
            <a:r>
              <a:rPr lang="cs-CZ" dirty="0" smtClean="0">
                <a:solidFill>
                  <a:srgbClr val="FF0000"/>
                </a:solidFill>
              </a:rPr>
              <a:t>.recenze</a:t>
            </a:r>
          </a:p>
          <a:p>
            <a:r>
              <a:rPr lang="cs-CZ" dirty="0" smtClean="0"/>
              <a:t>3.recenze-z lat. Re-</a:t>
            </a:r>
            <a:r>
              <a:rPr lang="cs-CZ" dirty="0" err="1" smtClean="0"/>
              <a:t>censeó</a:t>
            </a:r>
            <a:r>
              <a:rPr lang="cs-CZ" dirty="0" smtClean="0"/>
              <a:t>= /znovu/ </a:t>
            </a:r>
            <a:r>
              <a:rPr lang="cs-CZ" dirty="0" smtClean="0">
                <a:solidFill>
                  <a:srgbClr val="FF0000"/>
                </a:solidFill>
              </a:rPr>
              <a:t>posoudit</a:t>
            </a:r>
            <a:r>
              <a:rPr lang="cs-CZ" dirty="0" smtClean="0"/>
              <a:t>, </a:t>
            </a:r>
            <a:r>
              <a:rPr lang="cs-CZ" dirty="0" smtClean="0">
                <a:solidFill>
                  <a:srgbClr val="FF0000"/>
                </a:solidFill>
              </a:rPr>
              <a:t>zhodnotit</a:t>
            </a:r>
          </a:p>
          <a:p>
            <a:r>
              <a:rPr lang="cs-CZ" dirty="0" smtClean="0"/>
              <a:t> písemný kritický posudek uměleckého díla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4.zájemcům o zhlédnutí díla </a:t>
            </a:r>
            <a:r>
              <a:rPr lang="cs-CZ" dirty="0" smtClean="0"/>
              <a:t>Balada pro banditu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578</Words>
  <Application>Microsoft Office PowerPoint</Application>
  <PresentationFormat>Předvádění na obrazovce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Arkýř</vt:lpstr>
      <vt:lpstr>VY_32_INOVACE_CVIKLOVA. CEJTEXTO3</vt:lpstr>
      <vt:lpstr>Text č.3</vt:lpstr>
      <vt:lpstr>Rozbor stylistický</vt:lpstr>
      <vt:lpstr>Rozbor syntaktický</vt:lpstr>
      <vt:lpstr>Rozbor lexikální a slovotvorný</vt:lpstr>
      <vt:lpstr>Rozbor slovnědruhový a tvaroslovný</vt:lpstr>
      <vt:lpstr>Rozbor zvukový a grafický</vt:lpstr>
      <vt:lpstr>Rozbor literární</vt:lpstr>
      <vt:lpstr>Řešení-rozbor stylistický</vt:lpstr>
      <vt:lpstr>Řešení-rozbor syntaktický</vt:lpstr>
      <vt:lpstr>Řešení-rozbor lexikální a slovotvorný</vt:lpstr>
      <vt:lpstr>Řešení-Rozbor slovnědruhový a tvaroslovný</vt:lpstr>
      <vt:lpstr>Rozbor zvukový a grafický</vt:lpstr>
      <vt:lpstr>Řešení-Rozbor literární</vt:lpstr>
      <vt:lpstr>Zdroje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rozbor textu 3</dc:title>
  <dc:creator>Renata Cviklová</dc:creator>
  <cp:lastModifiedBy>Renata Cviklová</cp:lastModifiedBy>
  <cp:revision>5</cp:revision>
  <dcterms:created xsi:type="dcterms:W3CDTF">2012-12-02T15:15:25Z</dcterms:created>
  <dcterms:modified xsi:type="dcterms:W3CDTF">2012-12-21T09:34:28Z</dcterms:modified>
</cp:coreProperties>
</file>