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66" r:id="rId3"/>
    <p:sldId id="263" r:id="rId4"/>
    <p:sldId id="259" r:id="rId5"/>
    <p:sldId id="256" r:id="rId6"/>
    <p:sldId id="257" r:id="rId7"/>
    <p:sldId id="258" r:id="rId8"/>
    <p:sldId id="260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 baseline="0">
                <a:solidFill>
                  <a:srgbClr val="233C80"/>
                </a:solidFill>
                <a:latin typeface="Candara" pitchFamily="34" charset="0"/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470263"/>
            <a:ext cx="6400800" cy="147162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35B2F-058C-4470-8A49-347832A3232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bdélník 6"/>
          <p:cNvSpPr/>
          <p:nvPr userDrawn="1"/>
        </p:nvSpPr>
        <p:spPr>
          <a:xfrm>
            <a:off x="0" y="5857892"/>
            <a:ext cx="9144000" cy="1000108"/>
          </a:xfrm>
          <a:prstGeom prst="rect">
            <a:avLst/>
          </a:prstGeom>
          <a:solidFill>
            <a:srgbClr val="233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 userDrawn="1"/>
        </p:nvSpPr>
        <p:spPr>
          <a:xfrm>
            <a:off x="0" y="5857892"/>
            <a:ext cx="428596" cy="928694"/>
          </a:xfrm>
          <a:prstGeom prst="rect">
            <a:avLst/>
          </a:prstGeom>
          <a:solidFill>
            <a:srgbClr val="D86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 userDrawn="1"/>
        </p:nvSpPr>
        <p:spPr>
          <a:xfrm>
            <a:off x="0" y="6643710"/>
            <a:ext cx="428596" cy="214314"/>
          </a:xfrm>
          <a:prstGeom prst="rect">
            <a:avLst/>
          </a:prstGeom>
          <a:gradFill flip="none" rotWithShape="1">
            <a:gsLst>
              <a:gs pos="0">
                <a:srgbClr val="D06906">
                  <a:shade val="30000"/>
                  <a:satMod val="115000"/>
                </a:srgbClr>
              </a:gs>
              <a:gs pos="50000">
                <a:srgbClr val="D06906">
                  <a:shade val="67500"/>
                  <a:satMod val="115000"/>
                </a:srgbClr>
              </a:gs>
              <a:gs pos="100000">
                <a:srgbClr val="D06906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428596" y="6643710"/>
            <a:ext cx="8715404" cy="214314"/>
          </a:xfrm>
          <a:prstGeom prst="rect">
            <a:avLst/>
          </a:prstGeom>
          <a:gradFill flip="none" rotWithShape="1">
            <a:gsLst>
              <a:gs pos="0">
                <a:srgbClr val="233C80">
                  <a:shade val="30000"/>
                  <a:satMod val="115000"/>
                </a:srgbClr>
              </a:gs>
              <a:gs pos="50000">
                <a:srgbClr val="233C80">
                  <a:shade val="67500"/>
                  <a:satMod val="115000"/>
                </a:srgbClr>
              </a:gs>
              <a:gs pos="100000">
                <a:srgbClr val="233C8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cxnSp>
        <p:nvCxnSpPr>
          <p:cNvPr id="22" name="Přímá spojovací čára 21"/>
          <p:cNvCxnSpPr/>
          <p:nvPr userDrawn="1"/>
        </p:nvCxnSpPr>
        <p:spPr>
          <a:xfrm>
            <a:off x="-71470" y="6653235"/>
            <a:ext cx="9286908" cy="0"/>
          </a:xfrm>
          <a:prstGeom prst="line">
            <a:avLst/>
          </a:prstGeom>
          <a:ln w="76200">
            <a:solidFill>
              <a:schemeClr val="tx1">
                <a:lumMod val="85000"/>
                <a:lumOff val="15000"/>
              </a:schemeClr>
            </a:solidFill>
          </a:ln>
          <a:effectLst>
            <a:softEdge rad="31750"/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Skupina 10"/>
          <p:cNvGrpSpPr/>
          <p:nvPr userDrawn="1"/>
        </p:nvGrpSpPr>
        <p:grpSpPr>
          <a:xfrm>
            <a:off x="8064524" y="6000768"/>
            <a:ext cx="793756" cy="793756"/>
            <a:chOff x="7921648" y="279378"/>
            <a:chExt cx="1080000" cy="1080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" name="Elipsa 11"/>
            <p:cNvSpPr/>
            <p:nvPr userDrawn="1"/>
          </p:nvSpPr>
          <p:spPr>
            <a:xfrm>
              <a:off x="7921648" y="279378"/>
              <a:ext cx="1080000" cy="1080000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bg1">
                    <a:lumMod val="85000"/>
                  </a:schemeClr>
                </a:gs>
                <a:gs pos="50000">
                  <a:schemeClr val="bg1"/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>
                  <a:solidFill>
                    <a:prstClr val="white"/>
                  </a:solidFill>
                </a:rPr>
                <a:t>0</a:t>
              </a:r>
              <a:endParaRPr lang="cs-CZ" dirty="0">
                <a:solidFill>
                  <a:prstClr val="white"/>
                </a:solidFill>
              </a:endParaRPr>
            </a:p>
          </p:txBody>
        </p:sp>
        <p:grpSp>
          <p:nvGrpSpPr>
            <p:cNvPr id="13" name="Skupina 18"/>
            <p:cNvGrpSpPr/>
            <p:nvPr userDrawn="1"/>
          </p:nvGrpSpPr>
          <p:grpSpPr>
            <a:xfrm>
              <a:off x="7942285" y="296348"/>
              <a:ext cx="1044000" cy="1044000"/>
              <a:chOff x="7942285" y="296348"/>
              <a:chExt cx="1044000" cy="1044000"/>
            </a:xfrm>
          </p:grpSpPr>
          <p:sp>
            <p:nvSpPr>
              <p:cNvPr id="14" name="Elipsa 13"/>
              <p:cNvSpPr/>
              <p:nvPr userDrawn="1"/>
            </p:nvSpPr>
            <p:spPr>
              <a:xfrm>
                <a:off x="7942285" y="296348"/>
                <a:ext cx="1044000" cy="1044000"/>
              </a:xfrm>
              <a:prstGeom prst="ellipse">
                <a:avLst/>
              </a:prstGeom>
              <a:gradFill>
                <a:gsLst>
                  <a:gs pos="50000">
                    <a:schemeClr val="bg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prstClr val="white"/>
                  </a:solidFill>
                </a:endParaRPr>
              </a:p>
            </p:txBody>
          </p:sp>
          <p:pic>
            <p:nvPicPr>
              <p:cNvPr id="15" name="Obrázek 10" descr="logo_cele.png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969274" y="311127"/>
                <a:ext cx="983184" cy="999093"/>
              </a:xfrm>
              <a:prstGeom prst="rect">
                <a:avLst/>
              </a:prstGeom>
            </p:spPr>
          </p:pic>
        </p:grpSp>
      </p:grpSp>
      <p:sp>
        <p:nvSpPr>
          <p:cNvPr id="17" name="TextovéPole 16"/>
          <p:cNvSpPr txBox="1"/>
          <p:nvPr userDrawn="1"/>
        </p:nvSpPr>
        <p:spPr>
          <a:xfrm>
            <a:off x="1214414" y="6397489"/>
            <a:ext cx="66437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dirty="0" smtClean="0">
                <a:solidFill>
                  <a:prstClr val="white"/>
                </a:solidFill>
                <a:latin typeface="DaxlinePro" pitchFamily="50" charset="0"/>
              </a:rPr>
              <a:t>© Sportovní gymnázium Dany a Emila Zátopkových Ostrava</a:t>
            </a:r>
            <a:endParaRPr lang="cs-CZ" sz="1000" dirty="0">
              <a:solidFill>
                <a:prstClr val="white"/>
              </a:solidFill>
              <a:latin typeface="DaxlinePro" pitchFamily="50" charset="0"/>
            </a:endParaRPr>
          </a:p>
        </p:txBody>
      </p:sp>
      <p:sp>
        <p:nvSpPr>
          <p:cNvPr id="39" name="Obdélník 38"/>
          <p:cNvSpPr/>
          <p:nvPr userDrawn="1"/>
        </p:nvSpPr>
        <p:spPr>
          <a:xfrm>
            <a:off x="-285816" y="7000900"/>
            <a:ext cx="9429816" cy="252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71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214422"/>
            <a:ext cx="8286808" cy="4911741"/>
          </a:xfrm>
        </p:spPr>
        <p:txBody>
          <a:bodyPr/>
          <a:lstStyle>
            <a:lvl5pPr>
              <a:defRPr sz="14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13A06-7393-4947-8840-33CF06FB5757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Skupina 16"/>
          <p:cNvGrpSpPr/>
          <p:nvPr userDrawn="1"/>
        </p:nvGrpSpPr>
        <p:grpSpPr>
          <a:xfrm>
            <a:off x="-32" y="-24"/>
            <a:ext cx="9144000" cy="1000132"/>
            <a:chOff x="-32" y="-24"/>
            <a:chExt cx="9144000" cy="1000132"/>
          </a:xfrm>
        </p:grpSpPr>
        <p:sp>
          <p:nvSpPr>
            <p:cNvPr id="7" name="Obdélník 6"/>
            <p:cNvSpPr/>
            <p:nvPr userDrawn="1"/>
          </p:nvSpPr>
          <p:spPr>
            <a:xfrm>
              <a:off x="-32" y="-24"/>
              <a:ext cx="9144000" cy="785818"/>
            </a:xfrm>
            <a:prstGeom prst="rect">
              <a:avLst/>
            </a:prstGeom>
            <a:solidFill>
              <a:srgbClr val="233C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8" name="Obdélník 7"/>
            <p:cNvSpPr/>
            <p:nvPr userDrawn="1"/>
          </p:nvSpPr>
          <p:spPr>
            <a:xfrm>
              <a:off x="-32" y="-24"/>
              <a:ext cx="428596" cy="785818"/>
            </a:xfrm>
            <a:prstGeom prst="rect">
              <a:avLst/>
            </a:prstGeom>
            <a:solidFill>
              <a:srgbClr val="D866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9" name="Obdélník 8"/>
            <p:cNvSpPr/>
            <p:nvPr userDrawn="1"/>
          </p:nvSpPr>
          <p:spPr>
            <a:xfrm>
              <a:off x="0" y="785794"/>
              <a:ext cx="428596" cy="214314"/>
            </a:xfrm>
            <a:prstGeom prst="rect">
              <a:avLst/>
            </a:prstGeom>
            <a:gradFill flip="none" rotWithShape="1">
              <a:gsLst>
                <a:gs pos="0">
                  <a:srgbClr val="D06906">
                    <a:shade val="30000"/>
                    <a:satMod val="115000"/>
                  </a:srgbClr>
                </a:gs>
                <a:gs pos="50000">
                  <a:srgbClr val="D06906">
                    <a:shade val="67500"/>
                    <a:satMod val="115000"/>
                  </a:srgbClr>
                </a:gs>
                <a:gs pos="100000">
                  <a:srgbClr val="D06906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10" name="Obdélník 9"/>
            <p:cNvSpPr/>
            <p:nvPr userDrawn="1"/>
          </p:nvSpPr>
          <p:spPr>
            <a:xfrm>
              <a:off x="428564" y="785794"/>
              <a:ext cx="8715404" cy="214314"/>
            </a:xfrm>
            <a:prstGeom prst="rect">
              <a:avLst/>
            </a:prstGeom>
            <a:gradFill flip="none" rotWithShape="1">
              <a:gsLst>
                <a:gs pos="0">
                  <a:srgbClr val="233C80">
                    <a:shade val="30000"/>
                    <a:satMod val="115000"/>
                  </a:srgbClr>
                </a:gs>
                <a:gs pos="50000">
                  <a:srgbClr val="233C80">
                    <a:shade val="67500"/>
                    <a:satMod val="115000"/>
                  </a:srgbClr>
                </a:gs>
                <a:gs pos="100000">
                  <a:srgbClr val="233C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grpSp>
          <p:nvGrpSpPr>
            <p:cNvPr id="11" name="Skupina 10"/>
            <p:cNvGrpSpPr/>
            <p:nvPr userDrawn="1"/>
          </p:nvGrpSpPr>
          <p:grpSpPr>
            <a:xfrm>
              <a:off x="8064492" y="142852"/>
              <a:ext cx="793756" cy="793756"/>
              <a:chOff x="7921648" y="279378"/>
              <a:chExt cx="1080000" cy="10800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12" name="Elipsa 11"/>
              <p:cNvSpPr/>
              <p:nvPr userDrawn="1"/>
            </p:nvSpPr>
            <p:spPr>
              <a:xfrm>
                <a:off x="7921648" y="279378"/>
                <a:ext cx="1080000" cy="108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>
                    <a:solidFill>
                      <a:prstClr val="white"/>
                    </a:solidFill>
                  </a:rPr>
                  <a:t>0</a:t>
                </a:r>
                <a:endParaRPr lang="cs-CZ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3" name="Skupina 18"/>
              <p:cNvGrpSpPr/>
              <p:nvPr userDrawn="1"/>
            </p:nvGrpSpPr>
            <p:grpSpPr>
              <a:xfrm>
                <a:off x="7942285" y="296348"/>
                <a:ext cx="1044000" cy="1044000"/>
                <a:chOff x="7942285" y="296348"/>
                <a:chExt cx="1044000" cy="1044000"/>
              </a:xfrm>
            </p:grpSpPr>
            <p:sp>
              <p:nvSpPr>
                <p:cNvPr id="14" name="Elipsa 13"/>
                <p:cNvSpPr/>
                <p:nvPr userDrawn="1"/>
              </p:nvSpPr>
              <p:spPr>
                <a:xfrm>
                  <a:off x="7942285" y="296348"/>
                  <a:ext cx="1044000" cy="1044000"/>
                </a:xfrm>
                <a:prstGeom prst="ellipse">
                  <a:avLst/>
                </a:prstGeom>
                <a:gradFill>
                  <a:gsLst>
                    <a:gs pos="50000">
                      <a:schemeClr val="bg1"/>
                    </a:gs>
                    <a:gs pos="50000">
                      <a:schemeClr val="bg1">
                        <a:lumMod val="85000"/>
                      </a:schemeClr>
                    </a:gs>
                    <a:gs pos="50000">
                      <a:schemeClr val="bg1"/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>
                    <a:solidFill>
                      <a:prstClr val="white"/>
                    </a:solidFill>
                  </a:endParaRPr>
                </a:p>
              </p:txBody>
            </p:sp>
            <p:pic>
              <p:nvPicPr>
                <p:cNvPr id="15" name="Obrázek 10" descr="logo_cele.png"/>
                <p:cNvPicPr>
                  <a:picLocks noChangeAspect="1"/>
                </p:cNvPicPr>
                <p:nvPr userDrawn="1"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7969274" y="311127"/>
                  <a:ext cx="983184" cy="999093"/>
                </a:xfrm>
                <a:prstGeom prst="rect">
                  <a:avLst/>
                </a:prstGeom>
              </p:spPr>
            </p:pic>
          </p:grpSp>
        </p:grpSp>
        <p:sp>
          <p:nvSpPr>
            <p:cNvPr id="16" name="Zástupný symbol pro nadpis 1"/>
            <p:cNvSpPr txBox="1">
              <a:spLocks/>
            </p:cNvSpPr>
            <p:nvPr userDrawn="1"/>
          </p:nvSpPr>
          <p:spPr>
            <a:xfrm>
              <a:off x="642878" y="214290"/>
              <a:ext cx="7215270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algn="ctr">
                <a:spcBef>
                  <a:spcPct val="0"/>
                </a:spcBef>
                <a:defRPr/>
              </a:pPr>
              <a:r>
                <a:rPr lang="cs-CZ" sz="2800" dirty="0" smtClean="0">
                  <a:solidFill>
                    <a:srgbClr val="FFFF00"/>
                  </a:solidFill>
                  <a:latin typeface="Candara" pitchFamily="34" charset="0"/>
                </a:rPr>
                <a:t>Klepnutím lze upravit styl předlohy nadpisů.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741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DEF0C-86C9-4CA1-A0AC-C359BC3151D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bdélník 6"/>
          <p:cNvSpPr/>
          <p:nvPr userDrawn="1"/>
        </p:nvSpPr>
        <p:spPr>
          <a:xfrm>
            <a:off x="-32" y="-24"/>
            <a:ext cx="9144000" cy="785818"/>
          </a:xfrm>
          <a:prstGeom prst="rect">
            <a:avLst/>
          </a:prstGeom>
          <a:solidFill>
            <a:srgbClr val="233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 userDrawn="1"/>
        </p:nvSpPr>
        <p:spPr>
          <a:xfrm>
            <a:off x="-32" y="-24"/>
            <a:ext cx="428596" cy="785818"/>
          </a:xfrm>
          <a:prstGeom prst="rect">
            <a:avLst/>
          </a:prstGeom>
          <a:solidFill>
            <a:srgbClr val="D86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 userDrawn="1"/>
        </p:nvSpPr>
        <p:spPr>
          <a:xfrm>
            <a:off x="-32" y="785794"/>
            <a:ext cx="428596" cy="214314"/>
          </a:xfrm>
          <a:prstGeom prst="rect">
            <a:avLst/>
          </a:prstGeom>
          <a:gradFill flip="none" rotWithShape="1">
            <a:gsLst>
              <a:gs pos="0">
                <a:srgbClr val="D06906">
                  <a:shade val="30000"/>
                  <a:satMod val="115000"/>
                </a:srgbClr>
              </a:gs>
              <a:gs pos="50000">
                <a:srgbClr val="D06906">
                  <a:shade val="67500"/>
                  <a:satMod val="115000"/>
                </a:srgbClr>
              </a:gs>
              <a:gs pos="100000">
                <a:srgbClr val="D06906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428564" y="785794"/>
            <a:ext cx="8715404" cy="214314"/>
          </a:xfrm>
          <a:prstGeom prst="rect">
            <a:avLst/>
          </a:prstGeom>
          <a:gradFill flip="none" rotWithShape="1">
            <a:gsLst>
              <a:gs pos="0">
                <a:srgbClr val="233C80">
                  <a:shade val="30000"/>
                  <a:satMod val="115000"/>
                </a:srgbClr>
              </a:gs>
              <a:gs pos="50000">
                <a:srgbClr val="233C80">
                  <a:shade val="67500"/>
                  <a:satMod val="115000"/>
                </a:srgbClr>
              </a:gs>
              <a:gs pos="100000">
                <a:srgbClr val="233C8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grpSp>
        <p:nvGrpSpPr>
          <p:cNvPr id="11" name="Skupina 10"/>
          <p:cNvGrpSpPr/>
          <p:nvPr userDrawn="1"/>
        </p:nvGrpSpPr>
        <p:grpSpPr>
          <a:xfrm>
            <a:off x="8064492" y="142852"/>
            <a:ext cx="793756" cy="793756"/>
            <a:chOff x="7921648" y="279378"/>
            <a:chExt cx="1080000" cy="1080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2" name="Elipsa 11"/>
            <p:cNvSpPr/>
            <p:nvPr userDrawn="1"/>
          </p:nvSpPr>
          <p:spPr>
            <a:xfrm>
              <a:off x="7921648" y="279378"/>
              <a:ext cx="1080000" cy="1080000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bg1">
                    <a:lumMod val="85000"/>
                  </a:schemeClr>
                </a:gs>
                <a:gs pos="50000">
                  <a:schemeClr val="bg1"/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>
                  <a:solidFill>
                    <a:prstClr val="white"/>
                  </a:solidFill>
                </a:rPr>
                <a:t>0</a:t>
              </a:r>
              <a:endParaRPr lang="cs-CZ" dirty="0">
                <a:solidFill>
                  <a:prstClr val="white"/>
                </a:solidFill>
              </a:endParaRPr>
            </a:p>
          </p:txBody>
        </p:sp>
        <p:grpSp>
          <p:nvGrpSpPr>
            <p:cNvPr id="13" name="Skupina 18"/>
            <p:cNvGrpSpPr/>
            <p:nvPr userDrawn="1"/>
          </p:nvGrpSpPr>
          <p:grpSpPr>
            <a:xfrm>
              <a:off x="7942285" y="296348"/>
              <a:ext cx="1044000" cy="1044000"/>
              <a:chOff x="7942285" y="296348"/>
              <a:chExt cx="1044000" cy="1044000"/>
            </a:xfrm>
          </p:grpSpPr>
          <p:sp>
            <p:nvSpPr>
              <p:cNvPr id="14" name="Elipsa 13"/>
              <p:cNvSpPr/>
              <p:nvPr userDrawn="1"/>
            </p:nvSpPr>
            <p:spPr>
              <a:xfrm>
                <a:off x="7942285" y="296348"/>
                <a:ext cx="1044000" cy="1044000"/>
              </a:xfrm>
              <a:prstGeom prst="ellipse">
                <a:avLst/>
              </a:prstGeom>
              <a:gradFill>
                <a:gsLst>
                  <a:gs pos="50000">
                    <a:schemeClr val="bg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prstClr val="white"/>
                  </a:solidFill>
                </a:endParaRPr>
              </a:p>
            </p:txBody>
          </p:sp>
          <p:pic>
            <p:nvPicPr>
              <p:cNvPr id="15" name="Obrázek 10" descr="logo_cele.png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969274" y="311127"/>
                <a:ext cx="983184" cy="99909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32096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14422"/>
            <a:ext cx="4038600" cy="49117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14422"/>
            <a:ext cx="4038600" cy="491174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488A6-DF69-4DB6-8122-22294332C242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-32" y="-24"/>
            <a:ext cx="9144000" cy="1000132"/>
            <a:chOff x="-32" y="-24"/>
            <a:chExt cx="9144000" cy="1000132"/>
          </a:xfrm>
        </p:grpSpPr>
        <p:sp>
          <p:nvSpPr>
            <p:cNvPr id="21" name="Obdélník 20"/>
            <p:cNvSpPr/>
            <p:nvPr userDrawn="1"/>
          </p:nvSpPr>
          <p:spPr>
            <a:xfrm>
              <a:off x="-32" y="-24"/>
              <a:ext cx="9144000" cy="785818"/>
            </a:xfrm>
            <a:prstGeom prst="rect">
              <a:avLst/>
            </a:prstGeom>
            <a:solidFill>
              <a:srgbClr val="233C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-32" y="-24"/>
              <a:ext cx="428596" cy="785818"/>
            </a:xfrm>
            <a:prstGeom prst="rect">
              <a:avLst/>
            </a:prstGeom>
            <a:solidFill>
              <a:srgbClr val="D866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3" name="Obdélník 22"/>
            <p:cNvSpPr/>
            <p:nvPr userDrawn="1"/>
          </p:nvSpPr>
          <p:spPr>
            <a:xfrm>
              <a:off x="0" y="785794"/>
              <a:ext cx="428596" cy="214314"/>
            </a:xfrm>
            <a:prstGeom prst="rect">
              <a:avLst/>
            </a:prstGeom>
            <a:gradFill flip="none" rotWithShape="1">
              <a:gsLst>
                <a:gs pos="0">
                  <a:srgbClr val="D06906">
                    <a:shade val="30000"/>
                    <a:satMod val="115000"/>
                  </a:srgbClr>
                </a:gs>
                <a:gs pos="50000">
                  <a:srgbClr val="D06906">
                    <a:shade val="67500"/>
                    <a:satMod val="115000"/>
                  </a:srgbClr>
                </a:gs>
                <a:gs pos="100000">
                  <a:srgbClr val="D06906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4" name="Obdélník 23"/>
            <p:cNvSpPr/>
            <p:nvPr userDrawn="1"/>
          </p:nvSpPr>
          <p:spPr>
            <a:xfrm>
              <a:off x="428564" y="785794"/>
              <a:ext cx="8715404" cy="214314"/>
            </a:xfrm>
            <a:prstGeom prst="rect">
              <a:avLst/>
            </a:prstGeom>
            <a:gradFill flip="none" rotWithShape="1">
              <a:gsLst>
                <a:gs pos="0">
                  <a:srgbClr val="233C80">
                    <a:shade val="30000"/>
                    <a:satMod val="115000"/>
                  </a:srgbClr>
                </a:gs>
                <a:gs pos="50000">
                  <a:srgbClr val="233C80">
                    <a:shade val="67500"/>
                    <a:satMod val="115000"/>
                  </a:srgbClr>
                </a:gs>
                <a:gs pos="100000">
                  <a:srgbClr val="233C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grpSp>
          <p:nvGrpSpPr>
            <p:cNvPr id="25" name="Skupina 24"/>
            <p:cNvGrpSpPr/>
            <p:nvPr userDrawn="1"/>
          </p:nvGrpSpPr>
          <p:grpSpPr>
            <a:xfrm>
              <a:off x="8064492" y="142852"/>
              <a:ext cx="793756" cy="793756"/>
              <a:chOff x="7921648" y="279378"/>
              <a:chExt cx="1080000" cy="10800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7" name="Elipsa 26"/>
              <p:cNvSpPr/>
              <p:nvPr userDrawn="1"/>
            </p:nvSpPr>
            <p:spPr>
              <a:xfrm>
                <a:off x="7921648" y="279378"/>
                <a:ext cx="1080000" cy="108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>
                    <a:solidFill>
                      <a:prstClr val="white"/>
                    </a:solidFill>
                  </a:rPr>
                  <a:t>0</a:t>
                </a:r>
                <a:endParaRPr lang="cs-CZ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8" name="Skupina 18"/>
              <p:cNvGrpSpPr/>
              <p:nvPr userDrawn="1"/>
            </p:nvGrpSpPr>
            <p:grpSpPr>
              <a:xfrm>
                <a:off x="7942285" y="296348"/>
                <a:ext cx="1044000" cy="1044000"/>
                <a:chOff x="7942285" y="296348"/>
                <a:chExt cx="1044000" cy="1044000"/>
              </a:xfrm>
            </p:grpSpPr>
            <p:sp>
              <p:nvSpPr>
                <p:cNvPr id="29" name="Elipsa 28"/>
                <p:cNvSpPr/>
                <p:nvPr userDrawn="1"/>
              </p:nvSpPr>
              <p:spPr>
                <a:xfrm>
                  <a:off x="7942285" y="296348"/>
                  <a:ext cx="1044000" cy="1044000"/>
                </a:xfrm>
                <a:prstGeom prst="ellipse">
                  <a:avLst/>
                </a:prstGeom>
                <a:gradFill>
                  <a:gsLst>
                    <a:gs pos="50000">
                      <a:schemeClr val="bg1"/>
                    </a:gs>
                    <a:gs pos="50000">
                      <a:schemeClr val="bg1">
                        <a:lumMod val="85000"/>
                      </a:schemeClr>
                    </a:gs>
                    <a:gs pos="50000">
                      <a:schemeClr val="bg1"/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>
                    <a:solidFill>
                      <a:prstClr val="white"/>
                    </a:solidFill>
                  </a:endParaRPr>
                </a:p>
              </p:txBody>
            </p:sp>
            <p:pic>
              <p:nvPicPr>
                <p:cNvPr id="30" name="Obrázek 10" descr="logo_cele.png"/>
                <p:cNvPicPr>
                  <a:picLocks noChangeAspect="1"/>
                </p:cNvPicPr>
                <p:nvPr userDrawn="1"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7969274" y="311127"/>
                  <a:ext cx="983184" cy="999093"/>
                </a:xfrm>
                <a:prstGeom prst="rect">
                  <a:avLst/>
                </a:prstGeom>
              </p:spPr>
            </p:pic>
          </p:grpSp>
        </p:grpSp>
        <p:sp>
          <p:nvSpPr>
            <p:cNvPr id="26" name="Zástupný symbol pro nadpis 1"/>
            <p:cNvSpPr txBox="1">
              <a:spLocks/>
            </p:cNvSpPr>
            <p:nvPr userDrawn="1"/>
          </p:nvSpPr>
          <p:spPr>
            <a:xfrm>
              <a:off x="642878" y="214290"/>
              <a:ext cx="7215270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algn="ctr">
                <a:spcBef>
                  <a:spcPct val="0"/>
                </a:spcBef>
                <a:defRPr/>
              </a:pPr>
              <a:r>
                <a:rPr lang="cs-CZ" sz="2800" dirty="0" smtClean="0">
                  <a:solidFill>
                    <a:srgbClr val="FFFF00"/>
                  </a:solidFill>
                  <a:latin typeface="DaxlinePro" pitchFamily="50" charset="0"/>
                </a:rPr>
                <a:t>Klepnutím lze upravit styl předlohy nadpisů.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84815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60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000240"/>
            <a:ext cx="4040188" cy="412592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85860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000240"/>
            <a:ext cx="4041775" cy="412592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7D099-A6E9-4E29-A2D5-52B56B98A1D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9" name="Skupina 18"/>
          <p:cNvGrpSpPr/>
          <p:nvPr userDrawn="1"/>
        </p:nvGrpSpPr>
        <p:grpSpPr>
          <a:xfrm>
            <a:off x="-32" y="-24"/>
            <a:ext cx="9144000" cy="1000132"/>
            <a:chOff x="-32" y="-24"/>
            <a:chExt cx="9144000" cy="1000132"/>
          </a:xfrm>
        </p:grpSpPr>
        <p:sp>
          <p:nvSpPr>
            <p:cNvPr id="21" name="Obdélník 20"/>
            <p:cNvSpPr/>
            <p:nvPr userDrawn="1"/>
          </p:nvSpPr>
          <p:spPr>
            <a:xfrm>
              <a:off x="-32" y="-24"/>
              <a:ext cx="9144000" cy="785818"/>
            </a:xfrm>
            <a:prstGeom prst="rect">
              <a:avLst/>
            </a:prstGeom>
            <a:solidFill>
              <a:srgbClr val="233C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-32" y="-24"/>
              <a:ext cx="428596" cy="785818"/>
            </a:xfrm>
            <a:prstGeom prst="rect">
              <a:avLst/>
            </a:prstGeom>
            <a:solidFill>
              <a:srgbClr val="D866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3" name="Obdélník 22"/>
            <p:cNvSpPr/>
            <p:nvPr userDrawn="1"/>
          </p:nvSpPr>
          <p:spPr>
            <a:xfrm>
              <a:off x="0" y="785794"/>
              <a:ext cx="428596" cy="214314"/>
            </a:xfrm>
            <a:prstGeom prst="rect">
              <a:avLst/>
            </a:prstGeom>
            <a:gradFill flip="none" rotWithShape="1">
              <a:gsLst>
                <a:gs pos="0">
                  <a:srgbClr val="D06906">
                    <a:shade val="30000"/>
                    <a:satMod val="115000"/>
                  </a:srgbClr>
                </a:gs>
                <a:gs pos="50000">
                  <a:srgbClr val="D06906">
                    <a:shade val="67500"/>
                    <a:satMod val="115000"/>
                  </a:srgbClr>
                </a:gs>
                <a:gs pos="100000">
                  <a:srgbClr val="D06906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4" name="Obdélník 23"/>
            <p:cNvSpPr/>
            <p:nvPr userDrawn="1"/>
          </p:nvSpPr>
          <p:spPr>
            <a:xfrm>
              <a:off x="428564" y="785794"/>
              <a:ext cx="8715404" cy="214314"/>
            </a:xfrm>
            <a:prstGeom prst="rect">
              <a:avLst/>
            </a:prstGeom>
            <a:gradFill flip="none" rotWithShape="1">
              <a:gsLst>
                <a:gs pos="0">
                  <a:srgbClr val="233C80">
                    <a:shade val="30000"/>
                    <a:satMod val="115000"/>
                  </a:srgbClr>
                </a:gs>
                <a:gs pos="50000">
                  <a:srgbClr val="233C80">
                    <a:shade val="67500"/>
                    <a:satMod val="115000"/>
                  </a:srgbClr>
                </a:gs>
                <a:gs pos="100000">
                  <a:srgbClr val="233C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grpSp>
          <p:nvGrpSpPr>
            <p:cNvPr id="25" name="Skupina 24"/>
            <p:cNvGrpSpPr/>
            <p:nvPr userDrawn="1"/>
          </p:nvGrpSpPr>
          <p:grpSpPr>
            <a:xfrm>
              <a:off x="8064492" y="142852"/>
              <a:ext cx="793756" cy="793756"/>
              <a:chOff x="7921648" y="279378"/>
              <a:chExt cx="1080000" cy="10800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7" name="Elipsa 26"/>
              <p:cNvSpPr/>
              <p:nvPr userDrawn="1"/>
            </p:nvSpPr>
            <p:spPr>
              <a:xfrm>
                <a:off x="7921648" y="279378"/>
                <a:ext cx="1080000" cy="108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>
                    <a:solidFill>
                      <a:prstClr val="white"/>
                    </a:solidFill>
                  </a:rPr>
                  <a:t>0</a:t>
                </a:r>
                <a:endParaRPr lang="cs-CZ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8" name="Skupina 18"/>
              <p:cNvGrpSpPr/>
              <p:nvPr userDrawn="1"/>
            </p:nvGrpSpPr>
            <p:grpSpPr>
              <a:xfrm>
                <a:off x="7942285" y="296348"/>
                <a:ext cx="1044000" cy="1044000"/>
                <a:chOff x="7942285" y="296348"/>
                <a:chExt cx="1044000" cy="1044000"/>
              </a:xfrm>
            </p:grpSpPr>
            <p:sp>
              <p:nvSpPr>
                <p:cNvPr id="29" name="Elipsa 28"/>
                <p:cNvSpPr/>
                <p:nvPr userDrawn="1"/>
              </p:nvSpPr>
              <p:spPr>
                <a:xfrm>
                  <a:off x="7942285" y="296348"/>
                  <a:ext cx="1044000" cy="1044000"/>
                </a:xfrm>
                <a:prstGeom prst="ellipse">
                  <a:avLst/>
                </a:prstGeom>
                <a:gradFill>
                  <a:gsLst>
                    <a:gs pos="50000">
                      <a:schemeClr val="bg1"/>
                    </a:gs>
                    <a:gs pos="50000">
                      <a:schemeClr val="bg1">
                        <a:lumMod val="85000"/>
                      </a:schemeClr>
                    </a:gs>
                    <a:gs pos="50000">
                      <a:schemeClr val="bg1"/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>
                    <a:solidFill>
                      <a:prstClr val="white"/>
                    </a:solidFill>
                  </a:endParaRPr>
                </a:p>
              </p:txBody>
            </p:sp>
            <p:pic>
              <p:nvPicPr>
                <p:cNvPr id="30" name="Obrázek 10" descr="logo_cele.png"/>
                <p:cNvPicPr>
                  <a:picLocks noChangeAspect="1"/>
                </p:cNvPicPr>
                <p:nvPr userDrawn="1"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7969274" y="311127"/>
                  <a:ext cx="983184" cy="999093"/>
                </a:xfrm>
                <a:prstGeom prst="rect">
                  <a:avLst/>
                </a:prstGeom>
              </p:spPr>
            </p:pic>
          </p:grpSp>
        </p:grpSp>
        <p:sp>
          <p:nvSpPr>
            <p:cNvPr id="26" name="Zástupný symbol pro nadpis 1"/>
            <p:cNvSpPr txBox="1">
              <a:spLocks/>
            </p:cNvSpPr>
            <p:nvPr userDrawn="1"/>
          </p:nvSpPr>
          <p:spPr>
            <a:xfrm>
              <a:off x="642878" y="214290"/>
              <a:ext cx="7215270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algn="ctr">
                <a:spcBef>
                  <a:spcPct val="0"/>
                </a:spcBef>
                <a:defRPr/>
              </a:pPr>
              <a:r>
                <a:rPr lang="cs-CZ" sz="2800" dirty="0" smtClean="0">
                  <a:solidFill>
                    <a:srgbClr val="FFFF00"/>
                  </a:solidFill>
                  <a:latin typeface="DaxlinePro" pitchFamily="50" charset="0"/>
                </a:rPr>
                <a:t>Klepnutím lze upravit styl předlohy nadpisů.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22616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CCBA6-A3B2-4CC9-8A05-F3E771FE2FA9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1864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3008313" cy="642942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071546"/>
            <a:ext cx="5111750" cy="505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857364"/>
            <a:ext cx="3008313" cy="4268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64AF5-766A-4202-AC0D-64CE63024540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Obdélník 7"/>
          <p:cNvSpPr/>
          <p:nvPr userDrawn="1"/>
        </p:nvSpPr>
        <p:spPr>
          <a:xfrm>
            <a:off x="-32" y="-24"/>
            <a:ext cx="9144000" cy="785818"/>
          </a:xfrm>
          <a:prstGeom prst="rect">
            <a:avLst/>
          </a:prstGeom>
          <a:solidFill>
            <a:srgbClr val="233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 userDrawn="1"/>
        </p:nvSpPr>
        <p:spPr>
          <a:xfrm>
            <a:off x="-32" y="-24"/>
            <a:ext cx="428596" cy="785818"/>
          </a:xfrm>
          <a:prstGeom prst="rect">
            <a:avLst/>
          </a:prstGeom>
          <a:solidFill>
            <a:srgbClr val="D86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-32" y="785794"/>
            <a:ext cx="428596" cy="214314"/>
          </a:xfrm>
          <a:prstGeom prst="rect">
            <a:avLst/>
          </a:prstGeom>
          <a:gradFill flip="none" rotWithShape="1">
            <a:gsLst>
              <a:gs pos="0">
                <a:srgbClr val="D06906">
                  <a:shade val="30000"/>
                  <a:satMod val="115000"/>
                </a:srgbClr>
              </a:gs>
              <a:gs pos="50000">
                <a:srgbClr val="D06906">
                  <a:shade val="67500"/>
                  <a:satMod val="115000"/>
                </a:srgbClr>
              </a:gs>
              <a:gs pos="100000">
                <a:srgbClr val="D06906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 userDrawn="1"/>
        </p:nvSpPr>
        <p:spPr>
          <a:xfrm>
            <a:off x="428564" y="785794"/>
            <a:ext cx="8715404" cy="214314"/>
          </a:xfrm>
          <a:prstGeom prst="rect">
            <a:avLst/>
          </a:prstGeom>
          <a:gradFill flip="none" rotWithShape="1">
            <a:gsLst>
              <a:gs pos="0">
                <a:srgbClr val="233C80">
                  <a:shade val="30000"/>
                  <a:satMod val="115000"/>
                </a:srgbClr>
              </a:gs>
              <a:gs pos="50000">
                <a:srgbClr val="233C80">
                  <a:shade val="67500"/>
                  <a:satMod val="115000"/>
                </a:srgbClr>
              </a:gs>
              <a:gs pos="100000">
                <a:srgbClr val="233C8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grpSp>
        <p:nvGrpSpPr>
          <p:cNvPr id="12" name="Skupina 11"/>
          <p:cNvGrpSpPr/>
          <p:nvPr userDrawn="1"/>
        </p:nvGrpSpPr>
        <p:grpSpPr>
          <a:xfrm>
            <a:off x="8064492" y="142852"/>
            <a:ext cx="793756" cy="793756"/>
            <a:chOff x="7921648" y="279378"/>
            <a:chExt cx="1080000" cy="10800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3" name="Elipsa 12"/>
            <p:cNvSpPr/>
            <p:nvPr userDrawn="1"/>
          </p:nvSpPr>
          <p:spPr>
            <a:xfrm>
              <a:off x="7921648" y="279378"/>
              <a:ext cx="1080000" cy="1080000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bg1">
                    <a:lumMod val="85000"/>
                  </a:schemeClr>
                </a:gs>
                <a:gs pos="50000">
                  <a:schemeClr val="bg1"/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>
                  <a:solidFill>
                    <a:prstClr val="white"/>
                  </a:solidFill>
                </a:rPr>
                <a:t>0</a:t>
              </a:r>
              <a:endParaRPr lang="cs-CZ" dirty="0">
                <a:solidFill>
                  <a:prstClr val="white"/>
                </a:solidFill>
              </a:endParaRPr>
            </a:p>
          </p:txBody>
        </p:sp>
        <p:grpSp>
          <p:nvGrpSpPr>
            <p:cNvPr id="14" name="Skupina 18"/>
            <p:cNvGrpSpPr/>
            <p:nvPr userDrawn="1"/>
          </p:nvGrpSpPr>
          <p:grpSpPr>
            <a:xfrm>
              <a:off x="7942285" y="296348"/>
              <a:ext cx="1044000" cy="1044000"/>
              <a:chOff x="7942285" y="296348"/>
              <a:chExt cx="1044000" cy="1044000"/>
            </a:xfrm>
          </p:grpSpPr>
          <p:sp>
            <p:nvSpPr>
              <p:cNvPr id="15" name="Elipsa 14"/>
              <p:cNvSpPr/>
              <p:nvPr userDrawn="1"/>
            </p:nvSpPr>
            <p:spPr>
              <a:xfrm>
                <a:off x="7942285" y="296348"/>
                <a:ext cx="1044000" cy="1044000"/>
              </a:xfrm>
              <a:prstGeom prst="ellipse">
                <a:avLst/>
              </a:prstGeom>
              <a:gradFill>
                <a:gsLst>
                  <a:gs pos="50000">
                    <a:schemeClr val="bg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prstClr val="white"/>
                  </a:solidFill>
                </a:endParaRPr>
              </a:p>
            </p:txBody>
          </p:sp>
          <p:pic>
            <p:nvPicPr>
              <p:cNvPr id="16" name="Obrázek 10" descr="logo_cele.png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7969274" y="311127"/>
                <a:ext cx="983184" cy="99909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1366001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5291154"/>
            <a:ext cx="5486400" cy="49530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71588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864198"/>
            <a:ext cx="5486400" cy="2794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A5EA0-ADDC-46B0-88DB-992F35A0EB94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7" name="Skupina 16"/>
          <p:cNvGrpSpPr/>
          <p:nvPr userDrawn="1"/>
        </p:nvGrpSpPr>
        <p:grpSpPr>
          <a:xfrm>
            <a:off x="-32" y="-24"/>
            <a:ext cx="9144000" cy="1000132"/>
            <a:chOff x="-32" y="-24"/>
            <a:chExt cx="9144000" cy="1000132"/>
          </a:xfrm>
        </p:grpSpPr>
        <p:sp>
          <p:nvSpPr>
            <p:cNvPr id="18" name="Obdélník 17"/>
            <p:cNvSpPr/>
            <p:nvPr userDrawn="1"/>
          </p:nvSpPr>
          <p:spPr>
            <a:xfrm>
              <a:off x="-32" y="-24"/>
              <a:ext cx="9144000" cy="785818"/>
            </a:xfrm>
            <a:prstGeom prst="rect">
              <a:avLst/>
            </a:prstGeom>
            <a:solidFill>
              <a:srgbClr val="233C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 userDrawn="1"/>
          </p:nvSpPr>
          <p:spPr>
            <a:xfrm>
              <a:off x="-32" y="-24"/>
              <a:ext cx="428596" cy="785818"/>
            </a:xfrm>
            <a:prstGeom prst="rect">
              <a:avLst/>
            </a:prstGeom>
            <a:solidFill>
              <a:srgbClr val="D866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0" name="Obdélník 19"/>
            <p:cNvSpPr/>
            <p:nvPr userDrawn="1"/>
          </p:nvSpPr>
          <p:spPr>
            <a:xfrm>
              <a:off x="0" y="785794"/>
              <a:ext cx="428596" cy="214314"/>
            </a:xfrm>
            <a:prstGeom prst="rect">
              <a:avLst/>
            </a:prstGeom>
            <a:gradFill flip="none" rotWithShape="1">
              <a:gsLst>
                <a:gs pos="0">
                  <a:srgbClr val="D06906">
                    <a:shade val="30000"/>
                    <a:satMod val="115000"/>
                  </a:srgbClr>
                </a:gs>
                <a:gs pos="50000">
                  <a:srgbClr val="D06906">
                    <a:shade val="67500"/>
                    <a:satMod val="115000"/>
                  </a:srgbClr>
                </a:gs>
                <a:gs pos="100000">
                  <a:srgbClr val="D06906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1" name="Obdélník 20"/>
            <p:cNvSpPr/>
            <p:nvPr userDrawn="1"/>
          </p:nvSpPr>
          <p:spPr>
            <a:xfrm>
              <a:off x="428564" y="785794"/>
              <a:ext cx="8715404" cy="214314"/>
            </a:xfrm>
            <a:prstGeom prst="rect">
              <a:avLst/>
            </a:prstGeom>
            <a:gradFill flip="none" rotWithShape="1">
              <a:gsLst>
                <a:gs pos="0">
                  <a:srgbClr val="233C80">
                    <a:shade val="30000"/>
                    <a:satMod val="115000"/>
                  </a:srgbClr>
                </a:gs>
                <a:gs pos="50000">
                  <a:srgbClr val="233C80">
                    <a:shade val="67500"/>
                    <a:satMod val="115000"/>
                  </a:srgbClr>
                </a:gs>
                <a:gs pos="100000">
                  <a:srgbClr val="233C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grpSp>
          <p:nvGrpSpPr>
            <p:cNvPr id="22" name="Skupina 21"/>
            <p:cNvGrpSpPr/>
            <p:nvPr userDrawn="1"/>
          </p:nvGrpSpPr>
          <p:grpSpPr>
            <a:xfrm>
              <a:off x="8064492" y="142852"/>
              <a:ext cx="793756" cy="793756"/>
              <a:chOff x="7921648" y="279378"/>
              <a:chExt cx="1080000" cy="10800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4" name="Elipsa 23"/>
              <p:cNvSpPr/>
              <p:nvPr userDrawn="1"/>
            </p:nvSpPr>
            <p:spPr>
              <a:xfrm>
                <a:off x="7921648" y="279378"/>
                <a:ext cx="1080000" cy="108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>
                    <a:solidFill>
                      <a:prstClr val="white"/>
                    </a:solidFill>
                  </a:rPr>
                  <a:t>0</a:t>
                </a:r>
                <a:endParaRPr lang="cs-CZ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5" name="Skupina 18"/>
              <p:cNvGrpSpPr/>
              <p:nvPr userDrawn="1"/>
            </p:nvGrpSpPr>
            <p:grpSpPr>
              <a:xfrm>
                <a:off x="7942285" y="296348"/>
                <a:ext cx="1044000" cy="1044000"/>
                <a:chOff x="7942285" y="296348"/>
                <a:chExt cx="1044000" cy="1044000"/>
              </a:xfrm>
            </p:grpSpPr>
            <p:sp>
              <p:nvSpPr>
                <p:cNvPr id="26" name="Elipsa 25"/>
                <p:cNvSpPr/>
                <p:nvPr userDrawn="1"/>
              </p:nvSpPr>
              <p:spPr>
                <a:xfrm>
                  <a:off x="7942285" y="296348"/>
                  <a:ext cx="1044000" cy="1044000"/>
                </a:xfrm>
                <a:prstGeom prst="ellipse">
                  <a:avLst/>
                </a:prstGeom>
                <a:gradFill>
                  <a:gsLst>
                    <a:gs pos="50000">
                      <a:schemeClr val="bg1"/>
                    </a:gs>
                    <a:gs pos="50000">
                      <a:schemeClr val="bg1">
                        <a:lumMod val="85000"/>
                      </a:schemeClr>
                    </a:gs>
                    <a:gs pos="50000">
                      <a:schemeClr val="bg1"/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>
                    <a:solidFill>
                      <a:prstClr val="white"/>
                    </a:solidFill>
                  </a:endParaRPr>
                </a:p>
              </p:txBody>
            </p:sp>
            <p:pic>
              <p:nvPicPr>
                <p:cNvPr id="27" name="Obrázek 10" descr="logo_cele.png"/>
                <p:cNvPicPr>
                  <a:picLocks noChangeAspect="1"/>
                </p:cNvPicPr>
                <p:nvPr userDrawn="1"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7969274" y="311127"/>
                  <a:ext cx="983184" cy="999093"/>
                </a:xfrm>
                <a:prstGeom prst="rect">
                  <a:avLst/>
                </a:prstGeom>
              </p:spPr>
            </p:pic>
          </p:grpSp>
        </p:grpSp>
      </p:grpSp>
    </p:spTree>
    <p:extLst>
      <p:ext uri="{BB962C8B-B14F-4D97-AF65-F5344CB8AC3E}">
        <p14:creationId xmlns:p14="http://schemas.microsoft.com/office/powerpoint/2010/main" val="388968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28596" y="1285860"/>
            <a:ext cx="8286808" cy="484030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8D6F2-4F8C-47EB-B41E-2C4F22204B2A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6" name="Skupina 15"/>
          <p:cNvGrpSpPr/>
          <p:nvPr userDrawn="1"/>
        </p:nvGrpSpPr>
        <p:grpSpPr>
          <a:xfrm>
            <a:off x="-32" y="-24"/>
            <a:ext cx="9144000" cy="1000132"/>
            <a:chOff x="-32" y="-24"/>
            <a:chExt cx="9144000" cy="1000132"/>
          </a:xfrm>
        </p:grpSpPr>
        <p:sp>
          <p:nvSpPr>
            <p:cNvPr id="18" name="Obdélník 17"/>
            <p:cNvSpPr/>
            <p:nvPr userDrawn="1"/>
          </p:nvSpPr>
          <p:spPr>
            <a:xfrm>
              <a:off x="-32" y="-24"/>
              <a:ext cx="9144000" cy="785818"/>
            </a:xfrm>
            <a:prstGeom prst="rect">
              <a:avLst/>
            </a:prstGeom>
            <a:solidFill>
              <a:srgbClr val="233C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 userDrawn="1"/>
          </p:nvSpPr>
          <p:spPr>
            <a:xfrm>
              <a:off x="-32" y="-24"/>
              <a:ext cx="428596" cy="785818"/>
            </a:xfrm>
            <a:prstGeom prst="rect">
              <a:avLst/>
            </a:prstGeom>
            <a:solidFill>
              <a:srgbClr val="D866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0" name="Obdélník 19"/>
            <p:cNvSpPr/>
            <p:nvPr userDrawn="1"/>
          </p:nvSpPr>
          <p:spPr>
            <a:xfrm>
              <a:off x="0" y="785794"/>
              <a:ext cx="428596" cy="214314"/>
            </a:xfrm>
            <a:prstGeom prst="rect">
              <a:avLst/>
            </a:prstGeom>
            <a:gradFill flip="none" rotWithShape="1">
              <a:gsLst>
                <a:gs pos="0">
                  <a:srgbClr val="D06906">
                    <a:shade val="30000"/>
                    <a:satMod val="115000"/>
                  </a:srgbClr>
                </a:gs>
                <a:gs pos="50000">
                  <a:srgbClr val="D06906">
                    <a:shade val="67500"/>
                    <a:satMod val="115000"/>
                  </a:srgbClr>
                </a:gs>
                <a:gs pos="100000">
                  <a:srgbClr val="D06906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sp>
          <p:nvSpPr>
            <p:cNvPr id="21" name="Obdélník 20"/>
            <p:cNvSpPr/>
            <p:nvPr userDrawn="1"/>
          </p:nvSpPr>
          <p:spPr>
            <a:xfrm>
              <a:off x="428564" y="785794"/>
              <a:ext cx="8715404" cy="214314"/>
            </a:xfrm>
            <a:prstGeom prst="rect">
              <a:avLst/>
            </a:prstGeom>
            <a:gradFill flip="none" rotWithShape="1">
              <a:gsLst>
                <a:gs pos="0">
                  <a:srgbClr val="233C80">
                    <a:shade val="30000"/>
                    <a:satMod val="115000"/>
                  </a:srgbClr>
                </a:gs>
                <a:gs pos="50000">
                  <a:srgbClr val="233C80">
                    <a:shade val="67500"/>
                    <a:satMod val="115000"/>
                  </a:srgbClr>
                </a:gs>
                <a:gs pos="100000">
                  <a:srgbClr val="233C8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>
                <a:solidFill>
                  <a:prstClr val="white"/>
                </a:solidFill>
              </a:endParaRPr>
            </a:p>
          </p:txBody>
        </p:sp>
        <p:grpSp>
          <p:nvGrpSpPr>
            <p:cNvPr id="22" name="Skupina 21"/>
            <p:cNvGrpSpPr/>
            <p:nvPr userDrawn="1"/>
          </p:nvGrpSpPr>
          <p:grpSpPr>
            <a:xfrm>
              <a:off x="8064492" y="142852"/>
              <a:ext cx="793756" cy="793756"/>
              <a:chOff x="7921648" y="279378"/>
              <a:chExt cx="1080000" cy="10800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4" name="Elipsa 23"/>
              <p:cNvSpPr/>
              <p:nvPr userDrawn="1"/>
            </p:nvSpPr>
            <p:spPr>
              <a:xfrm>
                <a:off x="7921648" y="279378"/>
                <a:ext cx="1080000" cy="108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tx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162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cs-CZ" dirty="0" smtClean="0">
                    <a:solidFill>
                      <a:prstClr val="white"/>
                    </a:solidFill>
                  </a:rPr>
                  <a:t>0</a:t>
                </a:r>
                <a:endParaRPr lang="cs-CZ" dirty="0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25" name="Skupina 18"/>
              <p:cNvGrpSpPr/>
              <p:nvPr userDrawn="1"/>
            </p:nvGrpSpPr>
            <p:grpSpPr>
              <a:xfrm>
                <a:off x="7942285" y="296348"/>
                <a:ext cx="1044000" cy="1044000"/>
                <a:chOff x="7942285" y="296348"/>
                <a:chExt cx="1044000" cy="1044000"/>
              </a:xfrm>
            </p:grpSpPr>
            <p:sp>
              <p:nvSpPr>
                <p:cNvPr id="26" name="Elipsa 25"/>
                <p:cNvSpPr/>
                <p:nvPr userDrawn="1"/>
              </p:nvSpPr>
              <p:spPr>
                <a:xfrm>
                  <a:off x="7942285" y="296348"/>
                  <a:ext cx="1044000" cy="1044000"/>
                </a:xfrm>
                <a:prstGeom prst="ellipse">
                  <a:avLst/>
                </a:prstGeom>
                <a:gradFill>
                  <a:gsLst>
                    <a:gs pos="50000">
                      <a:schemeClr val="bg1"/>
                    </a:gs>
                    <a:gs pos="50000">
                      <a:schemeClr val="bg1">
                        <a:lumMod val="85000"/>
                      </a:schemeClr>
                    </a:gs>
                    <a:gs pos="50000">
                      <a:schemeClr val="bg1"/>
                    </a:gs>
                    <a:gs pos="50000">
                      <a:schemeClr val="bg1">
                        <a:shade val="67500"/>
                        <a:satMod val="115000"/>
                      </a:schemeClr>
                    </a:gs>
                    <a:gs pos="100000">
                      <a:schemeClr val="bg1">
                        <a:shade val="100000"/>
                        <a:satMod val="115000"/>
                      </a:schemeClr>
                    </a:gs>
                  </a:gsLst>
                  <a:lin ang="54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>
                    <a:solidFill>
                      <a:prstClr val="white"/>
                    </a:solidFill>
                  </a:endParaRPr>
                </a:p>
              </p:txBody>
            </p:sp>
            <p:pic>
              <p:nvPicPr>
                <p:cNvPr id="27" name="Obrázek 10" descr="logo_cele.png"/>
                <p:cNvPicPr>
                  <a:picLocks noChangeAspect="1"/>
                </p:cNvPicPr>
                <p:nvPr userDrawn="1"/>
              </p:nvPicPr>
              <p:blipFill>
                <a:blip r:embed="rId2" cstate="print"/>
                <a:stretch>
                  <a:fillRect/>
                </a:stretch>
              </p:blipFill>
              <p:spPr>
                <a:xfrm>
                  <a:off x="7969274" y="311127"/>
                  <a:ext cx="983184" cy="999093"/>
                </a:xfrm>
                <a:prstGeom prst="rect">
                  <a:avLst/>
                </a:prstGeom>
              </p:spPr>
            </p:pic>
          </p:grpSp>
        </p:grpSp>
        <p:sp>
          <p:nvSpPr>
            <p:cNvPr id="23" name="Zástupný symbol pro nadpis 1"/>
            <p:cNvSpPr txBox="1">
              <a:spLocks/>
            </p:cNvSpPr>
            <p:nvPr userDrawn="1"/>
          </p:nvSpPr>
          <p:spPr>
            <a:xfrm>
              <a:off x="642878" y="214290"/>
              <a:ext cx="7215270" cy="571504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algn="ctr">
                <a:spcBef>
                  <a:spcPct val="0"/>
                </a:spcBef>
                <a:defRPr/>
              </a:pPr>
              <a:r>
                <a:rPr lang="cs-CZ" sz="2800" dirty="0" smtClean="0">
                  <a:solidFill>
                    <a:srgbClr val="FFFF00"/>
                  </a:solidFill>
                  <a:latin typeface="DaxlinePro" pitchFamily="50" charset="0"/>
                </a:rPr>
                <a:t>Klepnutím lze upravit styl předlohy nadpisů.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5261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72276" y="274638"/>
            <a:ext cx="115731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86502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471594" cy="365125"/>
          </a:xfrm>
        </p:spPr>
        <p:txBody>
          <a:bodyPr/>
          <a:lstStyle/>
          <a:p>
            <a:fld id="{29EBD035-A825-4F15-B8F4-EF4D5A48232F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366986" y="6356350"/>
            <a:ext cx="2895600" cy="365125"/>
          </a:xfrm>
        </p:spPr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5795986" y="6356350"/>
            <a:ext cx="2133600" cy="365125"/>
          </a:xfrm>
        </p:spPr>
        <p:txBody>
          <a:bodyPr/>
          <a:lstStyle/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Obdélník 6"/>
          <p:cNvSpPr/>
          <p:nvPr userDrawn="1"/>
        </p:nvSpPr>
        <p:spPr>
          <a:xfrm rot="5400000">
            <a:off x="5286404" y="3000372"/>
            <a:ext cx="6858000" cy="857256"/>
          </a:xfrm>
          <a:prstGeom prst="rect">
            <a:avLst/>
          </a:prstGeom>
          <a:solidFill>
            <a:srgbClr val="233C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Obdélník 7"/>
          <p:cNvSpPr/>
          <p:nvPr userDrawn="1"/>
        </p:nvSpPr>
        <p:spPr>
          <a:xfrm rot="5400000">
            <a:off x="8501106" y="-214322"/>
            <a:ext cx="428596" cy="857256"/>
          </a:xfrm>
          <a:prstGeom prst="rect">
            <a:avLst/>
          </a:prstGeom>
          <a:solidFill>
            <a:srgbClr val="D86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9" name="Obdélník 8"/>
          <p:cNvSpPr/>
          <p:nvPr userDrawn="1"/>
        </p:nvSpPr>
        <p:spPr>
          <a:xfrm rot="5400000">
            <a:off x="7965321" y="107149"/>
            <a:ext cx="428596" cy="214314"/>
          </a:xfrm>
          <a:prstGeom prst="rect">
            <a:avLst/>
          </a:prstGeom>
          <a:gradFill flip="none" rotWithShape="1">
            <a:gsLst>
              <a:gs pos="0">
                <a:srgbClr val="D06906">
                  <a:shade val="30000"/>
                  <a:satMod val="115000"/>
                </a:srgbClr>
              </a:gs>
              <a:gs pos="50000">
                <a:srgbClr val="D06906">
                  <a:shade val="67500"/>
                  <a:satMod val="115000"/>
                </a:srgbClr>
              </a:gs>
              <a:gs pos="100000">
                <a:srgbClr val="D06906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 rot="5400000">
            <a:off x="4964925" y="3536149"/>
            <a:ext cx="6429364" cy="214338"/>
          </a:xfrm>
          <a:prstGeom prst="rect">
            <a:avLst/>
          </a:prstGeom>
          <a:gradFill flip="none" rotWithShape="1">
            <a:gsLst>
              <a:gs pos="0">
                <a:srgbClr val="233C80">
                  <a:shade val="30000"/>
                  <a:satMod val="115000"/>
                </a:srgbClr>
              </a:gs>
              <a:gs pos="50000">
                <a:srgbClr val="233C80">
                  <a:shade val="67500"/>
                  <a:satMod val="115000"/>
                </a:srgbClr>
              </a:gs>
              <a:gs pos="100000">
                <a:srgbClr val="233C8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grpSp>
        <p:nvGrpSpPr>
          <p:cNvPr id="18" name="Skupina 17"/>
          <p:cNvGrpSpPr/>
          <p:nvPr userDrawn="1"/>
        </p:nvGrpSpPr>
        <p:grpSpPr>
          <a:xfrm>
            <a:off x="8135962" y="5778524"/>
            <a:ext cx="793756" cy="793756"/>
            <a:chOff x="8135962" y="5778524"/>
            <a:chExt cx="793756" cy="793756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grpSpPr>
        <p:sp>
          <p:nvSpPr>
            <p:cNvPr id="12" name="Elipsa 11"/>
            <p:cNvSpPr/>
            <p:nvPr userDrawn="1"/>
          </p:nvSpPr>
          <p:spPr>
            <a:xfrm rot="5400000">
              <a:off x="8135962" y="5778524"/>
              <a:ext cx="793756" cy="793756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bg1">
                    <a:lumMod val="85000"/>
                  </a:schemeClr>
                </a:gs>
                <a:gs pos="50000">
                  <a:schemeClr val="bg1"/>
                </a:gs>
                <a:gs pos="50000">
                  <a:schemeClr val="bg1">
                    <a:shade val="67500"/>
                    <a:satMod val="115000"/>
                  </a:schemeClr>
                </a:gs>
                <a:gs pos="100000">
                  <a:schemeClr val="bg1">
                    <a:shade val="100000"/>
                    <a:satMod val="11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>
                  <a:solidFill>
                    <a:prstClr val="white"/>
                  </a:solidFill>
                </a:rPr>
                <a:t>0</a:t>
              </a:r>
              <a:endParaRPr lang="cs-CZ" dirty="0">
                <a:solidFill>
                  <a:prstClr val="white"/>
                </a:solidFill>
              </a:endParaRPr>
            </a:p>
          </p:txBody>
        </p:sp>
        <p:grpSp>
          <p:nvGrpSpPr>
            <p:cNvPr id="13" name="Skupina 18"/>
            <p:cNvGrpSpPr/>
            <p:nvPr userDrawn="1"/>
          </p:nvGrpSpPr>
          <p:grpSpPr>
            <a:xfrm rot="5400000">
              <a:off x="8149949" y="5793690"/>
              <a:ext cx="767297" cy="767297"/>
              <a:chOff x="7942285" y="296348"/>
              <a:chExt cx="1044000" cy="1044000"/>
            </a:xfrm>
          </p:grpSpPr>
          <p:sp>
            <p:nvSpPr>
              <p:cNvPr id="14" name="Elipsa 13"/>
              <p:cNvSpPr/>
              <p:nvPr userDrawn="1"/>
            </p:nvSpPr>
            <p:spPr>
              <a:xfrm>
                <a:off x="7942285" y="296348"/>
                <a:ext cx="1044000" cy="1044000"/>
              </a:xfrm>
              <a:prstGeom prst="ellipse">
                <a:avLst/>
              </a:prstGeom>
              <a:gradFill>
                <a:gsLst>
                  <a:gs pos="50000">
                    <a:schemeClr val="bg1"/>
                  </a:gs>
                  <a:gs pos="50000">
                    <a:schemeClr val="bg1">
                      <a:lumMod val="85000"/>
                    </a:schemeClr>
                  </a:gs>
                  <a:gs pos="50000">
                    <a:schemeClr val="bg1"/>
                  </a:gs>
                  <a:gs pos="50000">
                    <a:schemeClr val="bg1">
                      <a:shade val="67500"/>
                      <a:satMod val="115000"/>
                    </a:schemeClr>
                  </a:gs>
                  <a:gs pos="100000">
                    <a:schemeClr val="bg1"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>
                  <a:solidFill>
                    <a:prstClr val="white"/>
                  </a:solidFill>
                </a:endParaRPr>
              </a:p>
            </p:txBody>
          </p:sp>
          <p:pic>
            <p:nvPicPr>
              <p:cNvPr id="15" name="Obrázek 10" descr="logo_cele.png"/>
              <p:cNvPicPr>
                <a:picLocks noChangeAspect="1"/>
              </p:cNvPicPr>
              <p:nvPr userDrawn="1"/>
            </p:nvPicPr>
            <p:blipFill>
              <a:blip r:embed="rId2" cstate="print"/>
              <a:stretch>
                <a:fillRect/>
              </a:stretch>
            </p:blipFill>
            <p:spPr>
              <a:xfrm rot="16200000">
                <a:off x="7985614" y="311128"/>
                <a:ext cx="983184" cy="999092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45938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CE45398-6036-4B51-B5E6-47DBCF7CD3CF}" type="datetimeFigureOut">
              <a:rPr lang="cs-CZ" smtClean="0"/>
              <a:t>24.10.2012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625C833-99D0-4866-9200-9F918FC01CA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CEADA-2F9D-4C80-BE70-6AB00BAA5E09}" type="datetime1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24.10.2012</a:t>
            </a:fld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1CDEE-6D05-477B-8A19-FDAFA7D07E47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28596" y="1500174"/>
            <a:ext cx="8286808" cy="46259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053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FF00"/>
          </a:solidFill>
          <a:latin typeface="DaxlinePro" pitchFamily="50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D06906"/>
        </a:buClr>
        <a:buFont typeface="DaxlinePro" pitchFamily="50" charset="0"/>
        <a:buChar char="›"/>
        <a:defRPr sz="2800" kern="12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233C80"/>
        </a:buClr>
        <a:buFont typeface="Calibri" pitchFamily="34" charset="0"/>
        <a:buChar char="→"/>
        <a:defRPr sz="2400" kern="1200">
          <a:solidFill>
            <a:schemeClr val="tx1"/>
          </a:solidFill>
          <a:latin typeface="Candara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ndara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Candara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VY_32_INOVACE_CAJKOVA.JAZCES.03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Předpony s -z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6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1310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87624" y="1340768"/>
            <a:ext cx="6777317" cy="4752528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z</a:t>
            </a:r>
            <a:r>
              <a:rPr lang="cs-CZ" dirty="0" smtClean="0"/>
              <a:t>děsit </a:t>
            </a:r>
            <a:r>
              <a:rPr lang="cs-CZ" dirty="0"/>
              <a:t>se,  </a:t>
            </a:r>
            <a:r>
              <a:rPr lang="cs-CZ" dirty="0" smtClean="0"/>
              <a:t>sbalit </a:t>
            </a:r>
            <a:r>
              <a:rPr lang="cs-CZ" dirty="0"/>
              <a:t>se, s</a:t>
            </a:r>
            <a:r>
              <a:rPr lang="cs-CZ" dirty="0" smtClean="0"/>
              <a:t>těžovat </a:t>
            </a:r>
            <a:r>
              <a:rPr lang="cs-CZ" dirty="0"/>
              <a:t>si,  z</a:t>
            </a:r>
            <a:r>
              <a:rPr lang="cs-CZ" dirty="0" smtClean="0"/>
              <a:t>koumat</a:t>
            </a:r>
            <a:r>
              <a:rPr lang="cs-CZ" dirty="0"/>
              <a:t>, </a:t>
            </a:r>
            <a:r>
              <a:rPr lang="cs-CZ" dirty="0" smtClean="0"/>
              <a:t>zčásti</a:t>
            </a:r>
            <a:r>
              <a:rPr lang="cs-CZ" dirty="0"/>
              <a:t>, </a:t>
            </a:r>
            <a:r>
              <a:rPr lang="cs-CZ" dirty="0" smtClean="0"/>
              <a:t>skončit</a:t>
            </a:r>
            <a:r>
              <a:rPr lang="cs-CZ" dirty="0"/>
              <a:t>, z</a:t>
            </a:r>
            <a:r>
              <a:rPr lang="cs-CZ" dirty="0" smtClean="0"/>
              <a:t>totožňovat </a:t>
            </a:r>
            <a:r>
              <a:rPr lang="cs-CZ" dirty="0"/>
              <a:t>se, </a:t>
            </a:r>
            <a:r>
              <a:rPr lang="cs-CZ" dirty="0" smtClean="0"/>
              <a:t>ztížit</a:t>
            </a:r>
            <a:r>
              <a:rPr lang="cs-CZ" dirty="0"/>
              <a:t>,   </a:t>
            </a:r>
            <a:r>
              <a:rPr lang="cs-CZ" dirty="0" smtClean="0"/>
              <a:t>zcizit,  spisovat</a:t>
            </a:r>
            <a:r>
              <a:rPr lang="cs-CZ" dirty="0"/>
              <a:t>,  z</a:t>
            </a:r>
            <a:r>
              <a:rPr lang="cs-CZ" dirty="0" smtClean="0"/>
              <a:t>temnět</a:t>
            </a:r>
            <a:r>
              <a:rPr lang="cs-CZ" dirty="0"/>
              <a:t>,   </a:t>
            </a:r>
            <a:r>
              <a:rPr lang="cs-CZ" dirty="0" smtClean="0"/>
              <a:t>strávit</a:t>
            </a:r>
            <a:r>
              <a:rPr lang="cs-CZ" dirty="0"/>
              <a:t>,  </a:t>
            </a:r>
            <a:r>
              <a:rPr lang="cs-CZ" dirty="0" smtClean="0"/>
              <a:t>  stisknout</a:t>
            </a:r>
            <a:r>
              <a:rPr lang="cs-CZ" dirty="0"/>
              <a:t>,  z</a:t>
            </a:r>
            <a:r>
              <a:rPr lang="cs-CZ" dirty="0" smtClean="0"/>
              <a:t>kapalnit</a:t>
            </a:r>
            <a:r>
              <a:rPr lang="cs-CZ" dirty="0"/>
              <a:t>, </a:t>
            </a:r>
            <a:r>
              <a:rPr lang="cs-CZ" dirty="0" smtClean="0"/>
              <a:t>skamarádit </a:t>
            </a:r>
            <a:r>
              <a:rPr lang="cs-CZ" dirty="0"/>
              <a:t>se,  </a:t>
            </a:r>
            <a:r>
              <a:rPr lang="cs-CZ" dirty="0" smtClean="0"/>
              <a:t>strhat </a:t>
            </a:r>
            <a:r>
              <a:rPr lang="cs-CZ" dirty="0"/>
              <a:t>šaty,  </a:t>
            </a:r>
            <a:r>
              <a:rPr lang="cs-CZ" dirty="0" smtClean="0"/>
              <a:t>svraštělá </a:t>
            </a:r>
            <a:r>
              <a:rPr lang="cs-CZ" dirty="0"/>
              <a:t>tvář,  z</a:t>
            </a:r>
            <a:r>
              <a:rPr lang="cs-CZ" dirty="0" smtClean="0"/>
              <a:t>panikařit</a:t>
            </a:r>
            <a:r>
              <a:rPr lang="cs-CZ" dirty="0"/>
              <a:t>, </a:t>
            </a:r>
            <a:r>
              <a:rPr lang="cs-CZ" dirty="0" smtClean="0"/>
              <a:t> sloučit </a:t>
            </a:r>
            <a:r>
              <a:rPr lang="cs-CZ" dirty="0"/>
              <a:t>se, s</a:t>
            </a:r>
            <a:r>
              <a:rPr lang="cs-CZ" dirty="0" smtClean="0"/>
              <a:t>említ </a:t>
            </a:r>
            <a:r>
              <a:rPr lang="cs-CZ" dirty="0"/>
              <a:t>mouku,  </a:t>
            </a:r>
            <a:r>
              <a:rPr lang="cs-CZ" dirty="0" smtClean="0"/>
              <a:t>zlevněné </a:t>
            </a:r>
            <a:r>
              <a:rPr lang="cs-CZ" dirty="0"/>
              <a:t>zboží,  </a:t>
            </a:r>
            <a:r>
              <a:rPr lang="cs-CZ" dirty="0" smtClean="0"/>
              <a:t>zlevnit</a:t>
            </a:r>
            <a:r>
              <a:rPr lang="cs-CZ" dirty="0"/>
              <a:t>,  </a:t>
            </a:r>
            <a:r>
              <a:rPr lang="cs-CZ" dirty="0" smtClean="0"/>
              <a:t>sleva </a:t>
            </a:r>
            <a:r>
              <a:rPr lang="cs-CZ" dirty="0"/>
              <a:t>zboží,  </a:t>
            </a:r>
            <a:r>
              <a:rPr lang="cs-CZ" dirty="0" smtClean="0"/>
              <a:t>slíbat </a:t>
            </a:r>
            <a:r>
              <a:rPr lang="cs-CZ" dirty="0"/>
              <a:t>rtěnku, </a:t>
            </a:r>
            <a:r>
              <a:rPr lang="cs-CZ" dirty="0" smtClean="0"/>
              <a:t>zmazat </a:t>
            </a:r>
            <a:r>
              <a:rPr lang="cs-CZ" dirty="0"/>
              <a:t>se blátem  </a:t>
            </a:r>
            <a:r>
              <a:rPr lang="cs-CZ" dirty="0" smtClean="0"/>
              <a:t>, </a:t>
            </a:r>
            <a:r>
              <a:rPr lang="cs-CZ" dirty="0" err="1" smtClean="0"/>
              <a:t>zboštit</a:t>
            </a:r>
            <a:r>
              <a:rPr lang="cs-CZ" dirty="0" smtClean="0"/>
              <a:t>, sčesat, sčítat         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13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Předpony S -Z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Grafická </a:t>
            </a:r>
            <a:r>
              <a:rPr lang="cs-CZ" dirty="0" smtClean="0"/>
              <a:t>stránka jazyka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502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61176"/>
          </a:xfrm>
        </p:spPr>
        <p:txBody>
          <a:bodyPr/>
          <a:lstStyle/>
          <a:p>
            <a:r>
              <a:rPr lang="cs-CZ" dirty="0" smtClean="0"/>
              <a:t>Předpony s- 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Předpona – s-</a:t>
            </a:r>
          </a:p>
          <a:p>
            <a:r>
              <a:rPr lang="cs-CZ" dirty="0" smtClean="0"/>
              <a:t>Směr dohromady -  sejít, sehnat, sdružit se, sbalit, spřátelit, stisknout, scelit</a:t>
            </a:r>
          </a:p>
          <a:p>
            <a:r>
              <a:rPr lang="cs-CZ" dirty="0" smtClean="0"/>
              <a:t>Shora dolů nebo z povrchu pryč – seskočit, sestřelit, sletět, </a:t>
            </a:r>
            <a:r>
              <a:rPr lang="cs-CZ" dirty="0" err="1" smtClean="0"/>
              <a:t>stírat,shodit,sklopit,smýt,stékat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04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Předpona – z-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Vytváření dokonavého slovesa od nedokonavého  - pozorovat- zpozorovat</a:t>
            </a:r>
          </a:p>
          <a:p>
            <a:r>
              <a:rPr lang="cs-CZ" dirty="0" smtClean="0"/>
              <a:t>Tvoření sloves dokonavých a od nich nedokonavých rovnou z podstat. jmen a přídavných jmen – zautomatizovat, zorganizovat, zlomit, zmrznout, ztuhnout, </a:t>
            </a:r>
            <a:r>
              <a:rPr lang="cs-CZ" dirty="0" err="1" smtClean="0"/>
              <a:t>zbarvit,zúrodnit</a:t>
            </a:r>
            <a:r>
              <a:rPr lang="cs-CZ" dirty="0" smtClean="0"/>
              <a:t>, ztichnout</a:t>
            </a:r>
          </a:p>
          <a:p>
            <a:r>
              <a:rPr lang="cs-CZ" dirty="0" smtClean="0"/>
              <a:t>Pomůže také zdůvodnění – změna stavu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81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024744" cy="1143000"/>
          </a:xfrm>
        </p:spPr>
        <p:txBody>
          <a:bodyPr/>
          <a:lstStyle/>
          <a:p>
            <a:r>
              <a:rPr lang="cs-CZ" dirty="0" smtClean="0"/>
              <a:t>-z-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556792"/>
            <a:ext cx="6777317" cy="4275837"/>
          </a:xfrm>
        </p:spPr>
        <p:txBody>
          <a:bodyPr/>
          <a:lstStyle/>
          <a:p>
            <a:r>
              <a:rPr lang="cs-CZ" dirty="0" smtClean="0"/>
              <a:t>Zažité výrazy (historické pozadí, pomůže výslovnost) -  zběh (válečný), zběhnout, zboží, zbraň, zřídka, zletilý, znít, zvolat, zřízenec</a:t>
            </a:r>
          </a:p>
          <a:p>
            <a:r>
              <a:rPr lang="cs-CZ" dirty="0" smtClean="0"/>
              <a:t>Pozor na asimilaci (spodobu) při výslovnosti!!</a:t>
            </a:r>
          </a:p>
          <a:p>
            <a:r>
              <a:rPr lang="cs-CZ" dirty="0" smtClean="0"/>
              <a:t>Zkumavka, zkoušet, zkouška, zpověď, zpěv, zprostit, ztepilý, zpravit(zpráva)</a:t>
            </a:r>
          </a:p>
        </p:txBody>
      </p:sp>
    </p:spTree>
    <p:extLst>
      <p:ext uri="{BB962C8B-B14F-4D97-AF65-F5344CB8AC3E}">
        <p14:creationId xmlns:p14="http://schemas.microsoft.com/office/powerpoint/2010/main" val="195643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- s-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/>
          <a:lstStyle/>
          <a:p>
            <a:r>
              <a:rPr lang="cs-CZ" dirty="0" smtClean="0"/>
              <a:t>Bez odůvodnění – historické pozadí</a:t>
            </a:r>
          </a:p>
          <a:p>
            <a:endParaRPr lang="cs-CZ" dirty="0" smtClean="0"/>
          </a:p>
          <a:p>
            <a:r>
              <a:rPr lang="cs-CZ" dirty="0"/>
              <a:t>s</a:t>
            </a:r>
            <a:r>
              <a:rPr lang="cs-CZ" dirty="0" smtClean="0"/>
              <a:t>páchat, spatřit, spálit, stmívat se, schválit, svolit, směna, stěžovat si, slevit, skrýt, stvrdit, sklidit, </a:t>
            </a:r>
            <a:r>
              <a:rPr lang="cs-CZ" dirty="0" err="1" smtClean="0"/>
              <a:t>skonat,skončit,spočívat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94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864096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Dvojice slov s významovým rozdílem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s</a:t>
            </a:r>
            <a:r>
              <a:rPr lang="cs-CZ" dirty="0" smtClean="0"/>
              <a:t>měna ( peněz)  X  změna</a:t>
            </a:r>
          </a:p>
          <a:p>
            <a:r>
              <a:rPr lang="cs-CZ" dirty="0"/>
              <a:t>s</a:t>
            </a:r>
            <a:r>
              <a:rPr lang="cs-CZ" dirty="0" smtClean="0"/>
              <a:t>volat	X  zvolat </a:t>
            </a:r>
          </a:p>
          <a:p>
            <a:r>
              <a:rPr lang="cs-CZ" dirty="0"/>
              <a:t>s</a:t>
            </a:r>
            <a:r>
              <a:rPr lang="cs-CZ" dirty="0" smtClean="0"/>
              <a:t>vrhnout (dolů)   X  zvrhnout (převrhnout)</a:t>
            </a:r>
          </a:p>
          <a:p>
            <a:r>
              <a:rPr lang="cs-CZ" dirty="0"/>
              <a:t>s</a:t>
            </a:r>
            <a:r>
              <a:rPr lang="cs-CZ" dirty="0" smtClean="0"/>
              <a:t>užovat (utlačovat)   X  zužovat ( činit úzkým)</a:t>
            </a:r>
          </a:p>
          <a:p>
            <a:r>
              <a:rPr lang="cs-CZ" dirty="0"/>
              <a:t>s</a:t>
            </a:r>
            <a:r>
              <a:rPr lang="cs-CZ" dirty="0" smtClean="0"/>
              <a:t>běh (lidí)    X  zběh (dezertér)</a:t>
            </a:r>
          </a:p>
          <a:p>
            <a:r>
              <a:rPr lang="cs-CZ" dirty="0"/>
              <a:t>s</a:t>
            </a:r>
            <a:r>
              <a:rPr lang="cs-CZ" dirty="0" smtClean="0"/>
              <a:t>volit    X  zvolit ( někoho)</a:t>
            </a:r>
          </a:p>
          <a:p>
            <a:r>
              <a:rPr lang="cs-CZ" dirty="0"/>
              <a:t>s</a:t>
            </a:r>
            <a:r>
              <a:rPr lang="cs-CZ" dirty="0" smtClean="0"/>
              <a:t>práva (majetku)  X  zpráva (novinová)</a:t>
            </a:r>
          </a:p>
          <a:p>
            <a:r>
              <a:rPr lang="cs-CZ" dirty="0"/>
              <a:t>s</a:t>
            </a:r>
            <a:r>
              <a:rPr lang="cs-CZ" dirty="0" smtClean="0"/>
              <a:t>pravovat   X  zpravovat</a:t>
            </a:r>
          </a:p>
          <a:p>
            <a:r>
              <a:rPr lang="cs-CZ" dirty="0"/>
              <a:t>s</a:t>
            </a:r>
            <a:r>
              <a:rPr lang="cs-CZ" dirty="0" smtClean="0"/>
              <a:t>těžovat ( si na něco)   X  ztěžovat  (činit obtížným)</a:t>
            </a:r>
          </a:p>
          <a:p>
            <a:r>
              <a:rPr lang="cs-CZ" dirty="0"/>
              <a:t>s</a:t>
            </a:r>
            <a:r>
              <a:rPr lang="cs-CZ" dirty="0" smtClean="0"/>
              <a:t>bít   X  zbít (zvíře)</a:t>
            </a:r>
          </a:p>
          <a:p>
            <a:r>
              <a:rPr lang="cs-CZ" dirty="0"/>
              <a:t>s</a:t>
            </a:r>
            <a:r>
              <a:rPr lang="cs-CZ" dirty="0" smtClean="0"/>
              <a:t>hlížet  X  zhlížet ) v zrcadle)</a:t>
            </a:r>
          </a:p>
          <a:p>
            <a:r>
              <a:rPr lang="cs-CZ" dirty="0"/>
              <a:t>s</a:t>
            </a:r>
            <a:r>
              <a:rPr lang="cs-CZ" dirty="0" smtClean="0"/>
              <a:t>jednat  X zjednat</a:t>
            </a:r>
          </a:p>
          <a:p>
            <a:r>
              <a:rPr lang="cs-CZ" dirty="0"/>
              <a:t>s</a:t>
            </a:r>
            <a:r>
              <a:rPr lang="cs-CZ" dirty="0" smtClean="0"/>
              <a:t>trhat  X  ztrhat (kritizovat)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128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dirty="0" smtClean="0"/>
              <a:t>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TVOŘTE VĚTY NA OBĚ ALTERNATIVY</a:t>
            </a:r>
          </a:p>
          <a:p>
            <a:r>
              <a:rPr lang="cs-CZ" dirty="0" smtClean="0"/>
              <a:t>Stvrdit – ztvrdit</a:t>
            </a:r>
          </a:p>
          <a:p>
            <a:r>
              <a:rPr lang="cs-CZ" dirty="0" smtClean="0"/>
              <a:t>Sedřít – zedřít</a:t>
            </a:r>
          </a:p>
          <a:p>
            <a:r>
              <a:rPr lang="cs-CZ" dirty="0" smtClean="0"/>
              <a:t>Smáčet – zmáčet</a:t>
            </a:r>
          </a:p>
          <a:p>
            <a:r>
              <a:rPr lang="cs-CZ" dirty="0" smtClean="0"/>
              <a:t>Smazat – zmazat</a:t>
            </a:r>
          </a:p>
          <a:p>
            <a:r>
              <a:rPr lang="cs-CZ" dirty="0" smtClean="0"/>
              <a:t>Stéci – ztéci</a:t>
            </a:r>
          </a:p>
          <a:p>
            <a:r>
              <a:rPr lang="cs-CZ" dirty="0" smtClean="0"/>
              <a:t>Sválet – zválet</a:t>
            </a:r>
          </a:p>
          <a:p>
            <a:r>
              <a:rPr lang="cs-CZ" dirty="0" smtClean="0"/>
              <a:t>Sjednat – zjednat</a:t>
            </a:r>
          </a:p>
          <a:p>
            <a:r>
              <a:rPr lang="cs-CZ" dirty="0" smtClean="0"/>
              <a:t>Skosit – zkosit</a:t>
            </a:r>
          </a:p>
          <a:p>
            <a:r>
              <a:rPr lang="cs-CZ" dirty="0" smtClean="0"/>
              <a:t>Slézat – zlézat</a:t>
            </a:r>
          </a:p>
          <a:p>
            <a:r>
              <a:rPr lang="cs-CZ" dirty="0" smtClean="0"/>
              <a:t>Spravovat – zpravovat</a:t>
            </a:r>
          </a:p>
          <a:p>
            <a:r>
              <a:rPr lang="cs-CZ" dirty="0" smtClean="0"/>
              <a:t>Svolit – zvolit</a:t>
            </a:r>
          </a:p>
          <a:p>
            <a:r>
              <a:rPr lang="cs-CZ" dirty="0" smtClean="0"/>
              <a:t>Svrhnout - zvrhnout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110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cs-CZ" dirty="0" smtClean="0"/>
              <a:t>Doplň s - 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 _ děsit se,  _balit se, _ </a:t>
            </a:r>
            <a:r>
              <a:rPr lang="cs-CZ" dirty="0" err="1" smtClean="0"/>
              <a:t>těžovat</a:t>
            </a:r>
            <a:r>
              <a:rPr lang="cs-CZ" dirty="0" smtClean="0"/>
              <a:t> si,  _ koumat, _části,  _končit, __</a:t>
            </a:r>
            <a:r>
              <a:rPr lang="cs-CZ" dirty="0" err="1" smtClean="0"/>
              <a:t>totožňovat</a:t>
            </a:r>
            <a:r>
              <a:rPr lang="cs-CZ" dirty="0" smtClean="0"/>
              <a:t> se,  _ tížit,   _</a:t>
            </a:r>
            <a:r>
              <a:rPr lang="cs-CZ" dirty="0" err="1" smtClean="0"/>
              <a:t>cizit</a:t>
            </a:r>
            <a:r>
              <a:rPr lang="cs-CZ" dirty="0" smtClean="0"/>
              <a:t>,  _ </a:t>
            </a:r>
            <a:r>
              <a:rPr lang="cs-CZ" dirty="0" err="1" smtClean="0"/>
              <a:t>pisovat</a:t>
            </a:r>
            <a:r>
              <a:rPr lang="cs-CZ" dirty="0" smtClean="0"/>
              <a:t>,   _temnět,   _trávit,   _ tisknout,  _ kapalnit, _kamarádit se,  _strhat šaty,  _</a:t>
            </a:r>
            <a:r>
              <a:rPr lang="cs-CZ" dirty="0" err="1" smtClean="0"/>
              <a:t>vraštělá</a:t>
            </a:r>
            <a:r>
              <a:rPr lang="cs-CZ" dirty="0" smtClean="0"/>
              <a:t> tvář,  _ panikařit,  _ loučit se, _  </a:t>
            </a:r>
            <a:r>
              <a:rPr lang="cs-CZ" dirty="0" err="1" smtClean="0"/>
              <a:t>említ</a:t>
            </a:r>
            <a:r>
              <a:rPr lang="cs-CZ" dirty="0" smtClean="0"/>
              <a:t> mouku,  _levněné zboží,  _levnit,  _leva zboží,  _líbat rtěnku, _mazat se blátem , _ </a:t>
            </a:r>
            <a:r>
              <a:rPr lang="cs-CZ" dirty="0" err="1" smtClean="0"/>
              <a:t>boštit</a:t>
            </a:r>
            <a:r>
              <a:rPr lang="cs-CZ" dirty="0" smtClean="0"/>
              <a:t>, _ česat,  _ čítat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680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ace1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412</Words>
  <Application>Microsoft Office PowerPoint</Application>
  <PresentationFormat>Předvádění na obrazovce (4:3)</PresentationFormat>
  <Paragraphs>55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Austin</vt:lpstr>
      <vt:lpstr>Prezentace1</vt:lpstr>
      <vt:lpstr>VY_32_INOVACE_CAJKOVA.JAZCES.03</vt:lpstr>
      <vt:lpstr>Předpony S -Z</vt:lpstr>
      <vt:lpstr>Předpony s- z</vt:lpstr>
      <vt:lpstr>Předpona – z-</vt:lpstr>
      <vt:lpstr>-z-</vt:lpstr>
      <vt:lpstr>- s-</vt:lpstr>
      <vt:lpstr>Dvojice slov s významovým rozdílem</vt:lpstr>
      <vt:lpstr>cvičení</vt:lpstr>
      <vt:lpstr>Doplň s - z</vt:lpstr>
      <vt:lpstr>řešení</vt:lpstr>
    </vt:vector>
  </TitlesOfParts>
  <Company>Sportovní gymnázium Dany a Emila Zátopkových Ostrava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Předpony s- z</dc:title>
  <dc:creator>Renata Čajková</dc:creator>
  <cp:lastModifiedBy>Renata Čajková</cp:lastModifiedBy>
  <cp:revision>36</cp:revision>
  <dcterms:created xsi:type="dcterms:W3CDTF">2012-09-01T09:16:17Z</dcterms:created>
  <dcterms:modified xsi:type="dcterms:W3CDTF">2012-10-24T09:16:25Z</dcterms:modified>
</cp:coreProperties>
</file>