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78" r:id="rId3"/>
    <p:sldId id="280" r:id="rId4"/>
    <p:sldId id="281" r:id="rId5"/>
    <p:sldId id="282" r:id="rId6"/>
    <p:sldId id="283" r:id="rId7"/>
    <p:sldId id="284" r:id="rId8"/>
    <p:sldId id="292" r:id="rId9"/>
    <p:sldId id="272" r:id="rId10"/>
    <p:sldId id="285" r:id="rId11"/>
    <p:sldId id="287" r:id="rId12"/>
    <p:sldId id="270" r:id="rId13"/>
    <p:sldId id="274" r:id="rId14"/>
    <p:sldId id="271" r:id="rId15"/>
    <p:sldId id="288" r:id="rId16"/>
    <p:sldId id="290" r:id="rId17"/>
    <p:sldId id="263" r:id="rId18"/>
    <p:sldId id="259" r:id="rId19"/>
    <p:sldId id="291" r:id="rId20"/>
    <p:sldId id="264" r:id="rId21"/>
    <p:sldId id="262" r:id="rId22"/>
    <p:sldId id="275" r:id="rId23"/>
    <p:sldId id="276" r:id="rId24"/>
    <p:sldId id="265" r:id="rId25"/>
    <p:sldId id="266" r:id="rId26"/>
    <p:sldId id="277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56D76-C9FF-4B21-9D5A-BA04574D128B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E8B54-5D72-4667-AA26-514A1EC45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320A506-BD6E-47EC-9AC0-035A1BA6EBE4}" type="datetimeFigureOut">
              <a:rPr lang="cs-CZ" smtClean="0"/>
              <a:t>28.5.2013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6B1309-38C5-4688-9078-98BD309863F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59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40980"/>
            <a:ext cx="7772400" cy="1780108"/>
          </a:xfrm>
        </p:spPr>
        <p:txBody>
          <a:bodyPr>
            <a:prstTxWarp prst="textChevron">
              <a:avLst/>
            </a:prstTxWarp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Příslovce</a:t>
            </a:r>
            <a:br>
              <a:rPr lang="cs-CZ" b="1" spc="1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b="1" spc="150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cs-CZ" b="1" spc="1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adverbia)</a:t>
            </a:r>
            <a:endParaRPr lang="cs-CZ" b="1" spc="150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403648" y="6063679"/>
            <a:ext cx="6480720" cy="46166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chemeClr val="bg1"/>
                </a:solidFill>
              </a:rPr>
              <a:t>Tvorba </a:t>
            </a:r>
            <a:r>
              <a:rPr lang="cs-CZ" sz="2400" b="1" smtClean="0">
                <a:solidFill>
                  <a:schemeClr val="bg1"/>
                </a:solidFill>
              </a:rPr>
              <a:t>VY_32_INOVACE_KARBULOVA.CEJJAZ.13</a:t>
            </a:r>
            <a:endParaRPr lang="cs-CZ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6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131840" y="3327375"/>
            <a:ext cx="2462667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tx1"/>
                </a:solidFill>
              </a:rPr>
              <a:t>šťastný – </a:t>
            </a:r>
            <a:r>
              <a:rPr lang="cs-CZ" sz="2400" b="1" dirty="0" smtClean="0">
                <a:solidFill>
                  <a:schemeClr val="tx1"/>
                </a:solidFill>
              </a:rPr>
              <a:t>šťastně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669976" y="476672"/>
            <a:ext cx="5399427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Tvoření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241961" y="2031231"/>
            <a:ext cx="6066343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většina se tvoří z přídavných jmen </a:t>
            </a:r>
            <a:r>
              <a:rPr lang="cs-CZ" sz="2400" b="1" dirty="0" smtClean="0">
                <a:solidFill>
                  <a:srgbClr val="C00000"/>
                </a:solidFill>
              </a:rPr>
              <a:t>příponami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13" name="Rámeček 12"/>
          <p:cNvSpPr/>
          <p:nvPr/>
        </p:nvSpPr>
        <p:spPr>
          <a:xfrm>
            <a:off x="971600" y="1775952"/>
            <a:ext cx="6624736" cy="95339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933210" y="5775647"/>
            <a:ext cx="4683844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tx1"/>
                </a:solidFill>
              </a:rPr>
              <a:t>ten = tudy, tady; kdo – kde, kam aj</a:t>
            </a:r>
            <a:r>
              <a:rPr lang="cs-CZ" sz="2400" b="1" dirty="0" smtClean="0">
                <a:solidFill>
                  <a:schemeClr val="tx1"/>
                </a:solidFill>
              </a:rPr>
              <a:t>.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990130" y="4335487"/>
            <a:ext cx="6606206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některá se tvoří od zájmen = zájmenná </a:t>
            </a:r>
            <a:r>
              <a:rPr lang="cs-CZ" sz="2400" b="1" dirty="0" smtClean="0">
                <a:solidFill>
                  <a:srgbClr val="C00000"/>
                </a:solidFill>
              </a:rPr>
              <a:t>příslovce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30" name="Rámeček 29"/>
          <p:cNvSpPr/>
          <p:nvPr/>
        </p:nvSpPr>
        <p:spPr>
          <a:xfrm>
            <a:off x="755576" y="4105528"/>
            <a:ext cx="7128793" cy="90764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Rámeček 30"/>
          <p:cNvSpPr/>
          <p:nvPr/>
        </p:nvSpPr>
        <p:spPr>
          <a:xfrm>
            <a:off x="2915816" y="3140968"/>
            <a:ext cx="2880320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Šipka dolů 17"/>
          <p:cNvSpPr/>
          <p:nvPr/>
        </p:nvSpPr>
        <p:spPr>
          <a:xfrm>
            <a:off x="4157724" y="2729345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var L 18"/>
          <p:cNvSpPr/>
          <p:nvPr/>
        </p:nvSpPr>
        <p:spPr>
          <a:xfrm rot="16200000">
            <a:off x="5961856" y="3068961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var L 24"/>
          <p:cNvSpPr/>
          <p:nvPr/>
        </p:nvSpPr>
        <p:spPr>
          <a:xfrm rot="16200000">
            <a:off x="6971849" y="553893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ámeček 25"/>
          <p:cNvSpPr/>
          <p:nvPr/>
        </p:nvSpPr>
        <p:spPr>
          <a:xfrm>
            <a:off x="1763687" y="5589240"/>
            <a:ext cx="5087415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7" name="Tvar L 26"/>
          <p:cNvSpPr/>
          <p:nvPr/>
        </p:nvSpPr>
        <p:spPr>
          <a:xfrm>
            <a:off x="1835696" y="3090664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var L 32"/>
          <p:cNvSpPr/>
          <p:nvPr/>
        </p:nvSpPr>
        <p:spPr>
          <a:xfrm>
            <a:off x="755576" y="553893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Šipka dolů 33"/>
          <p:cNvSpPr/>
          <p:nvPr/>
        </p:nvSpPr>
        <p:spPr>
          <a:xfrm>
            <a:off x="4077656" y="508518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5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682496"/>
            <a:ext cx="1955445" cy="14665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53" y="2733757"/>
            <a:ext cx="1955445" cy="14665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Šipka dolů 16"/>
          <p:cNvSpPr/>
          <p:nvPr/>
        </p:nvSpPr>
        <p:spPr>
          <a:xfrm>
            <a:off x="4087368" y="142762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162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6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02183" y="3327375"/>
            <a:ext cx="4186041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tx1"/>
                </a:solidFill>
              </a:rPr>
              <a:t>ráno, večer, domů, </a:t>
            </a:r>
            <a:r>
              <a:rPr lang="cs-CZ" sz="2400" b="1" dirty="0" smtClean="0">
                <a:solidFill>
                  <a:schemeClr val="tx1"/>
                </a:solidFill>
              </a:rPr>
              <a:t>odpoledne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907703" y="476672"/>
            <a:ext cx="5399427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Tvoření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809913" y="2031231"/>
            <a:ext cx="7146463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některá vznikla ustrnutím tvaru podstatného </a:t>
            </a:r>
            <a:r>
              <a:rPr lang="cs-CZ" sz="2400" b="1" dirty="0" smtClean="0">
                <a:solidFill>
                  <a:srgbClr val="C00000"/>
                </a:solidFill>
              </a:rPr>
              <a:t>jména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185667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ámeček 12"/>
          <p:cNvSpPr/>
          <p:nvPr/>
        </p:nvSpPr>
        <p:spPr>
          <a:xfrm>
            <a:off x="539552" y="1813591"/>
            <a:ext cx="7632848" cy="95339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2120404" y="5775647"/>
            <a:ext cx="461183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i="1" dirty="0">
                <a:solidFill>
                  <a:schemeClr val="tx1"/>
                </a:solidFill>
              </a:rPr>
              <a:t>křížem krážem, milerád, </a:t>
            </a:r>
            <a:r>
              <a:rPr lang="cs-CZ" sz="2400" b="1" i="1" dirty="0" smtClean="0">
                <a:solidFill>
                  <a:schemeClr val="tx1"/>
                </a:solidFill>
              </a:rPr>
              <a:t>jakživ</a:t>
            </a:r>
            <a:r>
              <a:rPr lang="cs-CZ" sz="2400" b="1" dirty="0" smtClean="0">
                <a:solidFill>
                  <a:schemeClr val="tx1"/>
                </a:solidFill>
              </a:rPr>
              <a:t> aj.</a:t>
            </a:r>
            <a:endParaRPr lang="cs-CZ" sz="2400" b="1" i="1" dirty="0">
              <a:solidFill>
                <a:schemeClr val="tx1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150370" y="4335487"/>
            <a:ext cx="2501750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C00000"/>
                </a:solidFill>
              </a:rPr>
              <a:t>ustálená </a:t>
            </a:r>
            <a:r>
              <a:rPr lang="cs-CZ" sz="2400" b="1" dirty="0" smtClean="0">
                <a:solidFill>
                  <a:srgbClr val="C00000"/>
                </a:solidFill>
              </a:rPr>
              <a:t>spojení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30" name="Rámeček 29"/>
          <p:cNvSpPr/>
          <p:nvPr/>
        </p:nvSpPr>
        <p:spPr>
          <a:xfrm>
            <a:off x="2915815" y="4105528"/>
            <a:ext cx="3024337" cy="90764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Rámeček 30"/>
          <p:cNvSpPr/>
          <p:nvPr/>
        </p:nvSpPr>
        <p:spPr>
          <a:xfrm>
            <a:off x="2195736" y="3116035"/>
            <a:ext cx="4608512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Šipka dolů 17"/>
          <p:cNvSpPr/>
          <p:nvPr/>
        </p:nvSpPr>
        <p:spPr>
          <a:xfrm>
            <a:off x="4185667" y="2729345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var L 18"/>
          <p:cNvSpPr/>
          <p:nvPr/>
        </p:nvSpPr>
        <p:spPr>
          <a:xfrm rot="16200000">
            <a:off x="7041976" y="3065731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var L 24"/>
          <p:cNvSpPr/>
          <p:nvPr/>
        </p:nvSpPr>
        <p:spPr>
          <a:xfrm rot="16200000">
            <a:off x="7020273" y="553893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Rámeček 25"/>
          <p:cNvSpPr/>
          <p:nvPr/>
        </p:nvSpPr>
        <p:spPr>
          <a:xfrm>
            <a:off x="1866085" y="5589240"/>
            <a:ext cx="5082179" cy="86409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7" name="Tvar L 26"/>
          <p:cNvSpPr/>
          <p:nvPr/>
        </p:nvSpPr>
        <p:spPr>
          <a:xfrm>
            <a:off x="899592" y="3065731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var L 32"/>
          <p:cNvSpPr/>
          <p:nvPr/>
        </p:nvSpPr>
        <p:spPr>
          <a:xfrm>
            <a:off x="921296" y="553893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Šipka dolů 33"/>
          <p:cNvSpPr/>
          <p:nvPr/>
        </p:nvSpPr>
        <p:spPr>
          <a:xfrm>
            <a:off x="4191316" y="5028028"/>
            <a:ext cx="484632" cy="56121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031919"/>
            <a:ext cx="1955445" cy="146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63" y="4050648"/>
            <a:ext cx="1955445" cy="146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14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6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5272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Vytvořte příslovce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521296" y="1772816"/>
            <a:ext cx="4032448" cy="4777029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elek</a:t>
            </a:r>
          </a:p>
          <a:p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v zadní části</a:t>
            </a:r>
            <a:endParaRPr lang="cs-CZ" sz="2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ticho</a:t>
            </a:r>
            <a:endParaRPr lang="cs-CZ" sz="26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v dálce</a:t>
            </a: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s </a:t>
            </a:r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úmyslem </a:t>
            </a:r>
          </a:p>
          <a:p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m</a:t>
            </a: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ilý</a:t>
            </a: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se záměrem</a:t>
            </a: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den</a:t>
            </a: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v </a:t>
            </a:r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letošním </a:t>
            </a: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roce</a:t>
            </a:r>
          </a:p>
          <a:p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hloubka </a:t>
            </a:r>
            <a:endParaRPr lang="cs-CZ" sz="26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</a:t>
            </a:r>
            <a:endParaRPr lang="cs-CZ" sz="2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600" b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cs-CZ" sz="2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4788024" y="1772816"/>
            <a:ext cx="4032448" cy="4779912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600" b="1" dirty="0">
                <a:solidFill>
                  <a:srgbClr val="002060"/>
                </a:solidFill>
              </a:rPr>
              <a:t>c</a:t>
            </a:r>
            <a:r>
              <a:rPr lang="cs-CZ" sz="2600" b="1" dirty="0" smtClean="0">
                <a:solidFill>
                  <a:srgbClr val="002060"/>
                </a:solidFill>
              </a:rPr>
              <a:t>elkem</a:t>
            </a:r>
          </a:p>
          <a:p>
            <a:r>
              <a:rPr lang="cs-CZ" sz="2600" b="1" dirty="0" smtClean="0">
                <a:solidFill>
                  <a:srgbClr val="002060"/>
                </a:solidFill>
              </a:rPr>
              <a:t>vzadu</a:t>
            </a:r>
          </a:p>
          <a:p>
            <a:r>
              <a:rPr lang="cs-CZ" sz="2600" b="1" dirty="0">
                <a:solidFill>
                  <a:srgbClr val="002060"/>
                </a:solidFill>
              </a:rPr>
              <a:t>z</a:t>
            </a:r>
            <a:r>
              <a:rPr lang="cs-CZ" sz="2600" b="1" dirty="0" smtClean="0">
                <a:solidFill>
                  <a:srgbClr val="002060"/>
                </a:solidFill>
              </a:rPr>
              <a:t>ticha</a:t>
            </a:r>
          </a:p>
          <a:p>
            <a:r>
              <a:rPr lang="cs-CZ" sz="2600" b="1" dirty="0">
                <a:solidFill>
                  <a:srgbClr val="002060"/>
                </a:solidFill>
              </a:rPr>
              <a:t>d</a:t>
            </a:r>
            <a:r>
              <a:rPr lang="cs-CZ" sz="2600" b="1" dirty="0" smtClean="0">
                <a:solidFill>
                  <a:srgbClr val="002060"/>
                </a:solidFill>
              </a:rPr>
              <a:t>aleko</a:t>
            </a:r>
          </a:p>
          <a:p>
            <a:r>
              <a:rPr lang="cs-CZ" sz="2600" b="1" dirty="0">
                <a:solidFill>
                  <a:srgbClr val="002060"/>
                </a:solidFill>
              </a:rPr>
              <a:t>ú</a:t>
            </a:r>
            <a:r>
              <a:rPr lang="cs-CZ" sz="2600" b="1" dirty="0" smtClean="0">
                <a:solidFill>
                  <a:srgbClr val="002060"/>
                </a:solidFill>
              </a:rPr>
              <a:t>myslně</a:t>
            </a:r>
          </a:p>
          <a:p>
            <a:r>
              <a:rPr lang="cs-CZ" sz="2600" b="1" dirty="0" smtClean="0">
                <a:solidFill>
                  <a:srgbClr val="002060"/>
                </a:solidFill>
              </a:rPr>
              <a:t>mile</a:t>
            </a:r>
          </a:p>
          <a:p>
            <a:r>
              <a:rPr lang="cs-CZ" sz="2600" b="1" dirty="0" smtClean="0">
                <a:solidFill>
                  <a:srgbClr val="002060"/>
                </a:solidFill>
              </a:rPr>
              <a:t>záměrně</a:t>
            </a:r>
          </a:p>
          <a:p>
            <a:r>
              <a:rPr lang="cs-CZ" sz="2600" b="1" dirty="0" smtClean="0">
                <a:solidFill>
                  <a:srgbClr val="002060"/>
                </a:solidFill>
              </a:rPr>
              <a:t>denně</a:t>
            </a:r>
          </a:p>
          <a:p>
            <a:r>
              <a:rPr lang="cs-CZ" sz="2600" b="1" dirty="0">
                <a:solidFill>
                  <a:srgbClr val="002060"/>
                </a:solidFill>
              </a:rPr>
              <a:t>l</a:t>
            </a:r>
            <a:r>
              <a:rPr lang="cs-CZ" sz="2600" b="1" dirty="0" smtClean="0">
                <a:solidFill>
                  <a:srgbClr val="002060"/>
                </a:solidFill>
              </a:rPr>
              <a:t>etos</a:t>
            </a:r>
          </a:p>
          <a:p>
            <a:r>
              <a:rPr lang="cs-CZ" sz="2600" b="1" dirty="0" smtClean="0">
                <a:solidFill>
                  <a:srgbClr val="002060"/>
                </a:solidFill>
              </a:rPr>
              <a:t>hluboko</a:t>
            </a:r>
          </a:p>
        </p:txBody>
      </p:sp>
    </p:spTree>
    <p:extLst>
      <p:ext uri="{BB962C8B-B14F-4D97-AF65-F5344CB8AC3E}">
        <p14:creationId xmlns:p14="http://schemas.microsoft.com/office/powerpoint/2010/main" val="42937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27584" y="548680"/>
            <a:ext cx="3456384" cy="6048672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za krátký čas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dobrý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levý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z tohoto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místa</a:t>
            </a:r>
          </a:p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bezpečí 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d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rahota</a:t>
            </a:r>
          </a:p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zdraví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jeden čas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mutek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lovo od slova</a:t>
            </a:r>
          </a:p>
          <a:p>
            <a:r>
              <a:rPr lang="cs-CZ" sz="2800" b="1" dirty="0">
                <a:solidFill>
                  <a:schemeClr val="accent4">
                    <a:lumMod val="50000"/>
                  </a:schemeClr>
                </a:solidFill>
              </a:rPr>
              <a:t>p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ravděpodobnost</a:t>
            </a:r>
          </a:p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zdravý</a:t>
            </a:r>
          </a:p>
          <a:p>
            <a:endParaRPr lang="cs-CZ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5012254" y="548680"/>
            <a:ext cx="3304162" cy="6068710"/>
          </a:xfr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>
                <a:solidFill>
                  <a:srgbClr val="002060"/>
                </a:solidFill>
              </a:rPr>
              <a:t>brzy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dobře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zleva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odtud </a:t>
            </a:r>
            <a:endParaRPr lang="cs-CZ" sz="2800" b="1" dirty="0" smtClean="0">
              <a:solidFill>
                <a:srgbClr val="002060"/>
              </a:solidFill>
            </a:endParaRPr>
          </a:p>
          <a:p>
            <a:r>
              <a:rPr lang="cs-CZ" sz="2800" b="1" dirty="0" smtClean="0">
                <a:solidFill>
                  <a:srgbClr val="002060"/>
                </a:solidFill>
              </a:rPr>
              <a:t>bezpečně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d</a:t>
            </a:r>
            <a:r>
              <a:rPr lang="cs-CZ" sz="2800" b="1" dirty="0" smtClean="0">
                <a:solidFill>
                  <a:srgbClr val="002060"/>
                </a:solidFill>
              </a:rPr>
              <a:t>raho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</a:t>
            </a:r>
            <a:r>
              <a:rPr lang="cs-CZ" sz="2800" b="1" dirty="0" smtClean="0">
                <a:solidFill>
                  <a:srgbClr val="002060"/>
                </a:solidFill>
              </a:rPr>
              <a:t>dravě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n</a:t>
            </a:r>
            <a:r>
              <a:rPr lang="cs-CZ" sz="2800" b="1" dirty="0" smtClean="0">
                <a:solidFill>
                  <a:srgbClr val="002060"/>
                </a:solidFill>
              </a:rPr>
              <a:t>ajednou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s</a:t>
            </a:r>
            <a:r>
              <a:rPr lang="cs-CZ" sz="2800" b="1" dirty="0" smtClean="0">
                <a:solidFill>
                  <a:srgbClr val="002060"/>
                </a:solidFill>
              </a:rPr>
              <a:t>mutně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d</a:t>
            </a:r>
            <a:r>
              <a:rPr lang="cs-CZ" sz="2800" b="1" dirty="0" smtClean="0">
                <a:solidFill>
                  <a:srgbClr val="002060"/>
                </a:solidFill>
              </a:rPr>
              <a:t>oslova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p</a:t>
            </a:r>
            <a:r>
              <a:rPr lang="cs-CZ" sz="2800" b="1" dirty="0" smtClean="0">
                <a:solidFill>
                  <a:srgbClr val="002060"/>
                </a:solidFill>
              </a:rPr>
              <a:t>ravděpodobně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zdravě</a:t>
            </a:r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37710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41784" y="404664"/>
            <a:ext cx="8496944" cy="125272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Význam </a:t>
            </a:r>
            <a:r>
              <a:rPr lang="cs-CZ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příslovcí můžeme zesilovat nebo zeslabovat i dalšími příslovci</a:t>
            </a:r>
            <a:br>
              <a:rPr lang="cs-CZ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3690664" cy="4536504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elmi rychle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m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nohem více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p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oměrně mnoho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tále málo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elkem snadno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h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odně vysoko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epříjemně horko</a:t>
            </a:r>
          </a:p>
          <a:p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quarter" idx="14"/>
          </p:nvPr>
        </p:nvSpPr>
        <p:spPr>
          <a:xfrm>
            <a:off x="4788024" y="1988840"/>
            <a:ext cx="3168352" cy="4536504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íce doleva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elice blízko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z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cela nečekaně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tále stejně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chválně nahlas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o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bčas pěšky</a:t>
            </a:r>
          </a:p>
          <a:p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h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ezky česky</a:t>
            </a:r>
          </a:p>
          <a:p>
            <a:endParaRPr lang="cs-CZ" sz="3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9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  <p:bldP spid="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75656" y="476672"/>
            <a:ext cx="640592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Příslovečné spřežky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159774" y="1988840"/>
            <a:ext cx="4788490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spojení </a:t>
            </a:r>
            <a:r>
              <a:rPr lang="cs-CZ" sz="3200" b="1" dirty="0">
                <a:solidFill>
                  <a:srgbClr val="C00000"/>
                </a:solidFill>
              </a:rPr>
              <a:t>předložky + </a:t>
            </a:r>
            <a:r>
              <a:rPr lang="cs-CZ" sz="3200" b="1" dirty="0" smtClean="0">
                <a:solidFill>
                  <a:srgbClr val="C00000"/>
                </a:solidFill>
              </a:rPr>
              <a:t>jméno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1892964" y="1772816"/>
            <a:ext cx="5343332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375400" y="126876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849288" y="1916832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7380312" y="1891870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ámeček 22"/>
          <p:cNvSpPr/>
          <p:nvPr/>
        </p:nvSpPr>
        <p:spPr>
          <a:xfrm>
            <a:off x="1517682" y="3383490"/>
            <a:ext cx="6319830" cy="318320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2051721" y="3944039"/>
            <a:ext cx="5256583" cy="206210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rozlišujeme tak spojení předložky s podstatným jménem od příslovečné </a:t>
            </a:r>
            <a:r>
              <a:rPr lang="cs-CZ" sz="3200" b="1" dirty="0" smtClean="0">
                <a:solidFill>
                  <a:srgbClr val="002060"/>
                </a:solidFill>
              </a:rPr>
              <a:t>spřežky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18" name="Šipka dolů 17"/>
          <p:cNvSpPr/>
          <p:nvPr/>
        </p:nvSpPr>
        <p:spPr>
          <a:xfrm>
            <a:off x="4447408" y="292494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72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ámeček 1"/>
          <p:cNvSpPr/>
          <p:nvPr/>
        </p:nvSpPr>
        <p:spPr>
          <a:xfrm>
            <a:off x="251520" y="3212976"/>
            <a:ext cx="8626700" cy="181505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36250" y="3520337"/>
            <a:ext cx="7896190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2400" b="1" dirty="0">
                <a:solidFill>
                  <a:srgbClr val="002060"/>
                </a:solidFill>
              </a:rPr>
              <a:t>nahlas, nahoře, shora, zpaměti, vtom, vcelku, dohromady, zleva, napravo, vestoje, dodnes, zticha, přitom, opravdu, doslova, zpravidla, pohromadě, nakonec, navečer</a:t>
            </a:r>
            <a:r>
              <a:rPr lang="cs-CZ" sz="2400" b="1" dirty="0" smtClean="0">
                <a:solidFill>
                  <a:srgbClr val="002060"/>
                </a:solidFill>
              </a:rPr>
              <a:t>…..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4" name="Rámeček 3"/>
          <p:cNvSpPr/>
          <p:nvPr/>
        </p:nvSpPr>
        <p:spPr>
          <a:xfrm>
            <a:off x="1331640" y="1988504"/>
            <a:ext cx="6408713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88643" y="2200172"/>
            <a:ext cx="5847388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r>
              <a:rPr lang="cs-CZ" sz="3200" b="1" dirty="0">
                <a:solidFill>
                  <a:schemeClr val="accent4">
                    <a:lumMod val="50000"/>
                  </a:schemeClr>
                </a:solidFill>
              </a:rPr>
              <a:t>zpravidla je píšeme 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</a:rPr>
              <a:t>dohromady</a:t>
            </a:r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Šipka dolů 5"/>
          <p:cNvSpPr/>
          <p:nvPr/>
        </p:nvSpPr>
        <p:spPr>
          <a:xfrm>
            <a:off x="4231384" y="148478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1408333" y="5180999"/>
            <a:ext cx="6332020" cy="10772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>
                <a:solidFill>
                  <a:srgbClr val="002060"/>
                </a:solidFill>
              </a:rPr>
              <a:t>v některých případech můžeme psát obojím způsobem </a:t>
            </a:r>
          </a:p>
        </p:txBody>
      </p:sp>
      <p:sp>
        <p:nvSpPr>
          <p:cNvPr id="8" name="Obdélník 7"/>
          <p:cNvSpPr/>
          <p:nvPr/>
        </p:nvSpPr>
        <p:spPr>
          <a:xfrm>
            <a:off x="460718" y="482289"/>
            <a:ext cx="8452955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5400" b="1" dirty="0" smtClean="0">
                <a:ln w="50800"/>
                <a:cs typeface="Arial" charset="0"/>
              </a:rPr>
              <a:t>Psaní příslovečných spřežek</a:t>
            </a:r>
            <a:endParaRPr lang="cs-CZ" sz="5400" b="1" dirty="0">
              <a:ln w="50800"/>
              <a:cs typeface="Arial" charset="0"/>
            </a:endParaRPr>
          </a:p>
        </p:txBody>
      </p:sp>
      <p:sp>
        <p:nvSpPr>
          <p:cNvPr id="9" name="Šipka dolů 8"/>
          <p:cNvSpPr/>
          <p:nvPr/>
        </p:nvSpPr>
        <p:spPr>
          <a:xfrm>
            <a:off x="4303392" y="2967136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lů 9"/>
          <p:cNvSpPr/>
          <p:nvPr/>
        </p:nvSpPr>
        <p:spPr>
          <a:xfrm>
            <a:off x="4375400" y="625216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60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sz="quarter" idx="13"/>
          </p:nvPr>
        </p:nvSpPr>
        <p:spPr>
          <a:xfrm>
            <a:off x="827584" y="620688"/>
            <a:ext cx="3456384" cy="5904656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>
                <a:solidFill>
                  <a:srgbClr val="002060"/>
                </a:solidFill>
              </a:rPr>
              <a:t>z</a:t>
            </a:r>
            <a:r>
              <a:rPr lang="cs-CZ" sz="2800" b="1" dirty="0" smtClean="0">
                <a:solidFill>
                  <a:srgbClr val="002060"/>
                </a:solidFill>
              </a:rPr>
              <a:t>počátku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pokaždé </a:t>
            </a:r>
            <a:endParaRPr lang="cs-CZ" sz="2800" b="1" dirty="0">
              <a:solidFill>
                <a:srgbClr val="002060"/>
              </a:solidFill>
            </a:endParaRPr>
          </a:p>
          <a:p>
            <a:r>
              <a:rPr lang="cs-CZ" sz="2800" b="1" dirty="0">
                <a:solidFill>
                  <a:srgbClr val="002060"/>
                </a:solidFill>
              </a:rPr>
              <a:t>p</a:t>
            </a:r>
            <a:r>
              <a:rPr lang="cs-CZ" sz="2800" b="1" dirty="0" smtClean="0">
                <a:solidFill>
                  <a:srgbClr val="002060"/>
                </a:solidFill>
              </a:rPr>
              <a:t>oprvé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d</a:t>
            </a:r>
            <a:r>
              <a:rPr lang="cs-CZ" sz="2800" b="1" dirty="0" smtClean="0">
                <a:solidFill>
                  <a:srgbClr val="002060"/>
                </a:solidFill>
              </a:rPr>
              <a:t>onedávna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</a:t>
            </a:r>
            <a:r>
              <a:rPr lang="cs-CZ" sz="2800" b="1" dirty="0" smtClean="0">
                <a:solidFill>
                  <a:srgbClr val="002060"/>
                </a:solidFill>
              </a:rPr>
              <a:t>daleka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</a:t>
            </a:r>
            <a:r>
              <a:rPr lang="cs-CZ" sz="2800" b="1" dirty="0" smtClean="0">
                <a:solidFill>
                  <a:srgbClr val="002060"/>
                </a:solidFill>
              </a:rPr>
              <a:t>eširoka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</a:t>
            </a:r>
            <a:r>
              <a:rPr lang="cs-CZ" sz="2800" b="1" dirty="0" smtClean="0">
                <a:solidFill>
                  <a:srgbClr val="002060"/>
                </a:solidFill>
              </a:rPr>
              <a:t>blízka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b</a:t>
            </a:r>
            <a:r>
              <a:rPr lang="cs-CZ" sz="2800" b="1" dirty="0" smtClean="0">
                <a:solidFill>
                  <a:srgbClr val="002060"/>
                </a:solidFill>
              </a:rPr>
              <a:t>ezesporu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b</a:t>
            </a:r>
            <a:r>
              <a:rPr lang="cs-CZ" sz="2800" b="1" dirty="0" smtClean="0">
                <a:solidFill>
                  <a:srgbClr val="002060"/>
                </a:solidFill>
              </a:rPr>
              <a:t>ezpochyby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zjara </a:t>
            </a:r>
            <a:endParaRPr lang="cs-CZ" sz="2800" b="1" dirty="0">
              <a:solidFill>
                <a:srgbClr val="002060"/>
              </a:solidFill>
            </a:endParaRPr>
          </a:p>
          <a:p>
            <a:r>
              <a:rPr lang="cs-CZ" sz="2800" b="1" dirty="0">
                <a:solidFill>
                  <a:srgbClr val="002060"/>
                </a:solidFill>
              </a:rPr>
              <a:t>o</a:t>
            </a:r>
            <a:r>
              <a:rPr lang="cs-CZ" sz="2800" b="1" dirty="0" smtClean="0">
                <a:solidFill>
                  <a:srgbClr val="002060"/>
                </a:solidFill>
              </a:rPr>
              <a:t>bden aj.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4716016" y="620688"/>
            <a:ext cx="3240360" cy="5904656"/>
          </a:xfr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>
                <a:solidFill>
                  <a:srgbClr val="002060"/>
                </a:solidFill>
              </a:rPr>
              <a:t>z </a:t>
            </a:r>
            <a:r>
              <a:rPr lang="cs-CZ" sz="2800" b="1" dirty="0" smtClean="0">
                <a:solidFill>
                  <a:srgbClr val="002060"/>
                </a:solidFill>
              </a:rPr>
              <a:t>počátku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po </a:t>
            </a:r>
            <a:r>
              <a:rPr lang="cs-CZ" sz="2800" b="1" dirty="0" smtClean="0">
                <a:solidFill>
                  <a:srgbClr val="002060"/>
                </a:solidFill>
              </a:rPr>
              <a:t>každé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po </a:t>
            </a:r>
            <a:r>
              <a:rPr lang="cs-CZ" sz="2800" b="1" dirty="0" smtClean="0">
                <a:solidFill>
                  <a:srgbClr val="002060"/>
                </a:solidFill>
              </a:rPr>
              <a:t>prvé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do </a:t>
            </a:r>
            <a:r>
              <a:rPr lang="cs-CZ" sz="2800" b="1" dirty="0" smtClean="0">
                <a:solidFill>
                  <a:srgbClr val="002060"/>
                </a:solidFill>
              </a:rPr>
              <a:t>nedávna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 </a:t>
            </a:r>
            <a:r>
              <a:rPr lang="cs-CZ" sz="2800" b="1" dirty="0" smtClean="0">
                <a:solidFill>
                  <a:srgbClr val="002060"/>
                </a:solidFill>
              </a:rPr>
              <a:t>daleka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ze </a:t>
            </a:r>
            <a:r>
              <a:rPr lang="cs-CZ" sz="2800" b="1" dirty="0" smtClean="0">
                <a:solidFill>
                  <a:srgbClr val="002060"/>
                </a:solidFill>
              </a:rPr>
              <a:t>široka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 </a:t>
            </a:r>
            <a:r>
              <a:rPr lang="cs-CZ" sz="2800" b="1" dirty="0" smtClean="0">
                <a:solidFill>
                  <a:srgbClr val="002060"/>
                </a:solidFill>
              </a:rPr>
              <a:t>blízka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b</a:t>
            </a:r>
            <a:r>
              <a:rPr lang="cs-CZ" sz="2800" b="1" dirty="0" smtClean="0">
                <a:solidFill>
                  <a:srgbClr val="002060"/>
                </a:solidFill>
              </a:rPr>
              <a:t>ezesporu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bez </a:t>
            </a:r>
            <a:r>
              <a:rPr lang="cs-CZ" sz="2800" b="1" dirty="0" smtClean="0">
                <a:solidFill>
                  <a:srgbClr val="002060"/>
                </a:solidFill>
              </a:rPr>
              <a:t>pochyby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z </a:t>
            </a:r>
            <a:r>
              <a:rPr lang="cs-CZ" sz="2800" b="1" dirty="0" smtClean="0">
                <a:solidFill>
                  <a:srgbClr val="002060"/>
                </a:solidFill>
              </a:rPr>
              <a:t>jara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ob </a:t>
            </a:r>
            <a:r>
              <a:rPr lang="cs-CZ" sz="2800" b="1" dirty="0" smtClean="0">
                <a:solidFill>
                  <a:srgbClr val="002060"/>
                </a:solidFill>
              </a:rPr>
              <a:t>den aj.</a:t>
            </a:r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  <a:p>
            <a:endParaRPr lang="cs-CZ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89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125272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Příslovečné spřežky X předložky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467544" y="1565102"/>
            <a:ext cx="4248472" cy="639762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předložka</a:t>
            </a:r>
            <a:endParaRPr lang="cs-CZ" sz="2800" b="1" dirty="0">
              <a:solidFill>
                <a:srgbClr val="C0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2204864"/>
            <a:ext cx="4464496" cy="4392488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500" i="1" dirty="0" smtClean="0">
                <a:solidFill>
                  <a:srgbClr val="002060"/>
                </a:solidFill>
              </a:rPr>
              <a:t>Spadl </a:t>
            </a:r>
            <a:r>
              <a:rPr lang="cs-CZ" sz="2500" b="1" i="1" dirty="0" smtClean="0">
                <a:solidFill>
                  <a:srgbClr val="002060"/>
                </a:solidFill>
              </a:rPr>
              <a:t>do hromady </a:t>
            </a:r>
            <a:r>
              <a:rPr lang="cs-CZ" sz="2500" i="1" dirty="0" smtClean="0">
                <a:solidFill>
                  <a:srgbClr val="002060"/>
                </a:solidFill>
              </a:rPr>
              <a:t>písku</a:t>
            </a:r>
            <a:r>
              <a:rPr lang="cs-CZ" sz="2500" dirty="0" smtClean="0">
                <a:solidFill>
                  <a:srgbClr val="002060"/>
                </a:solidFill>
              </a:rPr>
              <a:t>.</a:t>
            </a:r>
            <a:r>
              <a:rPr lang="cs-CZ" sz="2500" i="1" dirty="0" smtClean="0">
                <a:solidFill>
                  <a:srgbClr val="002060"/>
                </a:solidFill>
              </a:rPr>
              <a:t> </a:t>
            </a:r>
            <a:endParaRPr lang="cs-CZ" sz="2500" b="1" i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500" b="1" i="1" dirty="0" smtClean="0">
                <a:solidFill>
                  <a:srgbClr val="002060"/>
                </a:solidFill>
              </a:rPr>
              <a:t>Na hoře </a:t>
            </a:r>
            <a:r>
              <a:rPr lang="cs-CZ" sz="2500" i="1" dirty="0" smtClean="0">
                <a:solidFill>
                  <a:srgbClr val="002060"/>
                </a:solidFill>
              </a:rPr>
              <a:t>Říp</a:t>
            </a:r>
            <a:r>
              <a:rPr lang="cs-CZ" sz="2500" i="1" dirty="0">
                <a:solidFill>
                  <a:srgbClr val="002060"/>
                </a:solidFill>
              </a:rPr>
              <a:t>.</a:t>
            </a:r>
            <a:endParaRPr lang="cs-CZ" sz="2500" b="1" i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500" b="1" i="1" dirty="0" smtClean="0">
                <a:solidFill>
                  <a:srgbClr val="002060"/>
                </a:solidFill>
              </a:rPr>
              <a:t>Do konce </a:t>
            </a:r>
            <a:r>
              <a:rPr lang="cs-CZ" sz="2500" i="1" dirty="0" smtClean="0">
                <a:solidFill>
                  <a:srgbClr val="002060"/>
                </a:solidFill>
              </a:rPr>
              <a:t>vyučování zbývá deset minut.</a:t>
            </a:r>
          </a:p>
          <a:p>
            <a:pPr>
              <a:buFont typeface="Wingdings" pitchFamily="2" charset="2"/>
              <a:buChar char="Ø"/>
            </a:pPr>
            <a:r>
              <a:rPr lang="cs-CZ" sz="2500" b="1" i="1" dirty="0" smtClean="0">
                <a:solidFill>
                  <a:srgbClr val="002060"/>
                </a:solidFill>
              </a:rPr>
              <a:t>S  kolem</a:t>
            </a:r>
            <a:r>
              <a:rPr lang="cs-CZ" sz="2500" i="1" dirty="0" smtClean="0">
                <a:solidFill>
                  <a:srgbClr val="002060"/>
                </a:solidFill>
              </a:rPr>
              <a:t>, které dostal od babičky, je spokojen.</a:t>
            </a:r>
          </a:p>
          <a:p>
            <a:pPr>
              <a:buFont typeface="Wingdings" pitchFamily="2" charset="2"/>
              <a:buChar char="Ø"/>
            </a:pPr>
            <a:r>
              <a:rPr lang="cs-CZ" sz="2500" b="1" i="1" dirty="0" smtClean="0">
                <a:solidFill>
                  <a:srgbClr val="002060"/>
                </a:solidFill>
              </a:rPr>
              <a:t>Z ticha </a:t>
            </a:r>
            <a:r>
              <a:rPr lang="cs-CZ" sz="2500" i="1" dirty="0" smtClean="0">
                <a:solidFill>
                  <a:srgbClr val="002060"/>
                </a:solidFill>
              </a:rPr>
              <a:t>se ozval hlas.</a:t>
            </a:r>
          </a:p>
          <a:p>
            <a:pPr>
              <a:buFont typeface="Wingdings" pitchFamily="2" charset="2"/>
              <a:buChar char="Ø"/>
            </a:pPr>
            <a:r>
              <a:rPr lang="cs-CZ" sz="2500" i="1" dirty="0" smtClean="0">
                <a:solidFill>
                  <a:srgbClr val="002060"/>
                </a:solidFill>
              </a:rPr>
              <a:t>Chtěli jsme být </a:t>
            </a:r>
            <a:r>
              <a:rPr lang="cs-CZ" sz="2500" b="1" i="1" dirty="0" smtClean="0">
                <a:solidFill>
                  <a:srgbClr val="002060"/>
                </a:solidFill>
              </a:rPr>
              <a:t>při tom</a:t>
            </a:r>
            <a:r>
              <a:rPr lang="cs-CZ" sz="2500" i="1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sz="2500" b="1" i="1" dirty="0" smtClean="0">
                <a:solidFill>
                  <a:srgbClr val="002060"/>
                </a:solidFill>
              </a:rPr>
              <a:t>Na</a:t>
            </a:r>
            <a:r>
              <a:rPr lang="cs-CZ" sz="2500" i="1" dirty="0" smtClean="0">
                <a:solidFill>
                  <a:srgbClr val="002060"/>
                </a:solidFill>
              </a:rPr>
              <a:t> tento </a:t>
            </a:r>
            <a:r>
              <a:rPr lang="cs-CZ" sz="2500" b="1" i="1" dirty="0" smtClean="0">
                <a:solidFill>
                  <a:srgbClr val="002060"/>
                </a:solidFill>
              </a:rPr>
              <a:t>večer </a:t>
            </a:r>
            <a:r>
              <a:rPr lang="cs-CZ" sz="2500" i="1" dirty="0" smtClean="0">
                <a:solidFill>
                  <a:srgbClr val="002060"/>
                </a:solidFill>
              </a:rPr>
              <a:t>nezapomenu.</a:t>
            </a:r>
          </a:p>
          <a:p>
            <a:endParaRPr lang="cs-CZ" sz="2500" dirty="0">
              <a:solidFill>
                <a:srgbClr val="002060"/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4644008" y="1565102"/>
            <a:ext cx="4104456" cy="639762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spřežka</a:t>
            </a:r>
            <a:endParaRPr lang="cs-CZ" sz="2800" b="1" dirty="0">
              <a:solidFill>
                <a:srgbClr val="C0000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4104456" cy="4392488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500" i="1" dirty="0">
                <a:solidFill>
                  <a:srgbClr val="7030A0"/>
                </a:solidFill>
              </a:rPr>
              <a:t>Půjdeme tam </a:t>
            </a:r>
            <a:r>
              <a:rPr lang="cs-CZ" sz="2500" b="1" i="1" dirty="0">
                <a:solidFill>
                  <a:srgbClr val="7030A0"/>
                </a:solidFill>
              </a:rPr>
              <a:t>dohromady</a:t>
            </a:r>
            <a:r>
              <a:rPr lang="cs-CZ" sz="2500" b="1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cs-CZ" sz="2500" b="1" i="1" dirty="0">
                <a:solidFill>
                  <a:srgbClr val="7030A0"/>
                </a:solidFill>
              </a:rPr>
              <a:t>Nahoře</a:t>
            </a:r>
            <a:r>
              <a:rPr lang="cs-CZ" sz="2500" i="1" dirty="0">
                <a:solidFill>
                  <a:srgbClr val="7030A0"/>
                </a:solidFill>
              </a:rPr>
              <a:t>  v polici</a:t>
            </a:r>
            <a:r>
              <a:rPr lang="cs-CZ" sz="2500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cs-CZ" sz="2500" b="1" i="1" dirty="0">
                <a:solidFill>
                  <a:srgbClr val="7030A0"/>
                </a:solidFill>
              </a:rPr>
              <a:t>Dokonce</a:t>
            </a:r>
            <a:r>
              <a:rPr lang="cs-CZ" sz="2500" i="1" dirty="0">
                <a:solidFill>
                  <a:srgbClr val="7030A0"/>
                </a:solidFill>
              </a:rPr>
              <a:t>  přišla i paní učitelka</a:t>
            </a:r>
            <a:r>
              <a:rPr lang="cs-CZ" sz="2500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cs-CZ" sz="2500" i="1" dirty="0" smtClean="0">
                <a:solidFill>
                  <a:srgbClr val="7030A0"/>
                </a:solidFill>
              </a:rPr>
              <a:t>Jel </a:t>
            </a:r>
            <a:r>
              <a:rPr lang="cs-CZ" sz="2500" b="1" i="1" dirty="0" smtClean="0">
                <a:solidFill>
                  <a:srgbClr val="7030A0"/>
                </a:solidFill>
              </a:rPr>
              <a:t>kolem.</a:t>
            </a:r>
          </a:p>
          <a:p>
            <a:r>
              <a:rPr lang="cs-CZ" sz="2500" i="1" dirty="0" smtClean="0">
                <a:solidFill>
                  <a:srgbClr val="7030A0"/>
                </a:solidFill>
              </a:rPr>
              <a:t>V kině musíme být </a:t>
            </a:r>
            <a:r>
              <a:rPr lang="cs-CZ" sz="2500" b="1" i="1" dirty="0" smtClean="0">
                <a:solidFill>
                  <a:srgbClr val="7030A0"/>
                </a:solidFill>
              </a:rPr>
              <a:t>zticha.</a:t>
            </a:r>
          </a:p>
          <a:p>
            <a:r>
              <a:rPr lang="cs-CZ" sz="2500" i="1" dirty="0">
                <a:solidFill>
                  <a:srgbClr val="7030A0"/>
                </a:solidFill>
              </a:rPr>
              <a:t>Hraje na klavír a </a:t>
            </a:r>
            <a:r>
              <a:rPr lang="cs-CZ" sz="2500" b="1" i="1" dirty="0">
                <a:solidFill>
                  <a:srgbClr val="7030A0"/>
                </a:solidFill>
              </a:rPr>
              <a:t>přitom </a:t>
            </a:r>
            <a:r>
              <a:rPr lang="cs-CZ" sz="2500" i="1" dirty="0">
                <a:solidFill>
                  <a:srgbClr val="7030A0"/>
                </a:solidFill>
              </a:rPr>
              <a:t>zpívá</a:t>
            </a:r>
            <a:r>
              <a:rPr lang="cs-CZ" sz="2500" i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cs-CZ" sz="2500" i="1" dirty="0" smtClean="0">
                <a:solidFill>
                  <a:srgbClr val="7030A0"/>
                </a:solidFill>
              </a:rPr>
              <a:t>Sejdeme se </a:t>
            </a:r>
            <a:r>
              <a:rPr lang="cs-CZ" sz="2500" b="1" i="1" dirty="0" smtClean="0">
                <a:solidFill>
                  <a:srgbClr val="7030A0"/>
                </a:solidFill>
              </a:rPr>
              <a:t>navečer.</a:t>
            </a:r>
            <a:endParaRPr lang="cs-CZ" sz="2500" b="1" i="1" dirty="0">
              <a:solidFill>
                <a:srgbClr val="7030A0"/>
              </a:solidFill>
            </a:endParaRPr>
          </a:p>
          <a:p>
            <a:endParaRPr lang="cs-CZ" sz="25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sz="25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 animBg="1"/>
      <p:bldP spid="4" grpId="0" build="p" animBg="1"/>
      <p:bldP spid="6" grpId="0" build="p" animBg="1"/>
      <p:bldP spid="7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03648" y="404664"/>
            <a:ext cx="659828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Stupňování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835696" y="1980129"/>
            <a:ext cx="5721438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chemeClr val="tx1"/>
                </a:solidFill>
              </a:rPr>
              <a:t>se </a:t>
            </a:r>
            <a:r>
              <a:rPr lang="cs-CZ" sz="3200" b="1" dirty="0">
                <a:solidFill>
                  <a:schemeClr val="tx1"/>
                </a:solidFill>
              </a:rPr>
              <a:t>stupňují jako přídavná jména</a:t>
            </a:r>
            <a:endParaRPr lang="cs-CZ" sz="3200" b="1" dirty="0">
              <a:ln w="50800"/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1576966" y="1700808"/>
            <a:ext cx="6210100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323528" y="3140968"/>
            <a:ext cx="8540678" cy="216024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375400" y="121160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301869" y="279578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718736" y="3501008"/>
            <a:ext cx="7741696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b="1" dirty="0">
                <a:solidFill>
                  <a:schemeClr val="tx1"/>
                </a:solidFill>
              </a:rPr>
              <a:t>2.stupeň se tvoří od 1.stupně nejčastěji příponou </a:t>
            </a:r>
          </a:p>
          <a:p>
            <a:r>
              <a:rPr lang="cs-CZ" sz="2800" dirty="0">
                <a:solidFill>
                  <a:srgbClr val="C00000"/>
                </a:solidFill>
              </a:rPr>
              <a:t>    </a:t>
            </a:r>
            <a:r>
              <a:rPr lang="cs-CZ" sz="2800" b="1" dirty="0">
                <a:solidFill>
                  <a:srgbClr val="C00000"/>
                </a:solidFill>
              </a:rPr>
              <a:t>- </a:t>
            </a:r>
            <a:r>
              <a:rPr lang="cs-CZ" sz="2800" b="1" dirty="0" err="1">
                <a:solidFill>
                  <a:srgbClr val="C00000"/>
                </a:solidFill>
              </a:rPr>
              <a:t>ejí</a:t>
            </a:r>
            <a:r>
              <a:rPr lang="cs-CZ" sz="2800" b="1" dirty="0">
                <a:solidFill>
                  <a:srgbClr val="C00000"/>
                </a:solidFill>
              </a:rPr>
              <a:t> / - </a:t>
            </a:r>
            <a:r>
              <a:rPr lang="cs-CZ" sz="2800" b="1" dirty="0" err="1">
                <a:solidFill>
                  <a:srgbClr val="C00000"/>
                </a:solidFill>
              </a:rPr>
              <a:t>ěji</a:t>
            </a:r>
            <a:r>
              <a:rPr lang="cs-CZ" sz="2800" b="1" dirty="0">
                <a:solidFill>
                  <a:srgbClr val="C00000"/>
                </a:solidFill>
              </a:rPr>
              <a:t>   </a:t>
            </a:r>
            <a:r>
              <a:rPr lang="cs-CZ" sz="2800" b="1" dirty="0" smtClean="0">
                <a:solidFill>
                  <a:srgbClr val="C00000"/>
                </a:solidFill>
              </a:rPr>
              <a:t>      </a:t>
            </a: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</a:rPr>
              <a:t>vesele </a:t>
            </a:r>
            <a:r>
              <a:rPr lang="cs-CZ" sz="2800" dirty="0">
                <a:solidFill>
                  <a:schemeClr val="accent3">
                    <a:lumMod val="50000"/>
                  </a:schemeClr>
                </a:solidFill>
              </a:rPr>
              <a:t>– veseleji; jemně – jemněji</a:t>
            </a:r>
          </a:p>
          <a:p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     </a:t>
            </a:r>
            <a:r>
              <a:rPr lang="cs-CZ" sz="2800" b="1" dirty="0">
                <a:solidFill>
                  <a:srgbClr val="C00000"/>
                </a:solidFill>
              </a:rPr>
              <a:t>- e                 </a:t>
            </a:r>
            <a:r>
              <a:rPr lang="cs-CZ" sz="2800" b="1" dirty="0" smtClean="0">
                <a:solidFill>
                  <a:srgbClr val="C00000"/>
                </a:solidFill>
              </a:rPr>
              <a:t>   </a:t>
            </a: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</a:rPr>
              <a:t>dále</a:t>
            </a:r>
            <a:r>
              <a:rPr lang="cs-CZ" sz="2800" dirty="0">
                <a:solidFill>
                  <a:schemeClr val="accent3">
                    <a:lumMod val="50000"/>
                  </a:schemeClr>
                </a:solidFill>
              </a:rPr>
              <a:t>, výše</a:t>
            </a:r>
          </a:p>
        </p:txBody>
      </p:sp>
      <p:sp>
        <p:nvSpPr>
          <p:cNvPr id="6" name="Obdélník 5"/>
          <p:cNvSpPr/>
          <p:nvPr/>
        </p:nvSpPr>
        <p:spPr>
          <a:xfrm>
            <a:off x="661382" y="5436222"/>
            <a:ext cx="7864970" cy="95410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b="1" dirty="0">
                <a:solidFill>
                  <a:schemeClr val="tx1"/>
                </a:solidFill>
              </a:rPr>
              <a:t>- stupňování nepravidelné    </a:t>
            </a:r>
            <a:r>
              <a:rPr lang="cs-CZ" sz="2800" b="1" dirty="0" smtClean="0">
                <a:solidFill>
                  <a:schemeClr val="tx1"/>
                </a:solidFill>
              </a:rPr>
              <a:t>      </a:t>
            </a:r>
            <a:r>
              <a:rPr lang="cs-CZ" sz="2800" dirty="0" smtClean="0">
                <a:solidFill>
                  <a:schemeClr val="tx1"/>
                </a:solidFill>
              </a:rPr>
              <a:t>dobře </a:t>
            </a:r>
            <a:r>
              <a:rPr lang="cs-CZ" sz="2800" dirty="0">
                <a:solidFill>
                  <a:schemeClr val="tx1"/>
                </a:solidFill>
              </a:rPr>
              <a:t>– lépe; </a:t>
            </a:r>
          </a:p>
          <a:p>
            <a:r>
              <a:rPr lang="cs-CZ" sz="2800" dirty="0">
                <a:solidFill>
                  <a:schemeClr val="tx1"/>
                </a:solidFill>
              </a:rPr>
              <a:t>  </a:t>
            </a:r>
            <a:r>
              <a:rPr lang="cs-CZ" sz="2800" dirty="0" smtClean="0">
                <a:solidFill>
                  <a:schemeClr val="tx1"/>
                </a:solidFill>
              </a:rPr>
              <a:t>brzy </a:t>
            </a:r>
            <a:r>
              <a:rPr lang="cs-CZ" sz="2800" dirty="0">
                <a:solidFill>
                  <a:schemeClr val="tx1"/>
                </a:solidFill>
              </a:rPr>
              <a:t>– dříve; málo – méně; zle – hůře; mnoho- více </a:t>
            </a:r>
          </a:p>
        </p:txBody>
      </p:sp>
      <p:sp>
        <p:nvSpPr>
          <p:cNvPr id="23" name="Rámeček 22"/>
          <p:cNvSpPr/>
          <p:nvPr/>
        </p:nvSpPr>
        <p:spPr>
          <a:xfrm>
            <a:off x="323527" y="5157192"/>
            <a:ext cx="8540679" cy="151216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24" name="Přímá spojnice se šipkou 23"/>
          <p:cNvCxnSpPr/>
          <p:nvPr/>
        </p:nvCxnSpPr>
        <p:spPr>
          <a:xfrm>
            <a:off x="4786501" y="573325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>
            <a:off x="2555776" y="4219097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3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20724" y="3564305"/>
            <a:ext cx="690766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dirty="0" smtClean="0">
                <a:ln w="50800"/>
                <a:solidFill>
                  <a:schemeClr val="tx1"/>
                </a:solidFill>
                <a:cs typeface="Arial" charset="0"/>
              </a:rPr>
              <a:t>vyjadřují </a:t>
            </a:r>
            <a:r>
              <a:rPr lang="cs-CZ" sz="3200" dirty="0">
                <a:ln w="50800"/>
                <a:solidFill>
                  <a:schemeClr val="tx1"/>
                </a:solidFill>
                <a:cs typeface="Arial" charset="0"/>
              </a:rPr>
              <a:t>okolnosti děje nebo </a:t>
            </a:r>
            <a:r>
              <a:rPr lang="cs-CZ" sz="3200" dirty="0" smtClean="0">
                <a:ln w="50800"/>
                <a:solidFill>
                  <a:schemeClr val="tx1"/>
                </a:solidFill>
                <a:cs typeface="Arial" charset="0"/>
              </a:rPr>
              <a:t>vlastností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2915816" y="476672"/>
            <a:ext cx="3036409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Příslovce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51961" y="1980129"/>
            <a:ext cx="2916183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dirty="0" smtClean="0">
                <a:ln w="50800"/>
                <a:solidFill>
                  <a:srgbClr val="002060"/>
                </a:solidFill>
                <a:cs typeface="Arial" charset="0"/>
              </a:rPr>
              <a:t>slova </a:t>
            </a:r>
            <a:r>
              <a:rPr lang="cs-CZ" sz="3200" dirty="0">
                <a:ln w="50800"/>
                <a:solidFill>
                  <a:srgbClr val="002060"/>
                </a:solidFill>
                <a:cs typeface="Arial" charset="0"/>
              </a:rPr>
              <a:t>neohebná</a:t>
            </a:r>
          </a:p>
        </p:txBody>
      </p:sp>
      <p:sp>
        <p:nvSpPr>
          <p:cNvPr id="11" name="Rámeček 10"/>
          <p:cNvSpPr/>
          <p:nvPr/>
        </p:nvSpPr>
        <p:spPr>
          <a:xfrm>
            <a:off x="2699792" y="1725981"/>
            <a:ext cx="3384376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755576" y="3306077"/>
            <a:ext cx="7632848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1043608" y="4653136"/>
            <a:ext cx="7123684" cy="1800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403648" y="5013176"/>
            <a:ext cx="6419246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dirty="0">
                <a:ln w="50800"/>
                <a:solidFill>
                  <a:schemeClr val="tx1"/>
                </a:solidFill>
                <a:cs typeface="Arial" charset="0"/>
              </a:rPr>
              <a:t>ve větě mají zpravidla </a:t>
            </a:r>
            <a:r>
              <a:rPr lang="cs-CZ" sz="3200" dirty="0" smtClean="0">
                <a:ln w="50800"/>
                <a:solidFill>
                  <a:schemeClr val="tx1"/>
                </a:solidFill>
                <a:cs typeface="Arial" charset="0"/>
              </a:rPr>
              <a:t>platnost</a:t>
            </a:r>
          </a:p>
          <a:p>
            <a:pPr algn="ctr"/>
            <a:r>
              <a:rPr lang="cs-CZ" sz="3200" b="1" dirty="0">
                <a:ln w="50800"/>
                <a:solidFill>
                  <a:srgbClr val="002060"/>
                </a:solidFill>
                <a:cs typeface="Arial" charset="0"/>
              </a:rPr>
              <a:t>p</a:t>
            </a:r>
            <a:r>
              <a:rPr lang="cs-CZ" sz="3200" b="1" dirty="0" smtClean="0">
                <a:ln w="50800"/>
                <a:solidFill>
                  <a:srgbClr val="002060"/>
                </a:solidFill>
                <a:cs typeface="Arial" charset="0"/>
              </a:rPr>
              <a:t>říslovečného určení</a:t>
            </a:r>
            <a:endParaRPr lang="cs-CZ" sz="3200" b="1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005324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067944" y="280627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569368" y="1916832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300192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2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39552" y="1916832"/>
            <a:ext cx="8208912" cy="201622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cs-CZ" sz="2800" dirty="0" smtClean="0"/>
          </a:p>
          <a:p>
            <a:r>
              <a:rPr lang="cs-CZ" sz="2800" b="1" dirty="0" smtClean="0">
                <a:solidFill>
                  <a:schemeClr val="tx1"/>
                </a:solidFill>
              </a:rPr>
              <a:t>3.stupeň </a:t>
            </a:r>
            <a:r>
              <a:rPr lang="cs-CZ" sz="2800" b="1" dirty="0">
                <a:solidFill>
                  <a:schemeClr val="tx1"/>
                </a:solidFill>
              </a:rPr>
              <a:t>se tvoří od 2.stupně předponou </a:t>
            </a:r>
            <a:endParaRPr lang="cs-CZ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800" b="1" dirty="0" smtClean="0">
                <a:solidFill>
                  <a:srgbClr val="C00000"/>
                </a:solidFill>
              </a:rPr>
              <a:t>     </a:t>
            </a:r>
            <a:r>
              <a:rPr lang="cs-CZ" sz="2800" b="1" dirty="0" err="1" smtClean="0">
                <a:solidFill>
                  <a:srgbClr val="C00000"/>
                </a:solidFill>
              </a:rPr>
              <a:t>nej</a:t>
            </a:r>
            <a:r>
              <a:rPr lang="cs-CZ" sz="2800" b="1" dirty="0" smtClean="0">
                <a:solidFill>
                  <a:srgbClr val="C00000"/>
                </a:solidFill>
              </a:rPr>
              <a:t> </a:t>
            </a:r>
            <a:r>
              <a:rPr lang="cs-CZ" sz="2800" b="1" dirty="0">
                <a:solidFill>
                  <a:srgbClr val="C00000"/>
                </a:solidFill>
              </a:rPr>
              <a:t>–  </a:t>
            </a:r>
            <a:r>
              <a:rPr lang="cs-CZ" sz="2800" b="1" dirty="0" smtClean="0">
                <a:solidFill>
                  <a:srgbClr val="C00000"/>
                </a:solidFill>
              </a:rPr>
              <a:t>            </a:t>
            </a: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</a:rPr>
              <a:t>nejveseleji</a:t>
            </a:r>
            <a:r>
              <a:rPr lang="cs-CZ" sz="28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cs-CZ" sz="2800" dirty="0" smtClean="0">
                <a:solidFill>
                  <a:schemeClr val="accent3">
                    <a:lumMod val="50000"/>
                  </a:schemeClr>
                </a:solidFill>
              </a:rPr>
              <a:t>nejjemněji, nejblíže</a:t>
            </a:r>
          </a:p>
          <a:p>
            <a:endParaRPr lang="cs-CZ" sz="2800" b="1" dirty="0" smtClean="0"/>
          </a:p>
          <a:p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Stupňování příslovcí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8" name="Přímá spojnice se šipkou 7"/>
          <p:cNvCxnSpPr/>
          <p:nvPr/>
        </p:nvCxnSpPr>
        <p:spPr>
          <a:xfrm>
            <a:off x="2094264" y="321297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Šipka dolů 8"/>
          <p:cNvSpPr/>
          <p:nvPr/>
        </p:nvSpPr>
        <p:spPr>
          <a:xfrm>
            <a:off x="4231384" y="1682884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62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lvl="0"/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Stupňování  příslovcí</a:t>
            </a:r>
            <a:r>
              <a:rPr lang="cs-CZ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cs-CZ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14"/>
          </p:nvPr>
        </p:nvSpPr>
        <p:spPr>
          <a:xfrm>
            <a:off x="3419872" y="1628800"/>
            <a:ext cx="2520280" cy="504056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>
                <a:solidFill>
                  <a:schemeClr val="tx1"/>
                </a:solidFill>
              </a:rPr>
              <a:t>k</a:t>
            </a:r>
            <a:r>
              <a:rPr lang="cs-CZ" sz="2800" b="1" dirty="0" smtClean="0">
                <a:solidFill>
                  <a:schemeClr val="tx1"/>
                </a:solidFill>
              </a:rPr>
              <a:t>rásněji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z</a:t>
            </a:r>
            <a:r>
              <a:rPr lang="cs-CZ" sz="2800" b="1" dirty="0" smtClean="0">
                <a:solidFill>
                  <a:schemeClr val="tx1"/>
                </a:solidFill>
              </a:rPr>
              <a:t>dravěji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v</a:t>
            </a:r>
            <a:r>
              <a:rPr lang="cs-CZ" sz="2800" b="1" dirty="0" smtClean="0">
                <a:solidFill>
                  <a:schemeClr val="tx1"/>
                </a:solidFill>
              </a:rPr>
              <a:t>ýše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d</a:t>
            </a:r>
            <a:r>
              <a:rPr lang="cs-CZ" sz="2800" b="1" dirty="0" smtClean="0">
                <a:solidFill>
                  <a:schemeClr val="tx1"/>
                </a:solidFill>
              </a:rPr>
              <a:t>ráž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m</a:t>
            </a:r>
            <a:r>
              <a:rPr lang="cs-CZ" sz="2800" b="1" dirty="0" smtClean="0">
                <a:solidFill>
                  <a:schemeClr val="tx1"/>
                </a:solidFill>
              </a:rPr>
              <a:t>éně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š</a:t>
            </a:r>
            <a:r>
              <a:rPr lang="cs-CZ" sz="2800" b="1" dirty="0" smtClean="0">
                <a:solidFill>
                  <a:schemeClr val="tx1"/>
                </a:solidFill>
              </a:rPr>
              <a:t>ířeji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ú</a:t>
            </a:r>
            <a:r>
              <a:rPr lang="cs-CZ" sz="2800" b="1" dirty="0" smtClean="0">
                <a:solidFill>
                  <a:schemeClr val="tx1"/>
                </a:solidFill>
              </a:rPr>
              <a:t>žeji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b</a:t>
            </a:r>
            <a:r>
              <a:rPr lang="cs-CZ" sz="2800" b="1" dirty="0" smtClean="0">
                <a:solidFill>
                  <a:schemeClr val="tx1"/>
                </a:solidFill>
              </a:rPr>
              <a:t>líž</a:t>
            </a:r>
          </a:p>
          <a:p>
            <a:r>
              <a:rPr lang="cs-CZ" sz="2800" b="1" dirty="0">
                <a:solidFill>
                  <a:schemeClr val="tx1"/>
                </a:solidFill>
              </a:rPr>
              <a:t>d</a:t>
            </a:r>
            <a:r>
              <a:rPr lang="cs-CZ" sz="2800" b="1" dirty="0" smtClean="0">
                <a:solidFill>
                  <a:schemeClr val="tx1"/>
                </a:solidFill>
              </a:rPr>
              <a:t>ále</a:t>
            </a:r>
          </a:p>
          <a:p>
            <a:r>
              <a:rPr lang="cs-CZ" sz="2800" b="1" dirty="0" smtClean="0">
                <a:solidFill>
                  <a:schemeClr val="tx1"/>
                </a:solidFill>
              </a:rPr>
              <a:t>déle</a:t>
            </a:r>
            <a:endParaRPr lang="cs-CZ" sz="2800" b="1" dirty="0">
              <a:solidFill>
                <a:schemeClr val="tx1"/>
              </a:solidFill>
            </a:endParaRPr>
          </a:p>
          <a:p>
            <a:endParaRPr lang="cs-CZ" sz="2800" b="1" dirty="0">
              <a:solidFill>
                <a:schemeClr val="tx1"/>
              </a:solidFill>
            </a:endParaRPr>
          </a:p>
          <a:p>
            <a:endParaRPr lang="cs-CZ" sz="2800" b="1" dirty="0">
              <a:solidFill>
                <a:schemeClr val="tx1"/>
              </a:solidFill>
            </a:endParaRPr>
          </a:p>
          <a:p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467544" y="1628800"/>
            <a:ext cx="2671209" cy="504056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/>
              <a:t>k</a:t>
            </a:r>
            <a:r>
              <a:rPr lang="cs-CZ" sz="2800" b="1" dirty="0" smtClean="0"/>
              <a:t>rásně</a:t>
            </a:r>
          </a:p>
          <a:p>
            <a:r>
              <a:rPr lang="cs-CZ" sz="2800" b="1" dirty="0"/>
              <a:t>z</a:t>
            </a:r>
            <a:r>
              <a:rPr lang="cs-CZ" sz="2800" b="1" dirty="0" smtClean="0"/>
              <a:t>dravě</a:t>
            </a:r>
          </a:p>
          <a:p>
            <a:r>
              <a:rPr lang="cs-CZ" sz="2800" b="1" dirty="0"/>
              <a:t>v</a:t>
            </a:r>
            <a:r>
              <a:rPr lang="cs-CZ" sz="2800" b="1" dirty="0" smtClean="0"/>
              <a:t>ysoko</a:t>
            </a:r>
          </a:p>
          <a:p>
            <a:r>
              <a:rPr lang="cs-CZ" sz="2800" b="1" dirty="0"/>
              <a:t>d</a:t>
            </a:r>
            <a:r>
              <a:rPr lang="cs-CZ" sz="2800" b="1" dirty="0" smtClean="0"/>
              <a:t>raho</a:t>
            </a:r>
          </a:p>
          <a:p>
            <a:r>
              <a:rPr lang="cs-CZ" sz="2800" b="1" dirty="0"/>
              <a:t>m</a:t>
            </a:r>
            <a:r>
              <a:rPr lang="cs-CZ" sz="2800" b="1" dirty="0" smtClean="0"/>
              <a:t>álo</a:t>
            </a:r>
          </a:p>
          <a:p>
            <a:r>
              <a:rPr lang="cs-CZ" sz="2800" b="1" dirty="0"/>
              <a:t>š</a:t>
            </a:r>
            <a:r>
              <a:rPr lang="cs-CZ" sz="2800" b="1" dirty="0" smtClean="0"/>
              <a:t>iroko</a:t>
            </a:r>
          </a:p>
          <a:p>
            <a:r>
              <a:rPr lang="cs-CZ" sz="2800" b="1" dirty="0"/>
              <a:t>ú</a:t>
            </a:r>
            <a:r>
              <a:rPr lang="cs-CZ" sz="2800" b="1" dirty="0" smtClean="0"/>
              <a:t>zce</a:t>
            </a:r>
          </a:p>
          <a:p>
            <a:r>
              <a:rPr lang="cs-CZ" sz="2800" b="1" dirty="0"/>
              <a:t>b</a:t>
            </a:r>
            <a:r>
              <a:rPr lang="cs-CZ" sz="2800" b="1" dirty="0" smtClean="0"/>
              <a:t>lízko</a:t>
            </a:r>
          </a:p>
          <a:p>
            <a:r>
              <a:rPr lang="cs-CZ" sz="2800" b="1" dirty="0"/>
              <a:t>d</a:t>
            </a:r>
            <a:r>
              <a:rPr lang="cs-CZ" sz="2800" b="1" dirty="0" smtClean="0"/>
              <a:t>aleko</a:t>
            </a:r>
          </a:p>
          <a:p>
            <a:r>
              <a:rPr lang="cs-CZ" sz="2800" b="1" dirty="0" smtClean="0"/>
              <a:t>dlouho</a:t>
            </a:r>
          </a:p>
          <a:p>
            <a:endParaRPr lang="cs-CZ" sz="2800" b="1" dirty="0"/>
          </a:p>
        </p:txBody>
      </p:sp>
      <p:sp>
        <p:nvSpPr>
          <p:cNvPr id="9" name="Zástupný symbol pro obsah 6"/>
          <p:cNvSpPr txBox="1">
            <a:spLocks/>
          </p:cNvSpPr>
          <p:nvPr/>
        </p:nvSpPr>
        <p:spPr>
          <a:xfrm>
            <a:off x="6156176" y="1628800"/>
            <a:ext cx="2519136" cy="504056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/>
              <a:t>nejkrásněji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ejzdravěji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ejvýše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ejdráž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ejméně</a:t>
            </a:r>
          </a:p>
          <a:p>
            <a:r>
              <a:rPr lang="cs-CZ" sz="2800" b="1" dirty="0" err="1"/>
              <a:t>n</a:t>
            </a:r>
            <a:r>
              <a:rPr lang="cs-CZ" sz="2800" b="1" dirty="0" err="1" smtClean="0"/>
              <a:t>ejšířeji</a:t>
            </a:r>
            <a:endParaRPr lang="cs-CZ" sz="2800" b="1" dirty="0" smtClean="0"/>
          </a:p>
          <a:p>
            <a:r>
              <a:rPr lang="cs-CZ" sz="2800" b="1" dirty="0"/>
              <a:t>n</a:t>
            </a:r>
            <a:r>
              <a:rPr lang="cs-CZ" sz="2800" b="1" dirty="0" smtClean="0"/>
              <a:t>ejúžeji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ejblíž</a:t>
            </a:r>
          </a:p>
          <a:p>
            <a:r>
              <a:rPr lang="cs-CZ" sz="2800" b="1" dirty="0"/>
              <a:t>n</a:t>
            </a:r>
            <a:r>
              <a:rPr lang="cs-CZ" sz="2800" b="1" dirty="0" smtClean="0"/>
              <a:t>ejdále</a:t>
            </a:r>
          </a:p>
          <a:p>
            <a:r>
              <a:rPr lang="cs-CZ" sz="2800" b="1" dirty="0" smtClean="0"/>
              <a:t>nejdéle</a:t>
            </a:r>
            <a:endParaRPr lang="cs-CZ" sz="2800" b="1" dirty="0"/>
          </a:p>
          <a:p>
            <a:endParaRPr lang="cs-CZ" sz="2800" b="1" dirty="0" smtClean="0"/>
          </a:p>
          <a:p>
            <a:pPr marL="0" indent="0">
              <a:buNone/>
            </a:pPr>
            <a:endParaRPr lang="cs-CZ" sz="2800" b="1" dirty="0" smtClean="0"/>
          </a:p>
          <a:p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5635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Nahraďte příslovce synonymy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4608512" cy="3960440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 smtClean="0"/>
              <a:t>Umí hrát pěkně na klavír.</a:t>
            </a:r>
          </a:p>
          <a:p>
            <a:r>
              <a:rPr lang="cs-CZ" sz="2800" b="1" dirty="0" smtClean="0"/>
              <a:t>Je věčně unavená.</a:t>
            </a:r>
          </a:p>
          <a:p>
            <a:r>
              <a:rPr lang="cs-CZ" sz="2800" b="1" dirty="0" smtClean="0"/>
              <a:t>Vypadá velmi svěže.</a:t>
            </a:r>
          </a:p>
          <a:p>
            <a:r>
              <a:rPr lang="cs-CZ" sz="2800" b="1" dirty="0" smtClean="0"/>
              <a:t>Málokdy učivu nerozumím.</a:t>
            </a:r>
          </a:p>
          <a:p>
            <a:r>
              <a:rPr lang="cs-CZ" sz="2800" b="1" dirty="0" smtClean="0"/>
              <a:t>Mluvila hlasitě.</a:t>
            </a:r>
          </a:p>
          <a:p>
            <a:r>
              <a:rPr lang="cs-CZ" sz="2800" b="1" dirty="0" smtClean="0"/>
              <a:t>Najednou se objevila srna.</a:t>
            </a:r>
          </a:p>
          <a:p>
            <a:r>
              <a:rPr lang="cs-CZ" sz="2800" b="1" dirty="0" smtClean="0"/>
              <a:t>Tvářila se utrápeně.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4644008" y="2060848"/>
            <a:ext cx="4248472" cy="396044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tx2"/>
                </a:solidFill>
              </a:rPr>
              <a:t>Umí hrát dobře na klavír.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Je stále unavená.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Vypadá velmi mladě.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Někdy učivu nerozumím.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Mluvila  nahlas.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Náhle se objevila srna.</a:t>
            </a:r>
          </a:p>
          <a:p>
            <a:r>
              <a:rPr lang="cs-CZ" sz="2800" b="1" dirty="0" smtClean="0">
                <a:solidFill>
                  <a:schemeClr val="tx2"/>
                </a:solidFill>
              </a:rPr>
              <a:t>Tvářila se smutně.</a:t>
            </a:r>
          </a:p>
          <a:p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9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Vytvořte antonyma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051720" y="1700808"/>
            <a:ext cx="2088232" cy="5040560"/>
          </a:xfrm>
          <a:solidFill>
            <a:srgbClr val="FFC0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dobře</a:t>
            </a:r>
          </a:p>
          <a:p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vzadu</a:t>
            </a:r>
          </a:p>
          <a:p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pěkně </a:t>
            </a:r>
            <a:endParaRPr lang="cs-CZ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cs-CZ" sz="2800" b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omalu</a:t>
            </a:r>
          </a:p>
          <a:p>
            <a:r>
              <a:rPr lang="cs-CZ" sz="2800" b="1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levo</a:t>
            </a:r>
          </a:p>
          <a:p>
            <a:r>
              <a:rPr lang="cs-CZ" sz="2800" b="1" dirty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ahlas</a:t>
            </a:r>
          </a:p>
          <a:p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vzhůru</a:t>
            </a:r>
          </a:p>
          <a:p>
            <a:r>
              <a:rPr lang="cs-CZ" sz="2800" b="1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ladě</a:t>
            </a:r>
          </a:p>
          <a:p>
            <a:r>
              <a:rPr lang="cs-CZ" sz="2800" b="1" dirty="0">
                <a:solidFill>
                  <a:schemeClr val="bg2">
                    <a:lumMod val="25000"/>
                  </a:schemeClr>
                </a:solidFill>
              </a:rPr>
              <a:t>d</a:t>
            </a:r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louho</a:t>
            </a:r>
          </a:p>
          <a:p>
            <a:r>
              <a:rPr lang="cs-CZ" sz="2800" b="1" dirty="0" smtClean="0">
                <a:solidFill>
                  <a:schemeClr val="bg2">
                    <a:lumMod val="25000"/>
                  </a:schemeClr>
                </a:solidFill>
              </a:rPr>
              <a:t>vysoko</a:t>
            </a:r>
            <a:endParaRPr lang="cs-CZ" sz="28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cs-CZ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4571999" y="1700808"/>
            <a:ext cx="2232248" cy="5040560"/>
          </a:xfrm>
          <a:solidFill>
            <a:schemeClr val="accent4">
              <a:lumMod val="5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/>
              <a:t>š</a:t>
            </a:r>
            <a:r>
              <a:rPr lang="cs-CZ" sz="2800" b="1" dirty="0" smtClean="0"/>
              <a:t>patně</a:t>
            </a:r>
          </a:p>
          <a:p>
            <a:r>
              <a:rPr lang="cs-CZ" sz="2800" b="1" dirty="0" smtClean="0"/>
              <a:t>vpředu</a:t>
            </a:r>
          </a:p>
          <a:p>
            <a:r>
              <a:rPr lang="cs-CZ" sz="2800" b="1" dirty="0"/>
              <a:t>š</a:t>
            </a:r>
            <a:r>
              <a:rPr lang="cs-CZ" sz="2800" b="1" dirty="0" smtClean="0"/>
              <a:t>karedě</a:t>
            </a:r>
          </a:p>
          <a:p>
            <a:r>
              <a:rPr lang="cs-CZ" sz="2800" b="1" dirty="0"/>
              <a:t>r</a:t>
            </a:r>
            <a:r>
              <a:rPr lang="cs-CZ" sz="2800" b="1" dirty="0" smtClean="0"/>
              <a:t>ychle</a:t>
            </a:r>
          </a:p>
          <a:p>
            <a:r>
              <a:rPr lang="cs-CZ" sz="2800" b="1" dirty="0"/>
              <a:t>v</a:t>
            </a:r>
            <a:r>
              <a:rPr lang="cs-CZ" sz="2800" b="1" dirty="0" smtClean="0"/>
              <a:t>pravo</a:t>
            </a:r>
          </a:p>
          <a:p>
            <a:r>
              <a:rPr lang="cs-CZ" sz="2800" b="1" dirty="0"/>
              <a:t>p</a:t>
            </a:r>
            <a:r>
              <a:rPr lang="cs-CZ" sz="2800" b="1" dirty="0" smtClean="0"/>
              <a:t>otichu</a:t>
            </a:r>
          </a:p>
          <a:p>
            <a:r>
              <a:rPr lang="cs-CZ" sz="2800" b="1" dirty="0" smtClean="0"/>
              <a:t>dolů</a:t>
            </a:r>
          </a:p>
          <a:p>
            <a:r>
              <a:rPr lang="cs-CZ" sz="2800" b="1" dirty="0"/>
              <a:t>s</a:t>
            </a:r>
            <a:r>
              <a:rPr lang="cs-CZ" sz="2800" b="1" dirty="0" smtClean="0"/>
              <a:t>taře</a:t>
            </a:r>
          </a:p>
          <a:p>
            <a:r>
              <a:rPr lang="cs-CZ" sz="2800" b="1" dirty="0"/>
              <a:t>k</a:t>
            </a:r>
            <a:r>
              <a:rPr lang="cs-CZ" sz="2800" b="1" dirty="0" smtClean="0"/>
              <a:t>rátce</a:t>
            </a:r>
          </a:p>
          <a:p>
            <a:r>
              <a:rPr lang="cs-CZ" sz="2800" b="1" dirty="0" smtClean="0"/>
              <a:t>nízko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42449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Utvořte příslovce a 2.stupeň</a:t>
            </a:r>
            <a:b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15616" y="1772816"/>
            <a:ext cx="2016224" cy="4824536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d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obrý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ělký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t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ichý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š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ťastný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eselý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edbalý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nadný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z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dravý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ěkný</a:t>
            </a:r>
          </a:p>
          <a:p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hbitý</a:t>
            </a:r>
            <a:endParaRPr lang="cs-CZ" sz="2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3563888" y="1772816"/>
            <a:ext cx="1872208" cy="4824536"/>
          </a:xfr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dobře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ělce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t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iše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š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ťastně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esele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edbale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nadno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z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dravě</a:t>
            </a:r>
          </a:p>
          <a:p>
            <a:r>
              <a:rPr lang="cs-CZ" sz="2500" b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ěkně</a:t>
            </a:r>
          </a:p>
          <a:p>
            <a:r>
              <a:rPr lang="cs-CZ" sz="2500" b="1" dirty="0" smtClean="0">
                <a:solidFill>
                  <a:schemeClr val="bg2">
                    <a:lumMod val="25000"/>
                  </a:schemeClr>
                </a:solidFill>
              </a:rPr>
              <a:t>hbitě</a:t>
            </a:r>
            <a:endParaRPr lang="cs-CZ" sz="2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5868144" y="1772816"/>
            <a:ext cx="1904256" cy="482453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500" b="1" dirty="0" smtClean="0"/>
              <a:t>lépe</a:t>
            </a:r>
          </a:p>
          <a:p>
            <a:r>
              <a:rPr lang="cs-CZ" sz="2500" b="1" dirty="0" smtClean="0"/>
              <a:t>mělčeji</a:t>
            </a:r>
          </a:p>
          <a:p>
            <a:r>
              <a:rPr lang="cs-CZ" sz="2500" b="1" dirty="0" smtClean="0"/>
              <a:t>tišeji</a:t>
            </a:r>
          </a:p>
          <a:p>
            <a:r>
              <a:rPr lang="cs-CZ" sz="2500" b="1" dirty="0" smtClean="0"/>
              <a:t>šťastněji</a:t>
            </a:r>
          </a:p>
          <a:p>
            <a:r>
              <a:rPr lang="cs-CZ" sz="2500" b="1" dirty="0" smtClean="0"/>
              <a:t>veseleji</a:t>
            </a:r>
          </a:p>
          <a:p>
            <a:r>
              <a:rPr lang="cs-CZ" sz="2500" b="1" dirty="0" smtClean="0"/>
              <a:t>nedbaleji</a:t>
            </a:r>
          </a:p>
          <a:p>
            <a:r>
              <a:rPr lang="cs-CZ" sz="2500" b="1" dirty="0" smtClean="0"/>
              <a:t>snadněji</a:t>
            </a:r>
          </a:p>
          <a:p>
            <a:r>
              <a:rPr lang="cs-CZ" sz="2500" b="1" dirty="0" smtClean="0"/>
              <a:t>zdravěji</a:t>
            </a:r>
          </a:p>
          <a:p>
            <a:r>
              <a:rPr lang="cs-CZ" sz="2500" b="1" dirty="0" smtClean="0"/>
              <a:t>pěkněji</a:t>
            </a:r>
          </a:p>
          <a:p>
            <a:r>
              <a:rPr lang="cs-CZ" sz="2500" b="1" dirty="0" smtClean="0"/>
              <a:t>hbitěji</a:t>
            </a:r>
            <a:endParaRPr lang="cs-CZ" sz="2500" b="1" dirty="0"/>
          </a:p>
        </p:txBody>
      </p:sp>
    </p:spTree>
    <p:extLst>
      <p:ext uri="{BB962C8B-B14F-4D97-AF65-F5344CB8AC3E}">
        <p14:creationId xmlns:p14="http://schemas.microsoft.com/office/powerpoint/2010/main" val="178190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Pozor na pravopis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691680" y="1988840"/>
            <a:ext cx="2592288" cy="4392488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b="1" dirty="0"/>
              <a:t>z</a:t>
            </a:r>
            <a:r>
              <a:rPr lang="cs-CZ" sz="3200" b="1" dirty="0" smtClean="0"/>
              <a:t>řejmý</a:t>
            </a:r>
          </a:p>
          <a:p>
            <a:r>
              <a:rPr lang="cs-CZ" sz="3200" b="1" dirty="0"/>
              <a:t>k</a:t>
            </a:r>
            <a:r>
              <a:rPr lang="cs-CZ" sz="3200" b="1" dirty="0" smtClean="0"/>
              <a:t>olmý</a:t>
            </a:r>
          </a:p>
          <a:p>
            <a:r>
              <a:rPr lang="cs-CZ" sz="3200" b="1" dirty="0" smtClean="0"/>
              <a:t>letmý</a:t>
            </a:r>
          </a:p>
          <a:p>
            <a:r>
              <a:rPr lang="cs-CZ" sz="3200" b="1" dirty="0"/>
              <a:t>r</a:t>
            </a:r>
            <a:r>
              <a:rPr lang="cs-CZ" sz="3200" b="1" dirty="0" smtClean="0"/>
              <a:t>ozumný</a:t>
            </a:r>
          </a:p>
          <a:p>
            <a:r>
              <a:rPr lang="cs-CZ" sz="3200" b="1" dirty="0"/>
              <a:t>v</a:t>
            </a:r>
            <a:r>
              <a:rPr lang="cs-CZ" sz="3200" b="1" dirty="0" smtClean="0"/>
              <a:t>ědomí</a:t>
            </a:r>
          </a:p>
          <a:p>
            <a:r>
              <a:rPr lang="cs-CZ" sz="3200" b="1" dirty="0"/>
              <a:t>s</a:t>
            </a:r>
            <a:r>
              <a:rPr lang="cs-CZ" sz="3200" b="1" dirty="0" smtClean="0"/>
              <a:t>oukromý</a:t>
            </a:r>
          </a:p>
          <a:p>
            <a:r>
              <a:rPr lang="cs-CZ" sz="3200" b="1" dirty="0" smtClean="0"/>
              <a:t>lidský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xfrm>
            <a:off x="4572000" y="1988840"/>
            <a:ext cx="2520280" cy="4392488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z</a:t>
            </a:r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řejmě</a:t>
            </a:r>
          </a:p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k</a:t>
            </a:r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olmo</a:t>
            </a:r>
          </a:p>
          <a:p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letmo</a:t>
            </a:r>
          </a:p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r</a:t>
            </a:r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ozumně</a:t>
            </a:r>
          </a:p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ědomě</a:t>
            </a:r>
          </a:p>
          <a:p>
            <a:r>
              <a:rPr lang="cs-CZ" sz="3200" b="1" dirty="0">
                <a:solidFill>
                  <a:schemeClr val="bg2">
                    <a:lumMod val="25000"/>
                  </a:schemeClr>
                </a:solidFill>
              </a:rPr>
              <a:t>s</a:t>
            </a:r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oukromě</a:t>
            </a:r>
          </a:p>
          <a:p>
            <a:r>
              <a:rPr lang="cs-CZ" sz="3200" b="1" dirty="0" smtClean="0">
                <a:solidFill>
                  <a:schemeClr val="bg2">
                    <a:lumMod val="25000"/>
                  </a:schemeClr>
                </a:solidFill>
              </a:rPr>
              <a:t>lidsky</a:t>
            </a:r>
            <a:endParaRPr lang="cs-CZ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94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3999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88840"/>
            <a:ext cx="8280920" cy="403244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cs-CZ" dirty="0" err="1" smtClean="0">
                <a:solidFill>
                  <a:schemeClr val="tx1"/>
                </a:solidFill>
              </a:rPr>
              <a:t>Sochrová</a:t>
            </a:r>
            <a:r>
              <a:rPr lang="cs-CZ" dirty="0" smtClean="0">
                <a:solidFill>
                  <a:schemeClr val="tx1"/>
                </a:solidFill>
              </a:rPr>
              <a:t> ,</a:t>
            </a:r>
            <a:r>
              <a:rPr lang="cs-CZ" dirty="0">
                <a:solidFill>
                  <a:schemeClr val="tx1"/>
                </a:solidFill>
              </a:rPr>
              <a:t>Marie: Český jazyk v kostce, Fragment </a:t>
            </a:r>
            <a:r>
              <a:rPr lang="cs-CZ" dirty="0" smtClean="0">
                <a:solidFill>
                  <a:schemeClr val="tx1"/>
                </a:solidFill>
              </a:rPr>
              <a:t>1999</a:t>
            </a:r>
          </a:p>
          <a:p>
            <a:r>
              <a:rPr lang="cs-CZ" dirty="0" err="1">
                <a:solidFill>
                  <a:schemeClr val="tx1"/>
                </a:solidFill>
              </a:rPr>
              <a:t>Šaur</a:t>
            </a:r>
            <a:r>
              <a:rPr lang="cs-CZ" dirty="0">
                <a:solidFill>
                  <a:schemeClr val="tx1"/>
                </a:solidFill>
              </a:rPr>
              <a:t>, V. Pravidla českého pravopisu s výkladem </a:t>
            </a:r>
            <a:r>
              <a:rPr lang="cs-CZ" dirty="0" smtClean="0">
                <a:solidFill>
                  <a:schemeClr val="tx1"/>
                </a:solidFill>
              </a:rPr>
              <a:t>mluvnice, Praha, </a:t>
            </a:r>
            <a:r>
              <a:rPr lang="cs-CZ" dirty="0">
                <a:solidFill>
                  <a:schemeClr val="tx1"/>
                </a:solidFill>
              </a:rPr>
              <a:t>Ottovo nakladatelství, </a:t>
            </a:r>
            <a:r>
              <a:rPr lang="cs-CZ" dirty="0" smtClean="0">
                <a:solidFill>
                  <a:schemeClr val="tx1"/>
                </a:solidFill>
              </a:rPr>
              <a:t>2005</a:t>
            </a:r>
          </a:p>
          <a:p>
            <a:r>
              <a:rPr lang="cs-CZ" dirty="0">
                <a:solidFill>
                  <a:schemeClr val="tx1"/>
                </a:solidFill>
              </a:rPr>
              <a:t>Pravidla českého pravopisu, Nakladatelství </a:t>
            </a:r>
            <a:r>
              <a:rPr lang="cs-CZ" dirty="0" smtClean="0">
                <a:solidFill>
                  <a:schemeClr val="tx1"/>
                </a:solidFill>
              </a:rPr>
              <a:t>Pansofia,1993</a:t>
            </a:r>
          </a:p>
          <a:p>
            <a:r>
              <a:rPr lang="cs-CZ" dirty="0">
                <a:solidFill>
                  <a:schemeClr val="tx1"/>
                </a:solidFill>
              </a:rPr>
              <a:t>Krausová, Zdeňka, </a:t>
            </a:r>
            <a:r>
              <a:rPr lang="cs-CZ" dirty="0" err="1">
                <a:solidFill>
                  <a:schemeClr val="tx1"/>
                </a:solidFill>
              </a:rPr>
              <a:t>Teršová</a:t>
            </a:r>
            <a:r>
              <a:rPr lang="cs-CZ" dirty="0">
                <a:solidFill>
                  <a:schemeClr val="tx1"/>
                </a:solidFill>
              </a:rPr>
              <a:t>, Renata : Český jazyk 7 – učebnice pro základní školy a víceletá gymnázia, nakladatelství Fraus, Plzeň, 2004,</a:t>
            </a:r>
          </a:p>
          <a:p>
            <a:r>
              <a:rPr lang="cs-CZ" dirty="0">
                <a:solidFill>
                  <a:schemeClr val="tx1"/>
                </a:solidFill>
              </a:rPr>
              <a:t>Krausová, Zdeňka, </a:t>
            </a:r>
            <a:r>
              <a:rPr lang="cs-CZ" dirty="0" err="1">
                <a:solidFill>
                  <a:schemeClr val="tx1"/>
                </a:solidFill>
              </a:rPr>
              <a:t>Teršová</a:t>
            </a:r>
            <a:r>
              <a:rPr lang="cs-CZ" dirty="0">
                <a:solidFill>
                  <a:schemeClr val="tx1"/>
                </a:solidFill>
              </a:rPr>
              <a:t>, Renata : Český jazyk  7 -pracovní sešit pro základní školy a víceletá gymnázia, nakladatelství Fraus, Plzeň, 2004</a:t>
            </a:r>
          </a:p>
          <a:p>
            <a:r>
              <a:rPr lang="cs-CZ" dirty="0">
                <a:solidFill>
                  <a:schemeClr val="tx1"/>
                </a:solidFill>
              </a:rPr>
              <a:t>Krausová, Zdeňka, Pašková, Martina, Vaňková Jana : Český jazyk 9 – učebnice pro základní školy a víceletá gymnázia, nakladatelství Fraus, Plzeň, 2006</a:t>
            </a:r>
          </a:p>
          <a:p>
            <a:r>
              <a:rPr lang="cs-CZ" dirty="0">
                <a:solidFill>
                  <a:schemeClr val="tx1"/>
                </a:solidFill>
              </a:rPr>
              <a:t>Krausová, Zdeňka, Pašková, Martina, Vaňková Jana :  Český jazyk 9 – pracovní sešit  pro základní školy a víceletá gymnázia, nakladatelství Fraus, Plzeň, 2006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Použité zdroje: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85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4611" y="4531296"/>
            <a:ext cx="4001366" cy="4770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500" b="1" dirty="0">
                <a:solidFill>
                  <a:srgbClr val="C00000"/>
                </a:solidFill>
                <a:cs typeface="Arial" charset="0"/>
              </a:rPr>
              <a:t>příslovečné určení </a:t>
            </a:r>
            <a:r>
              <a:rPr lang="cs-CZ" sz="2500" b="1" dirty="0" smtClean="0">
                <a:solidFill>
                  <a:srgbClr val="C00000"/>
                </a:solidFill>
                <a:cs typeface="Arial" charset="0"/>
              </a:rPr>
              <a:t>způsobu</a:t>
            </a:r>
            <a:endParaRPr lang="cs-CZ" sz="2500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915816" y="476672"/>
            <a:ext cx="3036409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Příslovce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11975" y="2054487"/>
            <a:ext cx="3799985" cy="5078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002060"/>
                </a:solidFill>
                <a:cs typeface="Arial" charset="0"/>
              </a:rPr>
              <a:t>příslovečné určení </a:t>
            </a: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místa</a:t>
            </a:r>
            <a:endParaRPr lang="cs-CZ" sz="2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005324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Rámeček 12"/>
          <p:cNvSpPr/>
          <p:nvPr/>
        </p:nvSpPr>
        <p:spPr>
          <a:xfrm>
            <a:off x="127392" y="1775952"/>
            <a:ext cx="4362564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411974" y="3296597"/>
            <a:ext cx="3799985" cy="49244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600" b="1" dirty="0">
                <a:solidFill>
                  <a:schemeClr val="bg1"/>
                </a:solidFill>
                <a:cs typeface="Arial" charset="0"/>
              </a:rPr>
              <a:t>příslovečné </a:t>
            </a:r>
            <a:r>
              <a:rPr lang="cs-CZ" sz="2600" b="1" dirty="0" smtClean="0">
                <a:solidFill>
                  <a:schemeClr val="bg1"/>
                </a:solidFill>
                <a:cs typeface="Arial" charset="0"/>
              </a:rPr>
              <a:t>určení času</a:t>
            </a:r>
            <a:endParaRPr lang="cs-CZ" sz="2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95535" y="5805264"/>
            <a:ext cx="3960441" cy="49244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002060"/>
                </a:solidFill>
                <a:cs typeface="Arial" charset="0"/>
              </a:rPr>
              <a:t>příslovečné </a:t>
            </a: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určení </a:t>
            </a: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míry</a:t>
            </a:r>
            <a:endParaRPr lang="cs-CZ" sz="2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4788024" y="2054487"/>
            <a:ext cx="3847528" cy="49244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600" b="1" dirty="0">
                <a:solidFill>
                  <a:srgbClr val="002060"/>
                </a:solidFill>
                <a:cs typeface="Arial" charset="0"/>
              </a:rPr>
              <a:t>příslovečné </a:t>
            </a:r>
            <a:r>
              <a:rPr lang="cs-CZ" sz="2600" b="1" dirty="0" smtClean="0">
                <a:solidFill>
                  <a:srgbClr val="002060"/>
                </a:solidFill>
                <a:cs typeface="Arial" charset="0"/>
              </a:rPr>
              <a:t>určení příčiny</a:t>
            </a:r>
            <a:endParaRPr lang="cs-CZ" sz="2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4932041" y="3284984"/>
            <a:ext cx="3672407" cy="8925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2600" b="1" dirty="0">
                <a:solidFill>
                  <a:srgbClr val="C00000"/>
                </a:solidFill>
                <a:cs typeface="Arial" charset="0"/>
              </a:rPr>
              <a:t>příslovečné </a:t>
            </a:r>
            <a:r>
              <a:rPr lang="cs-CZ" sz="2600" b="1" dirty="0" smtClean="0">
                <a:solidFill>
                  <a:srgbClr val="C00000"/>
                </a:solidFill>
                <a:cs typeface="Arial" charset="0"/>
              </a:rPr>
              <a:t>určení podmínky</a:t>
            </a:r>
            <a:endParaRPr lang="cs-CZ" sz="2600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5068709" y="4912712"/>
            <a:ext cx="3615092" cy="89255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cs-CZ" sz="2600" b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p</a:t>
            </a:r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řívlastkem neshodným</a:t>
            </a:r>
          </a:p>
          <a:p>
            <a:pPr algn="ctr"/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(Cesta pěšky)</a:t>
            </a:r>
            <a:endParaRPr lang="cs-CZ" sz="2600" b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24" name="Rámeček 23"/>
          <p:cNvSpPr/>
          <p:nvPr/>
        </p:nvSpPr>
        <p:spPr>
          <a:xfrm>
            <a:off x="4570009" y="1783312"/>
            <a:ext cx="4394479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8" name="Rámeček 27"/>
          <p:cNvSpPr/>
          <p:nvPr/>
        </p:nvSpPr>
        <p:spPr>
          <a:xfrm>
            <a:off x="4788023" y="4623364"/>
            <a:ext cx="4176465" cy="149417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9" name="Rámeček 28"/>
          <p:cNvSpPr/>
          <p:nvPr/>
        </p:nvSpPr>
        <p:spPr>
          <a:xfrm>
            <a:off x="131682" y="2996783"/>
            <a:ext cx="4362564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Rámeček 29"/>
          <p:cNvSpPr/>
          <p:nvPr/>
        </p:nvSpPr>
        <p:spPr>
          <a:xfrm>
            <a:off x="207445" y="5517232"/>
            <a:ext cx="4394480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Rámeček 30"/>
          <p:cNvSpPr/>
          <p:nvPr/>
        </p:nvSpPr>
        <p:spPr>
          <a:xfrm>
            <a:off x="179512" y="4221088"/>
            <a:ext cx="4362564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Rámeček 31"/>
          <p:cNvSpPr/>
          <p:nvPr/>
        </p:nvSpPr>
        <p:spPr>
          <a:xfrm>
            <a:off x="4601924" y="2989392"/>
            <a:ext cx="4362564" cy="146571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90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6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43803" y="3564304"/>
            <a:ext cx="495234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cs typeface="Arial" charset="0"/>
              </a:rPr>
              <a:t>kde? odkud? kudy? kam?	</a:t>
            </a:r>
            <a:endParaRPr lang="cs-CZ" sz="3200" b="1" dirty="0">
              <a:solidFill>
                <a:srgbClr val="00B0F0"/>
              </a:solidFill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979712" y="476672"/>
            <a:ext cx="493276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Druhy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51961" y="1988840"/>
            <a:ext cx="2831224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cs typeface="Arial" charset="0"/>
              </a:rPr>
              <a:t>příslovce místa</a:t>
            </a:r>
            <a:endParaRPr lang="cs-CZ" sz="3200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2715143" y="1764064"/>
            <a:ext cx="3384376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1475656" y="3306077"/>
            <a:ext cx="5472608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587498" y="4653136"/>
            <a:ext cx="8232974" cy="1800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043608" y="5014627"/>
            <a:ext cx="7344816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3200" dirty="0">
                <a:solidFill>
                  <a:schemeClr val="tx1"/>
                </a:solidFill>
                <a:cs typeface="Arial" charset="0"/>
              </a:rPr>
              <a:t>doma, shora, nahoru, tam, tudy, doprava, kolem, </a:t>
            </a:r>
            <a:r>
              <a:rPr lang="cs-CZ" sz="3200" dirty="0" smtClean="0">
                <a:solidFill>
                  <a:schemeClr val="tx1"/>
                </a:solidFill>
                <a:cs typeface="Arial" charset="0"/>
              </a:rPr>
              <a:t>někde, blízko…</a:t>
            </a:r>
            <a:endParaRPr lang="cs-CZ" sz="32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067944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067944" y="280627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475656" y="186822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300192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67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47664" y="3564304"/>
            <a:ext cx="5780526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3200" b="1" dirty="0">
                <a:solidFill>
                  <a:srgbClr val="000099"/>
                </a:solidFill>
                <a:cs typeface="Arial" charset="0"/>
              </a:rPr>
              <a:t>kdy? odkdy? dokdy? jak dlouho</a:t>
            </a:r>
            <a:r>
              <a:rPr lang="cs-CZ" sz="3200" b="1" dirty="0" smtClean="0">
                <a:solidFill>
                  <a:srgbClr val="000099"/>
                </a:solidFill>
                <a:cs typeface="Arial" charset="0"/>
              </a:rPr>
              <a:t>?</a:t>
            </a:r>
            <a:endParaRPr lang="cs-CZ" sz="3200" b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997607" y="476672"/>
            <a:ext cx="493276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Druhy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51961" y="1980129"/>
            <a:ext cx="2642070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cs typeface="Arial" charset="0"/>
              </a:rPr>
              <a:t>příslovce času</a:t>
            </a:r>
            <a:endParaRPr lang="cs-CZ" sz="3200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2699792" y="1725981"/>
            <a:ext cx="3168352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1331640" y="3306077"/>
            <a:ext cx="6264696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587498" y="4653136"/>
            <a:ext cx="8232974" cy="1800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899592" y="5014627"/>
            <a:ext cx="7560840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3200" dirty="0">
                <a:solidFill>
                  <a:schemeClr val="tx1"/>
                </a:solidFill>
                <a:cs typeface="Arial" charset="0"/>
              </a:rPr>
              <a:t>večer, včera, dlouho, stále, občas, odkdy, tehdy, teď, </a:t>
            </a:r>
            <a:r>
              <a:rPr lang="cs-CZ" sz="3200" dirty="0" smtClean="0">
                <a:solidFill>
                  <a:schemeClr val="tx1"/>
                </a:solidFill>
                <a:cs typeface="Arial" charset="0"/>
              </a:rPr>
              <a:t>dosud…</a:t>
            </a:r>
            <a:endParaRPr lang="cs-CZ" sz="32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087368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087368" y="280627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475656" y="186822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156176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0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79912" y="3564305"/>
            <a:ext cx="1224136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  <a:cs typeface="Arial" charset="0"/>
              </a:rPr>
              <a:t>   jak</a:t>
            </a:r>
            <a:r>
              <a:rPr lang="cs-CZ" sz="3200" b="1" dirty="0">
                <a:solidFill>
                  <a:srgbClr val="000099"/>
                </a:solidFill>
                <a:cs typeface="Arial" charset="0"/>
              </a:rPr>
              <a:t>?</a:t>
            </a:r>
          </a:p>
        </p:txBody>
      </p:sp>
      <p:sp>
        <p:nvSpPr>
          <p:cNvPr id="3" name="Obdélník 2"/>
          <p:cNvSpPr/>
          <p:nvPr/>
        </p:nvSpPr>
        <p:spPr>
          <a:xfrm>
            <a:off x="1943495" y="404664"/>
            <a:ext cx="493276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Druhy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771800" y="1980129"/>
            <a:ext cx="3342582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cs typeface="Arial" charset="0"/>
              </a:rPr>
              <a:t>příslovce </a:t>
            </a:r>
            <a:r>
              <a:rPr lang="cs-CZ" sz="3200" b="1" dirty="0" smtClean="0">
                <a:solidFill>
                  <a:srgbClr val="C00000"/>
                </a:solidFill>
                <a:cs typeface="Arial" charset="0"/>
              </a:rPr>
              <a:t>způsobu</a:t>
            </a:r>
            <a:endParaRPr lang="cs-CZ" sz="3200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2555776" y="1725981"/>
            <a:ext cx="3816423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3419872" y="3306077"/>
            <a:ext cx="1872208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587498" y="4653136"/>
            <a:ext cx="8232974" cy="1800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899592" y="5014627"/>
            <a:ext cx="7560840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3200" dirty="0">
                <a:solidFill>
                  <a:schemeClr val="tx1"/>
                </a:solidFill>
                <a:cs typeface="Arial" charset="0"/>
              </a:rPr>
              <a:t>česky, pěkně, vesele, málo, hezky, mladě, pěšky, žlutě</a:t>
            </a:r>
            <a:r>
              <a:rPr lang="cs-CZ" sz="3200" dirty="0" smtClean="0">
                <a:solidFill>
                  <a:schemeClr val="tx1"/>
                </a:solidFill>
                <a:cs typeface="Arial" charset="0"/>
              </a:rPr>
              <a:t>…</a:t>
            </a:r>
            <a:endParaRPr lang="cs-CZ" sz="32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159376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159376" y="2806270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331640" y="186822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609928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059" y="3046803"/>
            <a:ext cx="1955445" cy="14665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883" y="3058784"/>
            <a:ext cx="1955445" cy="14665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56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693164" y="3579206"/>
            <a:ext cx="1224136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  <a:cs typeface="Arial" charset="0"/>
              </a:rPr>
              <a:t> proč?</a:t>
            </a:r>
            <a:endParaRPr lang="cs-CZ" sz="3200" b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051720" y="404664"/>
            <a:ext cx="493276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Druhy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01279" y="1916832"/>
            <a:ext cx="3066865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cs typeface="Arial" charset="0"/>
              </a:rPr>
              <a:t>příslovce </a:t>
            </a:r>
            <a:r>
              <a:rPr lang="cs-CZ" sz="3200" b="1" dirty="0" smtClean="0">
                <a:solidFill>
                  <a:srgbClr val="C00000"/>
                </a:solidFill>
                <a:cs typeface="Arial" charset="0"/>
              </a:rPr>
              <a:t>příčiny</a:t>
            </a:r>
            <a:endParaRPr lang="cs-CZ" sz="3200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2555775" y="1700808"/>
            <a:ext cx="3600401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3419872" y="3306077"/>
            <a:ext cx="1872208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587498" y="4797152"/>
            <a:ext cx="8232974" cy="108012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899592" y="5013176"/>
            <a:ext cx="7560840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3200" b="1" dirty="0">
                <a:solidFill>
                  <a:schemeClr val="tx1"/>
                </a:solidFill>
                <a:cs typeface="Arial" charset="0"/>
              </a:rPr>
              <a:t>úmyslně, schválně, navzdory, proto…        </a:t>
            </a:r>
          </a:p>
        </p:txBody>
      </p:sp>
      <p:sp>
        <p:nvSpPr>
          <p:cNvPr id="17" name="Šipka dolů 16"/>
          <p:cNvSpPr/>
          <p:nvPr/>
        </p:nvSpPr>
        <p:spPr>
          <a:xfrm>
            <a:off x="4139952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139952" y="2816873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331640" y="186822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609928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37" y="2866061"/>
            <a:ext cx="2464739" cy="184855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838" y="2881099"/>
            <a:ext cx="2607562" cy="19556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88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959855" y="3557706"/>
            <a:ext cx="3312368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99"/>
                </a:solidFill>
                <a:cs typeface="Arial" charset="0"/>
              </a:rPr>
              <a:t> za jaké podmínky?</a:t>
            </a:r>
            <a:endParaRPr lang="cs-CZ" sz="2800" b="1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051720" y="404664"/>
            <a:ext cx="4932761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Arial" charset="0"/>
              </a:rPr>
              <a:t>Druhy příslovcí</a:t>
            </a:r>
            <a:endParaRPr lang="cs-CZ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01279" y="1916832"/>
            <a:ext cx="3629520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cs typeface="Arial" charset="0"/>
              </a:rPr>
              <a:t>příslovce </a:t>
            </a:r>
            <a:r>
              <a:rPr lang="cs-CZ" sz="3200" b="1" dirty="0" smtClean="0">
                <a:solidFill>
                  <a:srgbClr val="C00000"/>
                </a:solidFill>
                <a:cs typeface="Arial" charset="0"/>
              </a:rPr>
              <a:t>podmínky</a:t>
            </a:r>
            <a:endParaRPr lang="cs-CZ" sz="3200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2555775" y="1700808"/>
            <a:ext cx="4176465" cy="108028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2795845" y="3306077"/>
            <a:ext cx="3504347" cy="11310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587498" y="4797152"/>
            <a:ext cx="8232974" cy="108012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899592" y="5013176"/>
            <a:ext cx="7560840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cs-CZ" sz="3200" b="1" dirty="0" smtClean="0">
                <a:solidFill>
                  <a:schemeClr val="tx1"/>
                </a:solidFill>
                <a:cs typeface="Arial" charset="0"/>
              </a:rPr>
              <a:t>třeba…        </a:t>
            </a:r>
            <a:endParaRPr lang="cs-CZ" sz="32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4139952" y="1294108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4139952" y="2816873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4200647" y="4377769"/>
            <a:ext cx="484632" cy="48920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var L 19"/>
          <p:cNvSpPr/>
          <p:nvPr/>
        </p:nvSpPr>
        <p:spPr>
          <a:xfrm>
            <a:off x="1331640" y="1868226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var L 20"/>
          <p:cNvSpPr/>
          <p:nvPr/>
        </p:nvSpPr>
        <p:spPr>
          <a:xfrm rot="16200000">
            <a:off x="6897960" y="1916833"/>
            <a:ext cx="914400" cy="9144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8" y="2881099"/>
            <a:ext cx="2464739" cy="184855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41480"/>
            <a:ext cx="2607562" cy="19556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03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5"/>
            <a:ext cx="9180512" cy="6885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85554" y="1916832"/>
            <a:ext cx="8190902" cy="460851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b="1" dirty="0" smtClean="0"/>
              <a:t>Tatínek přišel z práce domů pozdě.</a:t>
            </a:r>
            <a:r>
              <a:rPr lang="cs-CZ" sz="2800" dirty="0" smtClean="0"/>
              <a:t>  </a:t>
            </a:r>
            <a:endParaRPr lang="cs-CZ" sz="2800" dirty="0"/>
          </a:p>
          <a:p>
            <a:r>
              <a:rPr lang="cs-CZ" sz="2800" b="1" dirty="0" smtClean="0"/>
              <a:t>Věrka krásně </a:t>
            </a:r>
            <a:r>
              <a:rPr lang="cs-CZ" sz="2800" b="1" dirty="0"/>
              <a:t>zpívá </a:t>
            </a:r>
            <a:r>
              <a:rPr lang="cs-CZ" sz="2800" b="1" dirty="0" smtClean="0"/>
              <a:t>a hraje na kytaru staré trampské písničky.</a:t>
            </a:r>
            <a:r>
              <a:rPr lang="cs-CZ" sz="2800" dirty="0" smtClean="0"/>
              <a:t> </a:t>
            </a:r>
          </a:p>
          <a:p>
            <a:r>
              <a:rPr lang="cs-CZ" sz="2800" b="1" dirty="0" smtClean="0"/>
              <a:t>Náš  </a:t>
            </a:r>
            <a:r>
              <a:rPr lang="cs-CZ" sz="2800" b="1" dirty="0"/>
              <a:t>pes </a:t>
            </a:r>
            <a:r>
              <a:rPr lang="cs-CZ" sz="2800" b="1" dirty="0" smtClean="0"/>
              <a:t>hodně štěká.</a:t>
            </a:r>
            <a:endParaRPr lang="cs-CZ" sz="2800" dirty="0"/>
          </a:p>
          <a:p>
            <a:r>
              <a:rPr lang="cs-CZ" sz="2800" b="1" dirty="0" smtClean="0"/>
              <a:t>Jirka  </a:t>
            </a:r>
            <a:r>
              <a:rPr lang="cs-CZ" sz="2800" b="1" dirty="0"/>
              <a:t>přijde dnes </a:t>
            </a:r>
            <a:r>
              <a:rPr lang="cs-CZ" sz="2800" b="1" dirty="0" smtClean="0"/>
              <a:t>večer na večeři.</a:t>
            </a:r>
            <a:r>
              <a:rPr lang="cs-CZ" sz="2800" dirty="0" smtClean="0"/>
              <a:t> </a:t>
            </a:r>
          </a:p>
          <a:p>
            <a:r>
              <a:rPr lang="cs-CZ" sz="2800" b="1" dirty="0" smtClean="0"/>
              <a:t>Žáci </a:t>
            </a:r>
            <a:r>
              <a:rPr lang="cs-CZ" sz="2800" b="1" dirty="0"/>
              <a:t>rychle běželi </a:t>
            </a:r>
            <a:r>
              <a:rPr lang="cs-CZ" sz="2800" b="1" dirty="0" smtClean="0"/>
              <a:t>závod.</a:t>
            </a:r>
            <a:endParaRPr lang="cs-CZ" sz="2800" dirty="0"/>
          </a:p>
          <a:p>
            <a:r>
              <a:rPr lang="cs-CZ" sz="2800" b="1" dirty="0" smtClean="0"/>
              <a:t>Babička mi ráno nachystala výbornou snídani.</a:t>
            </a:r>
          </a:p>
          <a:p>
            <a:r>
              <a:rPr lang="cs-CZ" sz="2800" b="1" dirty="0" smtClean="0"/>
              <a:t>Tento příběh nás hluboce dojal. </a:t>
            </a:r>
          </a:p>
          <a:p>
            <a:r>
              <a:rPr lang="cs-CZ" sz="2800" b="1" dirty="0" smtClean="0"/>
              <a:t>Při pádu na lyžích byl velmi těžce raněn.</a:t>
            </a:r>
            <a:endParaRPr lang="cs-CZ" sz="2800" b="1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Najděte příslovce: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4117713" y="2348880"/>
            <a:ext cx="8640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5076056" y="2356342"/>
            <a:ext cx="8640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1763688" y="2852936"/>
            <a:ext cx="10801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2123728" y="3789040"/>
            <a:ext cx="9361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563888" y="4365104"/>
            <a:ext cx="75308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2591780" y="4365104"/>
            <a:ext cx="77285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1475656" y="4869160"/>
            <a:ext cx="93610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2510154" y="5373216"/>
            <a:ext cx="69369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364632" y="5877272"/>
            <a:ext cx="118512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062829" y="6381328"/>
            <a:ext cx="79720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4982521" y="6381328"/>
            <a:ext cx="79720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92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486</TotalTime>
  <Words>933</Words>
  <Application>Microsoft Office PowerPoint</Application>
  <PresentationFormat>Předvádění na obrazovce (4:3)</PresentationFormat>
  <Paragraphs>311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Vlnění</vt:lpstr>
      <vt:lpstr>Příslovce (adverbia)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Najděte příslovce:</vt:lpstr>
      <vt:lpstr>Prezentace aplikace PowerPoint</vt:lpstr>
      <vt:lpstr>Prezentace aplikace PowerPoint</vt:lpstr>
      <vt:lpstr>Vytvořte příslovce</vt:lpstr>
      <vt:lpstr>Prezentace aplikace PowerPoint</vt:lpstr>
      <vt:lpstr> Význam příslovcí můžeme zesilovat nebo zeslabovat i dalšími příslovci </vt:lpstr>
      <vt:lpstr>Prezentace aplikace PowerPoint</vt:lpstr>
      <vt:lpstr>Prezentace aplikace PowerPoint</vt:lpstr>
      <vt:lpstr>Prezentace aplikace PowerPoint</vt:lpstr>
      <vt:lpstr>Příslovečné spřežky X předložky</vt:lpstr>
      <vt:lpstr>Prezentace aplikace PowerPoint</vt:lpstr>
      <vt:lpstr>Stupňování příslovcí</vt:lpstr>
      <vt:lpstr> Stupňování  příslovcí </vt:lpstr>
      <vt:lpstr>Nahraďte příslovce synonymy</vt:lpstr>
      <vt:lpstr>Vytvořte antonyma</vt:lpstr>
      <vt:lpstr> Utvořte příslovce a 2.stupeň </vt:lpstr>
      <vt:lpstr>Pozor na pravopis</vt:lpstr>
      <vt:lpstr>Použité zdroje:</vt:lpstr>
    </vt:vector>
  </TitlesOfParts>
  <Company>Sportovní gymnázium Dany a Emila Zátopkových Ostrava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Dům - Příslovce</dc:title>
  <dc:creator>Kateřina Karbulová</dc:creator>
  <cp:lastModifiedBy>Kateřina Karbulová</cp:lastModifiedBy>
  <cp:revision>57</cp:revision>
  <dcterms:created xsi:type="dcterms:W3CDTF">2013-04-21T10:17:05Z</dcterms:created>
  <dcterms:modified xsi:type="dcterms:W3CDTF">2013-05-28T10:46:16Z</dcterms:modified>
</cp:coreProperties>
</file>