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66" r:id="rId2"/>
    <p:sldId id="290" r:id="rId3"/>
    <p:sldId id="277" r:id="rId4"/>
    <p:sldId id="279" r:id="rId5"/>
    <p:sldId id="280" r:id="rId6"/>
    <p:sldId id="329" r:id="rId7"/>
    <p:sldId id="284" r:id="rId8"/>
    <p:sldId id="297" r:id="rId9"/>
    <p:sldId id="298" r:id="rId10"/>
    <p:sldId id="303" r:id="rId11"/>
    <p:sldId id="264" r:id="rId12"/>
    <p:sldId id="317" r:id="rId13"/>
    <p:sldId id="283" r:id="rId14"/>
    <p:sldId id="293" r:id="rId15"/>
    <p:sldId id="296" r:id="rId16"/>
    <p:sldId id="291" r:id="rId17"/>
    <p:sldId id="265" r:id="rId18"/>
    <p:sldId id="306" r:id="rId19"/>
    <p:sldId id="307" r:id="rId20"/>
    <p:sldId id="308" r:id="rId21"/>
    <p:sldId id="309" r:id="rId22"/>
    <p:sldId id="310" r:id="rId23"/>
    <p:sldId id="311" r:id="rId24"/>
    <p:sldId id="313" r:id="rId25"/>
    <p:sldId id="314" r:id="rId26"/>
    <p:sldId id="312" r:id="rId27"/>
    <p:sldId id="331" r:id="rId28"/>
    <p:sldId id="315" r:id="rId29"/>
    <p:sldId id="268" r:id="rId30"/>
    <p:sldId id="267" r:id="rId31"/>
    <p:sldId id="318" r:id="rId32"/>
    <p:sldId id="319" r:id="rId33"/>
    <p:sldId id="274" r:id="rId34"/>
    <p:sldId id="330" r:id="rId35"/>
    <p:sldId id="273" r:id="rId36"/>
    <p:sldId id="320" r:id="rId37"/>
    <p:sldId id="321" r:id="rId38"/>
    <p:sldId id="327" r:id="rId3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81" d="100"/>
          <a:sy n="81" d="100"/>
        </p:scale>
        <p:origin x="-1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6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3E045-1482-4355-94DA-24D55F6EFD1D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17249-E1C4-418A-B8D4-3E63E2757FB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145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6F261AE-9320-4CA4-BE73-285C4E882FCE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11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6F261AE-9320-4CA4-BE73-285C4E882FCE}" type="slidenum">
              <a:rPr lang="cs-CZ" smtClean="0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/>
              <a:t>12</a:t>
            </a:fld>
            <a:endParaRPr lang="cs-CZ" smtClean="0"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51817-FA4B-47B3-9705-8382F818FAE8}" type="datetimeFigureOut">
              <a:rPr lang="cs-CZ" smtClean="0"/>
              <a:pPr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0053C-CB57-41AE-A16F-2D69051E65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7" Type="http://schemas.openxmlformats.org/officeDocument/2006/relationships/image" Target="../media/image14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Vodorovný svitek 8"/>
          <p:cNvSpPr/>
          <p:nvPr/>
        </p:nvSpPr>
        <p:spPr>
          <a:xfrm>
            <a:off x="971600" y="1772816"/>
            <a:ext cx="7416824" cy="3888432"/>
          </a:xfrm>
          <a:prstGeom prst="horizontalScroll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2051720" y="2708920"/>
            <a:ext cx="5256584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5400" b="1" dirty="0" smtClean="0">
                <a:ln w="50800"/>
                <a:solidFill>
                  <a:srgbClr val="002060"/>
                </a:solidFill>
                <a:cs typeface="Arial" charset="0"/>
              </a:rPr>
              <a:t>Slovní druhy</a:t>
            </a:r>
          </a:p>
          <a:p>
            <a:pPr algn="ctr">
              <a:buSzPct val="100000"/>
              <a:buFontTx/>
              <a:buChar char="-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cs-CZ" sz="5400" b="1" dirty="0" smtClean="0">
                <a:ln w="50800"/>
                <a:solidFill>
                  <a:srgbClr val="002060"/>
                </a:solidFill>
                <a:cs typeface="Arial" charset="0"/>
              </a:rPr>
              <a:t>slovesa (verba)</a:t>
            </a:r>
            <a:endParaRPr lang="cs-CZ" sz="5400" b="1" dirty="0">
              <a:ln w="50800"/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11" name="Slunce 10"/>
          <p:cNvSpPr/>
          <p:nvPr/>
        </p:nvSpPr>
        <p:spPr>
          <a:xfrm>
            <a:off x="6876256" y="4005064"/>
            <a:ext cx="1080120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0962" name="Picture 2" descr="http://www.heathersanimations.com/alphabets/abc93_files/bz033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1143000" cy="1143001"/>
          </a:xfrm>
          <a:prstGeom prst="rect">
            <a:avLst/>
          </a:prstGeom>
          <a:noFill/>
        </p:spPr>
      </p:pic>
      <p:pic>
        <p:nvPicPr>
          <p:cNvPr id="40964" name="Picture 4" descr="http://www.heathersanimations.com/alphabets/abc93_files/bz0332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2736" y="476672"/>
            <a:ext cx="1143000" cy="1143001"/>
          </a:xfrm>
          <a:prstGeom prst="rect">
            <a:avLst/>
          </a:prstGeom>
          <a:noFill/>
        </p:spPr>
      </p:pic>
      <p:pic>
        <p:nvPicPr>
          <p:cNvPr id="40966" name="Picture 6" descr="http://www.heathersanimations.com/alphabets/abc93_files/bz03301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44824" y="476672"/>
            <a:ext cx="1143000" cy="1143001"/>
          </a:xfrm>
          <a:prstGeom prst="rect">
            <a:avLst/>
          </a:prstGeom>
          <a:noFill/>
        </p:spPr>
      </p:pic>
      <p:pic>
        <p:nvPicPr>
          <p:cNvPr id="40968" name="Picture 8" descr="http://www.heathersanimations.com/alphabets/abc93_files/bz0331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08920" y="485799"/>
            <a:ext cx="1143000" cy="1143001"/>
          </a:xfrm>
          <a:prstGeom prst="rect">
            <a:avLst/>
          </a:prstGeom>
          <a:noFill/>
        </p:spPr>
      </p:pic>
      <p:pic>
        <p:nvPicPr>
          <p:cNvPr id="40970" name="Picture 10" descr="http://www.heathersanimations.com/alphabets/abc93_files/bz03315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63888" y="476672"/>
            <a:ext cx="1143000" cy="1143001"/>
          </a:xfrm>
          <a:prstGeom prst="rect">
            <a:avLst/>
          </a:prstGeom>
          <a:noFill/>
        </p:spPr>
      </p:pic>
      <p:pic>
        <p:nvPicPr>
          <p:cNvPr id="40972" name="Picture 12" descr="http://www.heathersanimations.com/alphabets/abc93_files/bz03319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37112" y="476672"/>
            <a:ext cx="1143000" cy="1143001"/>
          </a:xfrm>
          <a:prstGeom prst="rect">
            <a:avLst/>
          </a:prstGeom>
          <a:noFill/>
        </p:spPr>
      </p:pic>
      <p:pic>
        <p:nvPicPr>
          <p:cNvPr id="40974" name="Picture 14" descr="http://www.heathersanimations.com/alphabets/abc93_files/bz03312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01208" y="476672"/>
            <a:ext cx="1143000" cy="1143001"/>
          </a:xfrm>
          <a:prstGeom prst="rect">
            <a:avLst/>
          </a:prstGeom>
          <a:noFill/>
        </p:spPr>
      </p:pic>
      <p:pic>
        <p:nvPicPr>
          <p:cNvPr id="14" name="Picture 10" descr="http://www.heathersanimations.com/alphabets/abc93_files/bz03315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65304" y="476672"/>
            <a:ext cx="1143000" cy="1143001"/>
          </a:xfrm>
          <a:prstGeom prst="rect">
            <a:avLst/>
          </a:prstGeom>
          <a:noFill/>
        </p:spPr>
      </p:pic>
      <p:pic>
        <p:nvPicPr>
          <p:cNvPr id="15" name="Picture 4" descr="http://www.heathersanimations.com/alphabets/abc93_files/bz0332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1408" y="557807"/>
            <a:ext cx="1143000" cy="1143001"/>
          </a:xfrm>
          <a:prstGeom prst="rect">
            <a:avLst/>
          </a:prstGeom>
          <a:noFill/>
        </p:spPr>
      </p:pic>
      <p:pic>
        <p:nvPicPr>
          <p:cNvPr id="40976" name="Picture 16" descr="http://www.heathersanimations.com/alphabets/abc93_files/bz03309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93496" y="548680"/>
            <a:ext cx="1143000" cy="1143001"/>
          </a:xfrm>
          <a:prstGeom prst="rect">
            <a:avLst/>
          </a:prstGeom>
          <a:noFill/>
        </p:spPr>
      </p:pic>
      <p:pic>
        <p:nvPicPr>
          <p:cNvPr id="17" name="Picture 16" descr="http://www.heathersanimations.com/alphabets/abc93_files/bz03309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703234">
            <a:off x="7979998" y="140389"/>
            <a:ext cx="1143000" cy="531033"/>
          </a:xfrm>
          <a:prstGeom prst="rect">
            <a:avLst/>
          </a:prstGeom>
          <a:noFill/>
        </p:spPr>
      </p:pic>
      <p:sp>
        <p:nvSpPr>
          <p:cNvPr id="19" name="Obdélník 18"/>
          <p:cNvSpPr/>
          <p:nvPr/>
        </p:nvSpPr>
        <p:spPr>
          <a:xfrm>
            <a:off x="2051720" y="6093296"/>
            <a:ext cx="5184576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Tvorba VY_32_INOVACE_KARBULOVA.CEJJAZ.10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79512" y="2041684"/>
            <a:ext cx="1082348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osoba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1349029" y="2636912"/>
            <a:ext cx="846707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číslo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2339752" y="3212976"/>
            <a:ext cx="655116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čas</a:t>
            </a:r>
          </a:p>
        </p:txBody>
      </p:sp>
      <p:sp>
        <p:nvSpPr>
          <p:cNvPr id="6" name="Obdélník 5"/>
          <p:cNvSpPr/>
          <p:nvPr/>
        </p:nvSpPr>
        <p:spPr>
          <a:xfrm>
            <a:off x="3106788" y="3789040"/>
            <a:ext cx="1321196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způsob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4427984" y="4365104"/>
            <a:ext cx="2088232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slovesný rod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588224" y="5013176"/>
            <a:ext cx="792088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vid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5724128" y="5733256"/>
            <a:ext cx="3240360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cs-CZ" sz="2800" b="1" dirty="0" smtClean="0">
                <a:solidFill>
                  <a:srgbClr val="002060"/>
                </a:solidFill>
              </a:rPr>
              <a:t>slovesná třída, vzor</a:t>
            </a:r>
            <a:endParaRPr lang="cs-CZ" sz="2800" b="1" dirty="0">
              <a:solidFill>
                <a:srgbClr val="002060"/>
              </a:solidFill>
            </a:endParaRPr>
          </a:p>
        </p:txBody>
      </p:sp>
      <p:sp>
        <p:nvSpPr>
          <p:cNvPr id="10" name="Šipka doleva 9"/>
          <p:cNvSpPr/>
          <p:nvPr/>
        </p:nvSpPr>
        <p:spPr>
          <a:xfrm rot="16200000">
            <a:off x="379750" y="1428564"/>
            <a:ext cx="720082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leva 10"/>
          <p:cNvSpPr/>
          <p:nvPr/>
        </p:nvSpPr>
        <p:spPr>
          <a:xfrm rot="16200000">
            <a:off x="1171840" y="1716595"/>
            <a:ext cx="1296144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eva 11"/>
          <p:cNvSpPr/>
          <p:nvPr/>
        </p:nvSpPr>
        <p:spPr>
          <a:xfrm rot="16200000">
            <a:off x="1747903" y="2004627"/>
            <a:ext cx="1872208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leva 12"/>
          <p:cNvSpPr/>
          <p:nvPr/>
        </p:nvSpPr>
        <p:spPr>
          <a:xfrm rot="16200000">
            <a:off x="2539991" y="2292659"/>
            <a:ext cx="2448271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leva 13"/>
          <p:cNvSpPr/>
          <p:nvPr/>
        </p:nvSpPr>
        <p:spPr>
          <a:xfrm rot="16200000">
            <a:off x="3836135" y="2580691"/>
            <a:ext cx="3024336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leva 14"/>
          <p:cNvSpPr/>
          <p:nvPr/>
        </p:nvSpPr>
        <p:spPr>
          <a:xfrm rot="16200000">
            <a:off x="5888363" y="3264767"/>
            <a:ext cx="4392487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Šipka doleva 15"/>
          <p:cNvSpPr/>
          <p:nvPr/>
        </p:nvSpPr>
        <p:spPr>
          <a:xfrm rot="16200000">
            <a:off x="5096275" y="2904727"/>
            <a:ext cx="3672408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Slunce 16"/>
          <p:cNvSpPr/>
          <p:nvPr/>
        </p:nvSpPr>
        <p:spPr>
          <a:xfrm>
            <a:off x="611560" y="3645024"/>
            <a:ext cx="2520280" cy="28083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 Box 1"/>
          <p:cNvSpPr txBox="1">
            <a:spLocks noChangeArrowheads="1"/>
          </p:cNvSpPr>
          <p:nvPr/>
        </p:nvSpPr>
        <p:spPr bwMode="auto">
          <a:xfrm>
            <a:off x="374848" y="12576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cs-CZ" sz="4800" b="1" dirty="0" smtClean="0">
                <a:ln w="50800"/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Kategorie sloves</a:t>
            </a:r>
            <a:endParaRPr lang="cs-CZ" sz="4800" b="1" dirty="0">
              <a:ln w="50800"/>
              <a:solidFill>
                <a:schemeClr val="accent4">
                  <a:lumMod val="50000"/>
                </a:schemeClr>
              </a:solidFill>
              <a:ea typeface="+mn-ea"/>
              <a:cs typeface="Arial" charset="0"/>
            </a:endParaRPr>
          </a:p>
        </p:txBody>
      </p:sp>
      <p:sp>
        <p:nvSpPr>
          <p:cNvPr id="18" name="Slunce 17"/>
          <p:cNvSpPr/>
          <p:nvPr/>
        </p:nvSpPr>
        <p:spPr>
          <a:xfrm>
            <a:off x="7236296" y="1886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Slunce 18"/>
          <p:cNvSpPr/>
          <p:nvPr/>
        </p:nvSpPr>
        <p:spPr>
          <a:xfrm>
            <a:off x="539552" y="1886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" grpId="0" animBg="1"/>
      <p:bldP spid="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ovéPole 20"/>
          <p:cNvSpPr txBox="1"/>
          <p:nvPr/>
        </p:nvSpPr>
        <p:spPr>
          <a:xfrm>
            <a:off x="3635896" y="332656"/>
            <a:ext cx="1596912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400" b="1" dirty="0" smtClean="0">
                <a:ln w="50800"/>
                <a:solidFill>
                  <a:srgbClr val="002060"/>
                </a:solidFill>
              </a:rPr>
              <a:t>osoba</a:t>
            </a:r>
            <a:endParaRPr lang="cs-CZ" sz="44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55576" y="1681644"/>
            <a:ext cx="763284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- </a:t>
            </a:r>
            <a:r>
              <a:rPr lang="cs-CZ" sz="2800" b="1" dirty="0" smtClean="0">
                <a:solidFill>
                  <a:srgbClr val="002060"/>
                </a:solidFill>
                <a:cs typeface="Arial" charset="0"/>
              </a:rPr>
              <a:t>3</a:t>
            </a:r>
            <a:r>
              <a:rPr lang="cs-CZ" sz="2800" dirty="0" smtClean="0">
                <a:solidFill>
                  <a:srgbClr val="002060"/>
                </a:solidFill>
                <a:cs typeface="Arial" charset="0"/>
              </a:rPr>
              <a:t>  - </a:t>
            </a:r>
            <a:r>
              <a:rPr lang="cs-CZ" sz="2800" b="1" dirty="0" smtClean="0"/>
              <a:t>já</a:t>
            </a:r>
            <a:r>
              <a:rPr lang="cs-CZ" sz="2800" dirty="0" smtClean="0"/>
              <a:t>, </a:t>
            </a:r>
            <a:r>
              <a:rPr lang="cs-CZ" sz="2800" b="1" dirty="0" smtClean="0"/>
              <a:t>ty</a:t>
            </a:r>
            <a:r>
              <a:rPr lang="cs-CZ" sz="2800" dirty="0" smtClean="0"/>
              <a:t>, </a:t>
            </a:r>
            <a:r>
              <a:rPr lang="cs-CZ" sz="2800" b="1" dirty="0" smtClean="0"/>
              <a:t>on, ona, ono;    my</a:t>
            </a:r>
            <a:r>
              <a:rPr lang="cs-CZ" sz="2800" dirty="0" smtClean="0"/>
              <a:t>, </a:t>
            </a:r>
            <a:r>
              <a:rPr lang="cs-CZ" sz="2800" b="1" dirty="0" smtClean="0"/>
              <a:t>vy</a:t>
            </a:r>
            <a:r>
              <a:rPr lang="cs-CZ" sz="2800" dirty="0" smtClean="0"/>
              <a:t>, </a:t>
            </a:r>
            <a:r>
              <a:rPr lang="cs-CZ" sz="2800" b="1" dirty="0" smtClean="0"/>
              <a:t>oni, ony, ona</a:t>
            </a:r>
            <a:endParaRPr lang="cs-CZ" sz="2800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323528" y="2442368"/>
            <a:ext cx="8640960" cy="41549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cs-CZ" sz="2400" b="1" dirty="0" smtClean="0"/>
              <a:t> </a:t>
            </a:r>
            <a:r>
              <a:rPr lang="cs-CZ" sz="2400" b="1" dirty="0" smtClean="0">
                <a:solidFill>
                  <a:srgbClr val="7030A0"/>
                </a:solidFill>
              </a:rPr>
              <a:t>autorský plurál </a:t>
            </a:r>
            <a:r>
              <a:rPr lang="cs-CZ" sz="2400" dirty="0" smtClean="0"/>
              <a:t>( </a:t>
            </a:r>
            <a:r>
              <a:rPr lang="cs-CZ" sz="2400" dirty="0" err="1" smtClean="0"/>
              <a:t>plurál</a:t>
            </a:r>
            <a:r>
              <a:rPr lang="cs-CZ" sz="2400" dirty="0" smtClean="0"/>
              <a:t> skromnosti) – zeslabení významu 1.os. </a:t>
            </a:r>
            <a:r>
              <a:rPr lang="cs-CZ" sz="2400" dirty="0" err="1" smtClean="0"/>
              <a:t>sg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  použitím 1.os.plurálu ( někdy označováno jako mykání)</a:t>
            </a:r>
          </a:p>
          <a:p>
            <a:r>
              <a:rPr lang="cs-CZ" sz="2400" dirty="0" smtClean="0"/>
              <a:t>  </a:t>
            </a:r>
            <a:r>
              <a:rPr lang="cs-CZ" sz="2400" i="1" dirty="0" smtClean="0"/>
              <a:t>Přejdeme k dalšímu výkladu. ( já)</a:t>
            </a:r>
          </a:p>
          <a:p>
            <a:pPr>
              <a:buFontTx/>
              <a:buChar char="-"/>
            </a:pPr>
            <a:r>
              <a:rPr lang="cs-CZ" sz="2400" b="1" dirty="0" smtClean="0"/>
              <a:t> </a:t>
            </a:r>
            <a:r>
              <a:rPr lang="cs-CZ" sz="2400" b="1" dirty="0" smtClean="0">
                <a:solidFill>
                  <a:srgbClr val="7030A0"/>
                </a:solidFill>
              </a:rPr>
              <a:t>plurál </a:t>
            </a:r>
            <a:r>
              <a:rPr lang="cs-CZ" sz="2400" b="1" dirty="0" err="1" smtClean="0">
                <a:solidFill>
                  <a:srgbClr val="7030A0"/>
                </a:solidFill>
              </a:rPr>
              <a:t>majestaticus</a:t>
            </a:r>
            <a:r>
              <a:rPr lang="cs-CZ" sz="2400" b="1" dirty="0" smtClean="0">
                <a:solidFill>
                  <a:srgbClr val="7030A0"/>
                </a:solidFill>
              </a:rPr>
              <a:t>  </a:t>
            </a:r>
            <a:r>
              <a:rPr lang="cs-CZ" sz="2400" dirty="0" smtClean="0"/>
              <a:t>- zesílení významu</a:t>
            </a:r>
          </a:p>
          <a:p>
            <a:r>
              <a:rPr lang="cs-CZ" sz="2400" dirty="0" smtClean="0"/>
              <a:t>  </a:t>
            </a:r>
            <a:r>
              <a:rPr lang="cs-CZ" sz="2400" i="1" dirty="0" smtClean="0"/>
              <a:t>My, Karel IV., král český, císař římský, jsme se rozhodli takto.</a:t>
            </a:r>
          </a:p>
          <a:p>
            <a:pPr>
              <a:buFontTx/>
              <a:buChar char="-"/>
            </a:pPr>
            <a:r>
              <a:rPr lang="cs-CZ" sz="2400" b="1" dirty="0" smtClean="0"/>
              <a:t> </a:t>
            </a:r>
            <a:r>
              <a:rPr lang="cs-CZ" sz="2400" b="1" dirty="0" smtClean="0">
                <a:solidFill>
                  <a:srgbClr val="7030A0"/>
                </a:solidFill>
              </a:rPr>
              <a:t>vykání</a:t>
            </a:r>
            <a:r>
              <a:rPr lang="cs-CZ" sz="2400" b="1" dirty="0" smtClean="0"/>
              <a:t> </a:t>
            </a:r>
            <a:r>
              <a:rPr lang="cs-CZ" sz="2400" dirty="0" smtClean="0"/>
              <a:t>(projevení úcty, odstup)</a:t>
            </a:r>
          </a:p>
          <a:p>
            <a:r>
              <a:rPr lang="cs-CZ" sz="2400" i="1" dirty="0" smtClean="0"/>
              <a:t>  Buďte tak laskavi a podržte mi dveře.</a:t>
            </a:r>
          </a:p>
          <a:p>
            <a:pPr>
              <a:buFontTx/>
              <a:buChar char="-"/>
            </a:pPr>
            <a:r>
              <a:rPr lang="cs-CZ" sz="2400" b="1" dirty="0" smtClean="0"/>
              <a:t> </a:t>
            </a:r>
            <a:r>
              <a:rPr lang="cs-CZ" sz="2400" b="1" dirty="0" err="1" smtClean="0">
                <a:solidFill>
                  <a:srgbClr val="7030A0"/>
                </a:solidFill>
              </a:rPr>
              <a:t>onkání</a:t>
            </a:r>
            <a:r>
              <a:rPr lang="cs-CZ" sz="2400" b="1" dirty="0" smtClean="0"/>
              <a:t> </a:t>
            </a:r>
            <a:r>
              <a:rPr lang="cs-CZ" sz="2400" dirty="0" smtClean="0"/>
              <a:t>( archaické, dříve dospělí k mladším)</a:t>
            </a:r>
          </a:p>
          <a:p>
            <a:r>
              <a:rPr lang="cs-CZ" sz="2400" i="1" dirty="0" smtClean="0"/>
              <a:t>   Šel domů a trochu si odpočinul.</a:t>
            </a:r>
          </a:p>
          <a:p>
            <a:pPr>
              <a:buFontTx/>
              <a:buChar char="-"/>
            </a:pPr>
            <a:r>
              <a:rPr lang="cs-CZ" sz="2400" b="1" dirty="0" smtClean="0"/>
              <a:t> </a:t>
            </a:r>
            <a:r>
              <a:rPr lang="cs-CZ" sz="2400" b="1" dirty="0" smtClean="0">
                <a:solidFill>
                  <a:srgbClr val="7030A0"/>
                </a:solidFill>
              </a:rPr>
              <a:t>onikání</a:t>
            </a:r>
            <a:r>
              <a:rPr lang="cs-CZ" sz="2400" b="1" dirty="0" smtClean="0"/>
              <a:t> </a:t>
            </a:r>
            <a:r>
              <a:rPr lang="cs-CZ" sz="2400" dirty="0" smtClean="0"/>
              <a:t>( archaické, společenská nadřazenost)</a:t>
            </a:r>
          </a:p>
          <a:p>
            <a:r>
              <a:rPr lang="cs-CZ" sz="2400" dirty="0" smtClean="0"/>
              <a:t>  </a:t>
            </a:r>
            <a:r>
              <a:rPr lang="cs-CZ" sz="2400" i="1" dirty="0" smtClean="0"/>
              <a:t>Co </a:t>
            </a:r>
            <a:r>
              <a:rPr lang="cs-CZ" sz="2400" i="1" dirty="0" err="1" smtClean="0"/>
              <a:t>ráčejí</a:t>
            </a:r>
            <a:r>
              <a:rPr lang="cs-CZ" sz="2400" i="1" dirty="0" smtClean="0"/>
              <a:t> poroučet? Oni jsou moc velký pán.</a:t>
            </a:r>
          </a:p>
        </p:txBody>
      </p:sp>
      <p:sp>
        <p:nvSpPr>
          <p:cNvPr id="5" name="Slunce 4"/>
          <p:cNvSpPr/>
          <p:nvPr/>
        </p:nvSpPr>
        <p:spPr>
          <a:xfrm>
            <a:off x="6876256" y="4365104"/>
            <a:ext cx="1512168" cy="1512168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eva 5"/>
          <p:cNvSpPr/>
          <p:nvPr/>
        </p:nvSpPr>
        <p:spPr>
          <a:xfrm rot="16200000">
            <a:off x="2249225" y="351175"/>
            <a:ext cx="757118" cy="1728192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123728" y="89942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jed.číslo</a:t>
            </a:r>
            <a:endParaRPr lang="cs-CZ" b="1" dirty="0"/>
          </a:p>
        </p:txBody>
      </p:sp>
      <p:sp>
        <p:nvSpPr>
          <p:cNvPr id="8" name="Šipka doleva 7"/>
          <p:cNvSpPr/>
          <p:nvPr/>
        </p:nvSpPr>
        <p:spPr>
          <a:xfrm rot="16200000">
            <a:off x="5921633" y="314137"/>
            <a:ext cx="757118" cy="1728192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724128" y="83671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err="1" smtClean="0"/>
              <a:t>mn.číslo</a:t>
            </a:r>
            <a:endParaRPr lang="cs-CZ" b="1" dirty="0"/>
          </a:p>
        </p:txBody>
      </p:sp>
      <p:sp>
        <p:nvSpPr>
          <p:cNvPr id="10" name="Slunce 9"/>
          <p:cNvSpPr/>
          <p:nvPr/>
        </p:nvSpPr>
        <p:spPr>
          <a:xfrm>
            <a:off x="7524328" y="260648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Slunce 10"/>
          <p:cNvSpPr/>
          <p:nvPr/>
        </p:nvSpPr>
        <p:spPr>
          <a:xfrm>
            <a:off x="467544" y="332656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55576" y="3429000"/>
            <a:ext cx="7632848" cy="3240360"/>
          </a:xfrm>
          <a:prstGeom prst="rect">
            <a:avLst/>
          </a:prstGeom>
          <a:solidFill>
            <a:srgbClr val="FFFF00"/>
          </a:solidFill>
          <a:ln w="9525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cs typeface="Arial" charset="0"/>
              </a:rPr>
              <a:t>oznamovací </a:t>
            </a:r>
            <a:r>
              <a:rPr lang="cs-CZ" sz="2400" dirty="0" smtClean="0"/>
              <a:t>(</a:t>
            </a:r>
            <a:r>
              <a:rPr lang="cs-CZ" sz="2400" dirty="0" err="1" smtClean="0"/>
              <a:t>indaktiv</a:t>
            </a:r>
            <a:r>
              <a:rPr lang="cs-CZ" sz="2400" dirty="0" smtClean="0"/>
              <a:t>):  píši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</a:t>
            </a:r>
            <a:r>
              <a:rPr lang="cs-CZ" sz="2400" b="1" dirty="0" smtClean="0">
                <a:cs typeface="Arial" charset="0"/>
              </a:rPr>
              <a:t>minulý  </a:t>
            </a:r>
            <a:r>
              <a:rPr lang="cs-CZ" sz="2400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(préteritum): šel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                                </a:t>
            </a:r>
            <a:r>
              <a:rPr lang="cs-CZ" sz="2400" b="1" dirty="0" smtClean="0">
                <a:cs typeface="Arial" charset="0"/>
              </a:rPr>
              <a:t>přítomný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</a:t>
            </a:r>
            <a:r>
              <a:rPr lang="cs-CZ" sz="2400" dirty="0" smtClean="0"/>
              <a:t>(prézens): jde</a:t>
            </a:r>
            <a:endParaRPr lang="cs-CZ" sz="2400" b="1" dirty="0" smtClean="0">
              <a:solidFill>
                <a:schemeClr val="accent4">
                  <a:lumMod val="50000"/>
                </a:schemeClr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                                </a:t>
            </a:r>
            <a:r>
              <a:rPr lang="cs-CZ" sz="2400" b="1" dirty="0" smtClean="0">
                <a:cs typeface="Arial" charset="0"/>
              </a:rPr>
              <a:t>budoucí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</a:t>
            </a:r>
            <a:r>
              <a:rPr lang="cs-CZ" sz="2400" dirty="0" smtClean="0"/>
              <a:t>(futurum): půjde</a:t>
            </a:r>
            <a:endParaRPr lang="cs-CZ" sz="2400" b="1" dirty="0" smtClean="0">
              <a:solidFill>
                <a:schemeClr val="accent4">
                  <a:lumMod val="50000"/>
                </a:schemeClr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cs typeface="Arial" charset="0"/>
              </a:rPr>
              <a:t>rozkazovací </a:t>
            </a:r>
            <a:r>
              <a:rPr lang="cs-CZ" sz="2400" dirty="0" smtClean="0"/>
              <a:t>(imperativ): mluv!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cs typeface="Arial" charset="0"/>
              </a:rPr>
              <a:t>podmiňovací </a:t>
            </a:r>
            <a:r>
              <a:rPr lang="cs-CZ" sz="2400" dirty="0" smtClean="0"/>
              <a:t>(kondicionál):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                               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- přítomný    </a:t>
            </a:r>
            <a:r>
              <a:rPr lang="cs-CZ" sz="2400" dirty="0" smtClean="0"/>
              <a:t>(mluvil bych)</a:t>
            </a:r>
            <a:endParaRPr lang="cs-CZ" sz="2400" b="1" dirty="0" smtClean="0">
              <a:solidFill>
                <a:schemeClr val="accent4">
                  <a:lumMod val="50000"/>
                </a:schemeClr>
              </a:solidFill>
              <a:cs typeface="Arial" charset="0"/>
            </a:endParaRPr>
          </a:p>
          <a:p>
            <a:pPr marL="1587">
              <a:spcBef>
                <a:spcPts val="600"/>
              </a:spcBef>
              <a:buClr>
                <a:srgbClr val="000000"/>
              </a:buClr>
              <a:buSzPct val="4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 - minulý </a:t>
            </a:r>
            <a:r>
              <a:rPr lang="cs-CZ" sz="2400" dirty="0" smtClean="0"/>
              <a:t>      (byl bych mluvil)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1691680" y="2124145"/>
            <a:ext cx="148470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  <a:cs typeface="Arial" charset="0"/>
              </a:rPr>
              <a:t>způsob</a:t>
            </a:r>
            <a:r>
              <a:rPr lang="cs-CZ" sz="32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 </a:t>
            </a:r>
            <a:endParaRPr lang="cs-CZ" sz="3200" dirty="0"/>
          </a:p>
        </p:txBody>
      </p:sp>
      <p:sp>
        <p:nvSpPr>
          <p:cNvPr id="16" name="Obdélník 15"/>
          <p:cNvSpPr/>
          <p:nvPr/>
        </p:nvSpPr>
        <p:spPr>
          <a:xfrm>
            <a:off x="5940152" y="2052137"/>
            <a:ext cx="72051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3200" b="1" dirty="0" smtClean="0">
                <a:solidFill>
                  <a:srgbClr val="002060"/>
                </a:solidFill>
                <a:cs typeface="Arial" charset="0"/>
              </a:rPr>
              <a:t>čas</a:t>
            </a:r>
          </a:p>
        </p:txBody>
      </p:sp>
      <p:cxnSp>
        <p:nvCxnSpPr>
          <p:cNvPr id="28" name="Přímá spojovací čára 27"/>
          <p:cNvCxnSpPr/>
          <p:nvPr/>
        </p:nvCxnSpPr>
        <p:spPr>
          <a:xfrm>
            <a:off x="4716016" y="3429000"/>
            <a:ext cx="0" cy="32403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 flipH="1">
            <a:off x="755576" y="4725144"/>
            <a:ext cx="76328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Přímá spojovací čára 34"/>
          <p:cNvCxnSpPr/>
          <p:nvPr/>
        </p:nvCxnSpPr>
        <p:spPr>
          <a:xfrm flipH="1">
            <a:off x="755576" y="5229200"/>
            <a:ext cx="76328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Obdélník 26"/>
          <p:cNvSpPr/>
          <p:nvPr/>
        </p:nvSpPr>
        <p:spPr>
          <a:xfrm>
            <a:off x="5868144" y="4941168"/>
            <a:ext cx="936104" cy="7200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Šipka doleva 16"/>
          <p:cNvSpPr/>
          <p:nvPr/>
        </p:nvSpPr>
        <p:spPr>
          <a:xfrm rot="16200000">
            <a:off x="2071937" y="2904727"/>
            <a:ext cx="648072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bdélník 22"/>
          <p:cNvSpPr/>
          <p:nvPr/>
        </p:nvSpPr>
        <p:spPr>
          <a:xfrm>
            <a:off x="5868144" y="5805264"/>
            <a:ext cx="936104" cy="7200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251520" y="548680"/>
            <a:ext cx="8496944" cy="144016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 smtClean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rgbClr val="00B050"/>
                </a:solidFill>
                <a:cs typeface="Arial" charset="0"/>
              </a:rPr>
              <a:t>       </a:t>
            </a:r>
            <a:r>
              <a:rPr lang="cs-CZ" sz="2800" b="1" dirty="0" smtClean="0">
                <a:solidFill>
                  <a:srgbClr val="00B050"/>
                </a:solidFill>
                <a:cs typeface="Arial" charset="0"/>
              </a:rPr>
              <a:t>jednotné</a:t>
            </a:r>
            <a:r>
              <a:rPr lang="cs-CZ" sz="2400" dirty="0" smtClean="0"/>
              <a:t> (singulár)                       </a:t>
            </a: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sz="2800" b="1" dirty="0" smtClean="0">
                <a:solidFill>
                  <a:srgbClr val="00B050"/>
                </a:solidFill>
                <a:cs typeface="Arial" charset="0"/>
              </a:rPr>
              <a:t>množné</a:t>
            </a:r>
            <a:r>
              <a:rPr lang="cs-CZ" sz="2400" b="1" dirty="0" smtClean="0">
                <a:solidFill>
                  <a:srgbClr val="00B050"/>
                </a:solidFill>
                <a:cs typeface="Arial" charset="0"/>
              </a:rPr>
              <a:t> </a:t>
            </a:r>
            <a:r>
              <a:rPr lang="cs-CZ" sz="2400" dirty="0" smtClean="0">
                <a:solidFill>
                  <a:srgbClr val="002060"/>
                </a:solidFill>
                <a:cs typeface="Arial" charset="0"/>
              </a:rPr>
              <a:t>( plurál) -</a:t>
            </a:r>
            <a:r>
              <a:rPr lang="cs-CZ" sz="2400" dirty="0" smtClean="0"/>
              <a:t> šli/šly/šla    </a:t>
            </a:r>
            <a:r>
              <a:rPr lang="cs-CZ" sz="2400" i="1" dirty="0" smtClean="0"/>
              <a:t>- ve staré češtině do 15.století ještě číslo dvojné (duál)  -dvěm</a:t>
            </a:r>
            <a:r>
              <a:rPr lang="cs-CZ" sz="2400" b="1" i="1" u="sng" dirty="0" smtClean="0"/>
              <a:t>a</a:t>
            </a:r>
            <a:endParaRPr lang="cs-CZ" sz="2400" b="1" i="1" u="sng" dirty="0">
              <a:solidFill>
                <a:srgbClr val="00206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FFCC00"/>
                </a:solidFill>
                <a:cs typeface="Arial" charset="0"/>
              </a:rPr>
              <a:t>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400" dirty="0">
              <a:solidFill>
                <a:srgbClr val="000000"/>
              </a:solidFill>
              <a:cs typeface="Arial" charset="0"/>
            </a:endParaRP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  <p:sp>
        <p:nvSpPr>
          <p:cNvPr id="29" name="Šipka doleva 28"/>
          <p:cNvSpPr/>
          <p:nvPr/>
        </p:nvSpPr>
        <p:spPr>
          <a:xfrm rot="16200000">
            <a:off x="6032377" y="2832720"/>
            <a:ext cx="648072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Šipka doleva 29"/>
          <p:cNvSpPr/>
          <p:nvPr/>
        </p:nvSpPr>
        <p:spPr>
          <a:xfrm rot="19313973">
            <a:off x="3180658" y="722451"/>
            <a:ext cx="701524" cy="400473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Šipka doleva 31"/>
          <p:cNvSpPr/>
          <p:nvPr/>
        </p:nvSpPr>
        <p:spPr>
          <a:xfrm rot="13606777">
            <a:off x="4750145" y="720938"/>
            <a:ext cx="643522" cy="394786"/>
          </a:xfrm>
          <a:prstGeom prst="leftArrow">
            <a:avLst/>
          </a:prstGeom>
          <a:solidFill>
            <a:srgbClr val="7030A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3707904" y="190381"/>
            <a:ext cx="1247457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cs-CZ" sz="3600" b="1" dirty="0" smtClean="0">
                <a:solidFill>
                  <a:srgbClr val="002060"/>
                </a:solidFill>
                <a:cs typeface="Arial" charset="0"/>
              </a:rPr>
              <a:t> číslo </a:t>
            </a:r>
            <a:endParaRPr lang="cs-CZ" sz="3600" dirty="0"/>
          </a:p>
        </p:txBody>
      </p:sp>
      <p:sp>
        <p:nvSpPr>
          <p:cNvPr id="18" name="Slunce 17"/>
          <p:cNvSpPr/>
          <p:nvPr/>
        </p:nvSpPr>
        <p:spPr>
          <a:xfrm>
            <a:off x="3923928" y="2132856"/>
            <a:ext cx="1368152" cy="1152128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8460432" y="4725144"/>
            <a:ext cx="43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 smtClean="0"/>
              <a:t>!</a:t>
            </a:r>
            <a:endParaRPr lang="cs-CZ" sz="7200" dirty="0"/>
          </a:p>
        </p:txBody>
      </p:sp>
      <p:sp>
        <p:nvSpPr>
          <p:cNvPr id="20" name="Slunce 19"/>
          <p:cNvSpPr/>
          <p:nvPr/>
        </p:nvSpPr>
        <p:spPr>
          <a:xfrm>
            <a:off x="5724128" y="44624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Slunce 20"/>
          <p:cNvSpPr/>
          <p:nvPr/>
        </p:nvSpPr>
        <p:spPr>
          <a:xfrm>
            <a:off x="1907704" y="44624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88640"/>
            <a:ext cx="7992888" cy="90794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rgbClr val="7030A0"/>
                </a:solidFill>
                <a:cs typeface="Arial" charset="0"/>
              </a:rPr>
              <a:t>                       podmiňovací způsob přítomný 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– vyjadřuje potencionálně možný děj ( podmínka, přání)</a:t>
            </a:r>
          </a:p>
        </p:txBody>
      </p:sp>
      <p:sp>
        <p:nvSpPr>
          <p:cNvPr id="3" name="Obdélník 2"/>
          <p:cNvSpPr/>
          <p:nvPr/>
        </p:nvSpPr>
        <p:spPr>
          <a:xfrm>
            <a:off x="2195736" y="1556792"/>
            <a:ext cx="489654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sloveso + pomocné sloveso být </a:t>
            </a:r>
            <a:endParaRPr lang="cs-CZ" sz="2400" b="1" dirty="0" smtClean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  <a:p>
            <a:pPr algn="ctr"/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pracoval </a:t>
            </a:r>
            <a:r>
              <a:rPr lang="cs-CZ" sz="2400" b="1" u="sng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bych</a:t>
            </a:r>
            <a:endParaRPr lang="cs-CZ" sz="24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Šipka doleva 6"/>
          <p:cNvSpPr/>
          <p:nvPr/>
        </p:nvSpPr>
        <p:spPr>
          <a:xfrm rot="16200000">
            <a:off x="4342317" y="1111085"/>
            <a:ext cx="43204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611560" y="2852936"/>
            <a:ext cx="7920880" cy="90794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Jana by byla šla s námi, kdyby měla čas. Kéž bych nemusel </a:t>
            </a:r>
          </a:p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do obchodu. Kdybych měl peníze, cestoval bych.</a:t>
            </a:r>
          </a:p>
        </p:txBody>
      </p:sp>
      <p:sp>
        <p:nvSpPr>
          <p:cNvPr id="13" name="Šipka doleva 12"/>
          <p:cNvSpPr/>
          <p:nvPr/>
        </p:nvSpPr>
        <p:spPr>
          <a:xfrm rot="16200000">
            <a:off x="4414325" y="2407229"/>
            <a:ext cx="43204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611560" y="4191471"/>
            <a:ext cx="792088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1313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rgbClr val="7030A0"/>
                </a:solidFill>
                <a:cs typeface="Arial" charset="0"/>
              </a:rPr>
              <a:t>podmiňovací způsob minulý </a:t>
            </a: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- vyjadřuje neuskutečnitelný děj</a:t>
            </a:r>
          </a:p>
        </p:txBody>
      </p:sp>
      <p:sp>
        <p:nvSpPr>
          <p:cNvPr id="15" name="Šipka doleva 14"/>
          <p:cNvSpPr/>
          <p:nvPr/>
        </p:nvSpPr>
        <p:spPr>
          <a:xfrm rot="16200000">
            <a:off x="4414325" y="4711485"/>
            <a:ext cx="43204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467544" y="5171127"/>
            <a:ext cx="8244408" cy="13542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341313" algn="ctr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podmiňovací způsob přítomný + další pomocné sloveso být</a:t>
            </a:r>
          </a:p>
          <a:p>
            <a:pPr indent="-341313" algn="ctr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byl </a:t>
            </a:r>
            <a:r>
              <a:rPr lang="cs-CZ" sz="2400" b="1" i="1" u="sng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bych</a:t>
            </a: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pracoval</a:t>
            </a:r>
          </a:p>
          <a:p>
            <a:pPr indent="-341313" algn="ctr">
              <a:spcBef>
                <a:spcPts val="600"/>
              </a:spcBef>
              <a:buClr>
                <a:srgbClr val="000000"/>
              </a:buClr>
              <a:buSzPct val="45000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byl bych </a:t>
            </a:r>
            <a:r>
              <a:rPr lang="cs-CZ" sz="2400" b="1" i="1" u="sng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býva</a:t>
            </a: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l pracoval</a:t>
            </a:r>
          </a:p>
        </p:txBody>
      </p:sp>
      <p:sp>
        <p:nvSpPr>
          <p:cNvPr id="10" name="Slunce 9"/>
          <p:cNvSpPr/>
          <p:nvPr/>
        </p:nvSpPr>
        <p:spPr>
          <a:xfrm>
            <a:off x="7452320" y="1412776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Slunce 11"/>
          <p:cNvSpPr/>
          <p:nvPr/>
        </p:nvSpPr>
        <p:spPr>
          <a:xfrm>
            <a:off x="827584" y="1484784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000" b="1" dirty="0" smtClean="0">
                <a:ln w="50800"/>
                <a:solidFill>
                  <a:schemeClr val="accent4">
                    <a:lumMod val="50000"/>
                  </a:schemeClr>
                </a:solidFill>
              </a:rPr>
              <a:t>Podmiňovací způsob ( kondicionál)</a:t>
            </a:r>
            <a:endParaRPr lang="cs-CZ" sz="4000" b="1" dirty="0">
              <a:ln w="50800"/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67544" y="1484784"/>
            <a:ext cx="8208912" cy="39604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cs-CZ" sz="2400" b="1" dirty="0" smtClean="0"/>
              <a:t>kondicionál přítomný                     přechodník minulý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400" b="1" dirty="0" err="1" smtClean="0">
                <a:solidFill>
                  <a:srgbClr val="FF0000"/>
                </a:solidFill>
              </a:rPr>
              <a:t>č.j</a:t>
            </a:r>
            <a:r>
              <a:rPr lang="cs-CZ" sz="2400" b="1" dirty="0" smtClean="0">
                <a:solidFill>
                  <a:srgbClr val="FF0000"/>
                </a:solidFill>
              </a:rPr>
              <a:t>.</a:t>
            </a:r>
            <a:r>
              <a:rPr lang="cs-CZ" sz="2400" b="1" dirty="0" smtClean="0"/>
              <a:t>                                                    </a:t>
            </a:r>
            <a:r>
              <a:rPr lang="cs-CZ" sz="2400" b="1" dirty="0" err="1" smtClean="0">
                <a:solidFill>
                  <a:srgbClr val="FF0000"/>
                </a:solidFill>
              </a:rPr>
              <a:t>č.j</a:t>
            </a:r>
            <a:r>
              <a:rPr lang="cs-CZ" sz="2400" b="1" dirty="0" smtClean="0">
                <a:solidFill>
                  <a:srgbClr val="FF0000"/>
                </a:solidFill>
              </a:rPr>
              <a:t>.                                                   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cs-CZ" sz="2400" b="1" dirty="0" smtClean="0">
                <a:solidFill>
                  <a:srgbClr val="C00000"/>
                </a:solidFill>
              </a:rPr>
              <a:t>psal bych                                 1. byl bych ( býval) psal</a:t>
            </a:r>
            <a:endParaRPr lang="cs-CZ" sz="2400" b="1" dirty="0" smtClean="0">
              <a:solidFill>
                <a:srgbClr val="00B050"/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cs-CZ" sz="2400" b="1" dirty="0" smtClean="0">
                <a:solidFill>
                  <a:srgbClr val="00B050"/>
                </a:solidFill>
              </a:rPr>
              <a:t>psal bys                                   2. byl bys ( býval) psal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cs-CZ" sz="2400" b="1" dirty="0" smtClean="0">
                <a:solidFill>
                  <a:schemeClr val="accent4">
                    <a:lumMod val="50000"/>
                  </a:schemeClr>
                </a:solidFill>
              </a:rPr>
              <a:t>psal by                                     3. byl by ( býval) psal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b="1" dirty="0" err="1" smtClean="0">
                <a:solidFill>
                  <a:srgbClr val="FF0000"/>
                </a:solidFill>
              </a:rPr>
              <a:t>č.mn</a:t>
            </a:r>
            <a:r>
              <a:rPr lang="cs-CZ" sz="2400" b="1" dirty="0" smtClean="0">
                <a:solidFill>
                  <a:srgbClr val="FF0000"/>
                </a:solidFill>
              </a:rPr>
              <a:t>.                                               </a:t>
            </a:r>
            <a:r>
              <a:rPr lang="cs-CZ" sz="2400" b="1" dirty="0" err="1" smtClean="0">
                <a:solidFill>
                  <a:srgbClr val="FF0000"/>
                </a:solidFill>
              </a:rPr>
              <a:t>č.mn</a:t>
            </a:r>
            <a:r>
              <a:rPr lang="cs-CZ" sz="2400" b="1" dirty="0" smtClean="0">
                <a:solidFill>
                  <a:srgbClr val="FF0000"/>
                </a:solidFill>
              </a:rPr>
              <a:t>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psali bychom                         1. byli bychom ( bývali) psali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cs-CZ" sz="2400" b="1" dirty="0" smtClean="0">
                <a:solidFill>
                  <a:srgbClr val="00B050"/>
                </a:solidFill>
              </a:rPr>
              <a:t>p</a:t>
            </a:r>
            <a:r>
              <a:rPr kumimoji="0" lang="cs-C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sali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byste                              2. byli byste ( bývali) psali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cs-CZ" sz="2400" b="1" dirty="0" smtClean="0"/>
              <a:t>psali by                                   3.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byli by ( bývali) psali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endParaRPr lang="cs-CZ" sz="2400" dirty="0"/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467544" y="191683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467544" y="36450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67544" y="234888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67544" y="2780928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467544" y="321297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467544" y="450912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67544" y="4077072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 flipV="1">
            <a:off x="4211960" y="1484784"/>
            <a:ext cx="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467544" y="544522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467544" y="5013176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>
            <a:off x="4211960" y="1484784"/>
            <a:ext cx="0" cy="39604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ovací čára 43"/>
          <p:cNvCxnSpPr/>
          <p:nvPr/>
        </p:nvCxnSpPr>
        <p:spPr>
          <a:xfrm>
            <a:off x="8676456" y="1484784"/>
            <a:ext cx="0" cy="39604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>
            <a:off x="467544" y="1484784"/>
            <a:ext cx="0" cy="39604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ovací čára 45"/>
          <p:cNvCxnSpPr/>
          <p:nvPr/>
        </p:nvCxnSpPr>
        <p:spPr>
          <a:xfrm flipH="1">
            <a:off x="467544" y="5445224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Přímá spojovací čára 49"/>
          <p:cNvCxnSpPr/>
          <p:nvPr/>
        </p:nvCxnSpPr>
        <p:spPr>
          <a:xfrm flipH="1">
            <a:off x="467544" y="1484784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 flipH="1">
            <a:off x="467544" y="1916832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ovací čára 53"/>
          <p:cNvCxnSpPr/>
          <p:nvPr/>
        </p:nvCxnSpPr>
        <p:spPr>
          <a:xfrm flipH="1">
            <a:off x="467544" y="2348880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ovací čára 56"/>
          <p:cNvCxnSpPr/>
          <p:nvPr/>
        </p:nvCxnSpPr>
        <p:spPr>
          <a:xfrm flipH="1">
            <a:off x="467544" y="3645024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ovací čára 57"/>
          <p:cNvCxnSpPr/>
          <p:nvPr/>
        </p:nvCxnSpPr>
        <p:spPr>
          <a:xfrm flipH="1">
            <a:off x="467544" y="4077072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ovací čára 58"/>
          <p:cNvCxnSpPr/>
          <p:nvPr/>
        </p:nvCxnSpPr>
        <p:spPr>
          <a:xfrm flipH="1">
            <a:off x="467544" y="4509120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ovací čára 59"/>
          <p:cNvCxnSpPr/>
          <p:nvPr/>
        </p:nvCxnSpPr>
        <p:spPr>
          <a:xfrm flipH="1">
            <a:off x="467544" y="5013176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ovací čára 64"/>
          <p:cNvCxnSpPr/>
          <p:nvPr/>
        </p:nvCxnSpPr>
        <p:spPr>
          <a:xfrm flipH="1">
            <a:off x="467544" y="2780928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ovací čára 65"/>
          <p:cNvCxnSpPr/>
          <p:nvPr/>
        </p:nvCxnSpPr>
        <p:spPr>
          <a:xfrm flipH="1">
            <a:off x="467544" y="3212976"/>
            <a:ext cx="82089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bdélník 71"/>
          <p:cNvSpPr/>
          <p:nvPr/>
        </p:nvSpPr>
        <p:spPr>
          <a:xfrm>
            <a:off x="3563888" y="6021288"/>
            <a:ext cx="146790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cs-CZ" b="1" dirty="0" smtClean="0"/>
              <a:t>psali by jsme </a:t>
            </a:r>
            <a:endParaRPr lang="cs-CZ" b="1" dirty="0"/>
          </a:p>
        </p:txBody>
      </p:sp>
      <p:sp>
        <p:nvSpPr>
          <p:cNvPr id="73" name="Obdélník 72"/>
          <p:cNvSpPr/>
          <p:nvPr/>
        </p:nvSpPr>
        <p:spPr>
          <a:xfrm>
            <a:off x="3563888" y="5589240"/>
            <a:ext cx="1354217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cs-CZ" b="1" dirty="0" smtClean="0"/>
              <a:t>psali </a:t>
            </a:r>
            <a:r>
              <a:rPr lang="cs-CZ" b="1" dirty="0" err="1" smtClean="0"/>
              <a:t>bysme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71" name="TextovéPole 70"/>
          <p:cNvSpPr txBox="1"/>
          <p:nvPr/>
        </p:nvSpPr>
        <p:spPr>
          <a:xfrm>
            <a:off x="3563888" y="6444044"/>
            <a:ext cx="129614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b="1" dirty="0" smtClean="0"/>
              <a:t>psali by jste</a:t>
            </a:r>
            <a:endParaRPr lang="cs-CZ" b="1" dirty="0"/>
          </a:p>
        </p:txBody>
      </p:sp>
      <p:sp>
        <p:nvSpPr>
          <p:cNvPr id="74" name="TextovéPole 73"/>
          <p:cNvSpPr txBox="1"/>
          <p:nvPr/>
        </p:nvSpPr>
        <p:spPr>
          <a:xfrm>
            <a:off x="5220072" y="5733256"/>
            <a:ext cx="1008609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400" b="1" dirty="0" smtClean="0">
                <a:ln w="50800"/>
                <a:solidFill>
                  <a:schemeClr val="accent4">
                    <a:lumMod val="50000"/>
                  </a:schemeClr>
                </a:solidFill>
              </a:rPr>
              <a:t>NE!</a:t>
            </a:r>
            <a:endParaRPr lang="cs-CZ" sz="4400" b="1" dirty="0">
              <a:ln w="50800"/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2" name="Slunce 31"/>
          <p:cNvSpPr/>
          <p:nvPr/>
        </p:nvSpPr>
        <p:spPr>
          <a:xfrm>
            <a:off x="683568" y="55892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Slunce 32"/>
          <p:cNvSpPr/>
          <p:nvPr/>
        </p:nvSpPr>
        <p:spPr>
          <a:xfrm>
            <a:off x="7452320" y="55892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260648"/>
            <a:ext cx="7884368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Ve 2.osobě j.č. se u zvratných sloves k zvratnému zájmenu připojuje  </a:t>
            </a:r>
            <a:r>
              <a:rPr lang="cs-CZ" sz="2400" b="1" dirty="0" smtClean="0"/>
              <a:t>- s  </a:t>
            </a:r>
            <a:r>
              <a:rPr lang="cs-CZ" sz="2400" dirty="0" smtClean="0"/>
              <a:t>( hrál by sis, učil by ses).</a:t>
            </a:r>
          </a:p>
          <a:p>
            <a:endParaRPr lang="cs-CZ" sz="2400" dirty="0" smtClean="0"/>
          </a:p>
          <a:p>
            <a:r>
              <a:rPr lang="cs-CZ" sz="2400" dirty="0" smtClean="0"/>
              <a:t>Slovesné tvary bych, bys, bychom… bývají často </a:t>
            </a:r>
            <a:r>
              <a:rPr lang="cs-CZ" sz="2400" b="1" dirty="0" smtClean="0"/>
              <a:t>spojeny se spojkou v jedno slovo </a:t>
            </a:r>
            <a:r>
              <a:rPr lang="cs-CZ" sz="2400" dirty="0" smtClean="0"/>
              <a:t>( kdybych přišel, abys nevolal, kdybychom zpívali, abyste poslouchali….)</a:t>
            </a:r>
            <a:endParaRPr lang="cs-CZ" sz="2400" dirty="0"/>
          </a:p>
        </p:txBody>
      </p:sp>
      <p:sp>
        <p:nvSpPr>
          <p:cNvPr id="3" name="Slunce 2"/>
          <p:cNvSpPr/>
          <p:nvPr/>
        </p:nvSpPr>
        <p:spPr>
          <a:xfrm>
            <a:off x="3131840" y="3068960"/>
            <a:ext cx="2520280" cy="28083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Podmiňovací způsob - cvičení</a:t>
            </a:r>
            <a:br>
              <a:rPr lang="cs-CZ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Převádějte věty z jednotného čísla do čísla množného a naopak, tvořte přechodník přítomný</a:t>
            </a:r>
            <a:endParaRPr lang="cs-CZ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07504" y="1556792"/>
            <a:ext cx="4114800" cy="47811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cs-CZ" sz="2400" dirty="0" smtClean="0"/>
              <a:t>My bychom tam chtěli jít.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cs-CZ" sz="2400" dirty="0" smtClean="0"/>
              <a:t>Co bys dělal nejraději?</a:t>
            </a:r>
          </a:p>
          <a:p>
            <a:pPr marL="457200" indent="-457200">
              <a:buAutoNum type="arabicPeriod"/>
            </a:pPr>
            <a:r>
              <a:rPr lang="cs-CZ" sz="2400" dirty="0" smtClean="0"/>
              <a:t>Šel bych s vámi.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cs-CZ" sz="2400" dirty="0" smtClean="0"/>
              <a:t>Chtěli byste jet k moři?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cs-CZ" sz="2400" dirty="0" smtClean="0"/>
              <a:t>Za to bych nerad zodpovídal.</a:t>
            </a:r>
          </a:p>
          <a:p>
            <a:pPr marL="457200" indent="-457200">
              <a:buAutoNum type="arabicPeriod"/>
            </a:pPr>
            <a:r>
              <a:rPr lang="cs-CZ" sz="2400" dirty="0" smtClean="0"/>
              <a:t>Museli bychom mít čas.</a:t>
            </a:r>
          </a:p>
          <a:p>
            <a:pPr marL="457200" indent="-457200">
              <a:buAutoNum type="arabicPeriod"/>
            </a:pPr>
            <a:r>
              <a:rPr lang="cs-CZ" sz="2400" dirty="0" smtClean="0"/>
              <a:t>Ty bys chtěl vyhrát?</a:t>
            </a:r>
          </a:p>
          <a:p>
            <a:pPr marL="457200" indent="-457200">
              <a:buAutoNum type="arabicPeriod"/>
            </a:pPr>
            <a:r>
              <a:rPr lang="cs-CZ" sz="2400" dirty="0" smtClean="0"/>
              <a:t>Rád bych viděl ten film.</a:t>
            </a:r>
          </a:p>
          <a:p>
            <a:pPr marL="457200" indent="-457200">
              <a:buAutoNum type="arabicPeriod"/>
            </a:pPr>
            <a:r>
              <a:rPr lang="cs-CZ" sz="2400" dirty="0" smtClean="0"/>
              <a:t>Vy byste nám mohli poradit.</a:t>
            </a:r>
          </a:p>
          <a:p>
            <a:pPr marL="457200" indent="-457200">
              <a:buAutoNum type="arabicPeriod"/>
            </a:pPr>
            <a:r>
              <a:rPr lang="cs-CZ" sz="2400" dirty="0" smtClean="0"/>
              <a:t>Já bych to rád udělal.</a:t>
            </a:r>
          </a:p>
          <a:p>
            <a:pPr marL="457200" indent="-457200">
              <a:buAutoNum type="arabicPeriod"/>
            </a:pPr>
            <a:endParaRPr lang="cs-CZ" sz="24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427984" y="1556792"/>
            <a:ext cx="4608512" cy="4781128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Já bych tam chtěl jít.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dirty="0" smtClean="0"/>
              <a:t>Co byste dělali nejraději?</a:t>
            </a:r>
          </a:p>
          <a:p>
            <a:pPr marL="514350" indent="-514350">
              <a:buAutoNum type="arabicPeriod"/>
            </a:pPr>
            <a:r>
              <a:rPr lang="cs-CZ" dirty="0" smtClean="0"/>
              <a:t>Šli bychom s vámi.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dirty="0" smtClean="0"/>
              <a:t>Chtěl bys jet k moři?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cs-CZ" dirty="0" smtClean="0"/>
              <a:t>Za to bychom neradi zodpovídali.</a:t>
            </a:r>
          </a:p>
          <a:p>
            <a:pPr marL="514350" indent="-514350">
              <a:buAutoNum type="arabicPeriod"/>
            </a:pPr>
            <a:r>
              <a:rPr lang="cs-CZ" dirty="0" smtClean="0"/>
              <a:t>Musel bych mít čas.</a:t>
            </a:r>
          </a:p>
          <a:p>
            <a:pPr marL="514350" indent="-514350">
              <a:buAutoNum type="arabicPeriod"/>
            </a:pPr>
            <a:r>
              <a:rPr lang="cs-CZ" dirty="0" smtClean="0"/>
              <a:t>Vy byste chtěli vyhrát?</a:t>
            </a:r>
          </a:p>
          <a:p>
            <a:pPr marL="514350" indent="-514350">
              <a:buAutoNum type="arabicPeriod"/>
            </a:pPr>
            <a:r>
              <a:rPr lang="cs-CZ" dirty="0" smtClean="0"/>
              <a:t>Rádi bychom viděli ten film.</a:t>
            </a:r>
          </a:p>
          <a:p>
            <a:pPr marL="514350" indent="-514350">
              <a:buAutoNum type="arabicPeriod"/>
            </a:pPr>
            <a:r>
              <a:rPr lang="cs-CZ" dirty="0" smtClean="0"/>
              <a:t>Ty bys nám mohl poradit.</a:t>
            </a:r>
          </a:p>
          <a:p>
            <a:pPr marL="514350" indent="-514350">
              <a:buAutoNum type="arabicPeriod"/>
            </a:pPr>
            <a:r>
              <a:rPr lang="cs-CZ" dirty="0" smtClean="0"/>
              <a:t>My bychom to rádi udělali.</a:t>
            </a:r>
          </a:p>
          <a:p>
            <a:pPr marL="514350" indent="-514350">
              <a:buAutoNum type="arabicPeriod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95536" y="1484784"/>
            <a:ext cx="8208912" cy="193899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činný  </a:t>
            </a:r>
            <a:r>
              <a:rPr lang="cs-CZ" sz="2400" dirty="0" smtClean="0">
                <a:solidFill>
                  <a:srgbClr val="002060"/>
                </a:solidFill>
              </a:rPr>
              <a:t>(aktivum) = </a:t>
            </a:r>
            <a:r>
              <a:rPr lang="cs-CZ" sz="2400" b="1" dirty="0" smtClean="0">
                <a:solidFill>
                  <a:srgbClr val="002060"/>
                </a:solidFill>
              </a:rPr>
              <a:t>podmět je původcem děje</a:t>
            </a:r>
          </a:p>
          <a:p>
            <a:r>
              <a:rPr lang="cs-CZ" sz="2400" i="1" dirty="0" smtClean="0"/>
              <a:t>( Žák píše.)</a:t>
            </a:r>
          </a:p>
          <a:p>
            <a:r>
              <a:rPr lang="cs-CZ" sz="2400" b="1" dirty="0" smtClean="0">
                <a:solidFill>
                  <a:srgbClr val="002060"/>
                </a:solidFill>
              </a:rPr>
              <a:t>trpný  </a:t>
            </a:r>
            <a:r>
              <a:rPr lang="cs-CZ" sz="2400" dirty="0" smtClean="0">
                <a:solidFill>
                  <a:srgbClr val="002060"/>
                </a:solidFill>
              </a:rPr>
              <a:t>(pasivum)= </a:t>
            </a:r>
            <a:r>
              <a:rPr lang="cs-CZ" sz="2400" b="1" dirty="0" smtClean="0">
                <a:solidFill>
                  <a:srgbClr val="002060"/>
                </a:solidFill>
              </a:rPr>
              <a:t>podmět není původcem děje</a:t>
            </a:r>
            <a:r>
              <a:rPr lang="cs-CZ" sz="2400" dirty="0" smtClean="0">
                <a:solidFill>
                  <a:srgbClr val="002060"/>
                </a:solidFill>
              </a:rPr>
              <a:t>, slovesný tvar vyjadřuje, co činí někdo jiný než podmět</a:t>
            </a:r>
          </a:p>
          <a:p>
            <a:r>
              <a:rPr lang="cs-CZ" sz="2400" i="1" dirty="0" smtClean="0"/>
              <a:t>( Žák je chválen učitelem.)</a:t>
            </a:r>
            <a:endParaRPr lang="cs-CZ" sz="2400" i="1" dirty="0"/>
          </a:p>
        </p:txBody>
      </p:sp>
      <p:sp>
        <p:nvSpPr>
          <p:cNvPr id="11" name="Šipka dolů 10"/>
          <p:cNvSpPr/>
          <p:nvPr/>
        </p:nvSpPr>
        <p:spPr>
          <a:xfrm>
            <a:off x="1115616" y="764704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dolů 12"/>
          <p:cNvSpPr/>
          <p:nvPr/>
        </p:nvSpPr>
        <p:spPr>
          <a:xfrm>
            <a:off x="7399736" y="722400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lů 14"/>
          <p:cNvSpPr/>
          <p:nvPr/>
        </p:nvSpPr>
        <p:spPr>
          <a:xfrm>
            <a:off x="7164288" y="620688"/>
            <a:ext cx="484632" cy="618368"/>
          </a:xfrm>
          <a:prstGeom prst="down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Nadpis 1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/>
            </a:r>
            <a:br>
              <a:rPr lang="cs-CZ" b="1" dirty="0" smtClean="0">
                <a:solidFill>
                  <a:srgbClr val="002060"/>
                </a:solidFill>
              </a:rPr>
            </a:br>
            <a:r>
              <a:rPr lang="cs-CZ" b="1" dirty="0" smtClean="0">
                <a:solidFill>
                  <a:srgbClr val="002060"/>
                </a:solidFill>
              </a:rPr>
              <a:t>Slovesný rod</a:t>
            </a:r>
            <a:br>
              <a:rPr lang="cs-CZ" b="1" dirty="0" smtClean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18" name="Slunce 17"/>
          <p:cNvSpPr/>
          <p:nvPr/>
        </p:nvSpPr>
        <p:spPr>
          <a:xfrm>
            <a:off x="6516216" y="332656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Slunce 18"/>
          <p:cNvSpPr/>
          <p:nvPr/>
        </p:nvSpPr>
        <p:spPr>
          <a:xfrm>
            <a:off x="1691680" y="332656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395536" y="4542219"/>
            <a:ext cx="8208912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i="1" dirty="0" smtClean="0"/>
              <a:t>Příčestí trpné </a:t>
            </a:r>
            <a:r>
              <a:rPr lang="cs-CZ" sz="2400" i="1" u="sng" dirty="0" smtClean="0"/>
              <a:t>nemohou vytvořit všechna slovesa </a:t>
            </a:r>
            <a:r>
              <a:rPr lang="cs-CZ" sz="2400" i="1" dirty="0" smtClean="0"/>
              <a:t>( ležet, spát, běžet, jít)</a:t>
            </a:r>
          </a:p>
        </p:txBody>
      </p:sp>
      <p:sp>
        <p:nvSpPr>
          <p:cNvPr id="23" name="Obdélník 22"/>
          <p:cNvSpPr/>
          <p:nvPr/>
        </p:nvSpPr>
        <p:spPr>
          <a:xfrm>
            <a:off x="395536" y="5550331"/>
            <a:ext cx="8208912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i="1" dirty="0" smtClean="0"/>
              <a:t>Sloveso se </a:t>
            </a:r>
            <a:r>
              <a:rPr lang="cs-CZ" sz="2400" i="1" u="sng" dirty="0" smtClean="0"/>
              <a:t>zvratným se může mít i jiný význam </a:t>
            </a:r>
          </a:p>
          <a:p>
            <a:r>
              <a:rPr lang="cs-CZ" sz="2400" i="1" dirty="0" smtClean="0"/>
              <a:t>( Jana se umyla= </a:t>
            </a:r>
            <a:r>
              <a:rPr lang="cs-CZ" sz="2400" i="1" dirty="0" err="1" smtClean="0"/>
              <a:t>umyla</a:t>
            </a:r>
            <a:r>
              <a:rPr lang="cs-CZ" sz="2400" i="1" dirty="0" smtClean="0"/>
              <a:t> sebe, nikoli byla umyta)  </a:t>
            </a:r>
          </a:p>
        </p:txBody>
      </p:sp>
      <p:sp>
        <p:nvSpPr>
          <p:cNvPr id="24" name="Slunce 23"/>
          <p:cNvSpPr/>
          <p:nvPr/>
        </p:nvSpPr>
        <p:spPr>
          <a:xfrm>
            <a:off x="1475656" y="3429000"/>
            <a:ext cx="5472608" cy="1152128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3419872" y="3759423"/>
            <a:ext cx="1575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Poznámka: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22" grpId="0" animBg="1"/>
      <p:bldP spid="23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00206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Vyjádření trpného rodu</a:t>
            </a:r>
            <a:endParaRPr lang="cs-CZ" b="1" spc="150" dirty="0">
              <a:ln w="11430"/>
              <a:solidFill>
                <a:srgbClr val="00206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51520" y="1916832"/>
            <a:ext cx="3888432" cy="469359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300" dirty="0" smtClean="0"/>
              <a:t> opisným </a:t>
            </a:r>
            <a:r>
              <a:rPr lang="cs-CZ" sz="2300" b="1" dirty="0" smtClean="0">
                <a:solidFill>
                  <a:srgbClr val="0070C0"/>
                </a:solidFill>
              </a:rPr>
              <a:t>tvarem trpným</a:t>
            </a:r>
          </a:p>
          <a:p>
            <a:pPr>
              <a:buFont typeface="Wingdings" pitchFamily="2" charset="2"/>
              <a:buChar char="Ø"/>
            </a:pPr>
            <a:r>
              <a:rPr lang="cs-CZ" sz="2300" dirty="0" smtClean="0"/>
              <a:t>skládá se z </a:t>
            </a:r>
            <a:r>
              <a:rPr lang="cs-CZ" sz="2300" b="1" dirty="0" smtClean="0"/>
              <a:t>příčestí   trpného + pomocné sloveso být</a:t>
            </a:r>
          </a:p>
          <a:p>
            <a:pPr>
              <a:buFont typeface="Arial" pitchFamily="34" charset="0"/>
              <a:buChar char="•"/>
            </a:pPr>
            <a:r>
              <a:rPr lang="cs-CZ" sz="2300" dirty="0" smtClean="0"/>
              <a:t> </a:t>
            </a:r>
            <a:r>
              <a:rPr lang="cs-CZ" sz="2300" b="1" u="sng" dirty="0" smtClean="0">
                <a:solidFill>
                  <a:srgbClr val="FF0000"/>
                </a:solidFill>
              </a:rPr>
              <a:t>příčestí trpné </a:t>
            </a:r>
            <a:r>
              <a:rPr lang="cs-CZ" sz="2300" dirty="0" smtClean="0"/>
              <a:t>se </a:t>
            </a:r>
            <a:r>
              <a:rPr lang="cs-CZ" sz="2300" b="1" dirty="0" smtClean="0"/>
              <a:t>tvoří z kmene minulého plnovýznamového slovesa  připojením přípony</a:t>
            </a:r>
          </a:p>
          <a:p>
            <a:r>
              <a:rPr lang="cs-CZ" sz="2300" dirty="0" smtClean="0"/>
              <a:t>a) </a:t>
            </a:r>
            <a:r>
              <a:rPr lang="cs-CZ" sz="2300" b="1" dirty="0" smtClean="0"/>
              <a:t>– </a:t>
            </a:r>
            <a:r>
              <a:rPr lang="cs-CZ" sz="2300" b="1" dirty="0" err="1" smtClean="0"/>
              <a:t>en</a:t>
            </a:r>
            <a:r>
              <a:rPr lang="cs-CZ" sz="2300" b="1" dirty="0" smtClean="0"/>
              <a:t>:  </a:t>
            </a:r>
            <a:r>
              <a:rPr lang="cs-CZ" sz="2300" dirty="0" smtClean="0"/>
              <a:t>nes(l) = nes + -</a:t>
            </a:r>
            <a:r>
              <a:rPr lang="cs-CZ" sz="2300" dirty="0" err="1" smtClean="0"/>
              <a:t>en</a:t>
            </a:r>
            <a:r>
              <a:rPr lang="cs-CZ" sz="2300" dirty="0" smtClean="0"/>
              <a:t> (a; o; i/y/a)</a:t>
            </a:r>
          </a:p>
          <a:p>
            <a:r>
              <a:rPr lang="cs-CZ" sz="2300" dirty="0" smtClean="0"/>
              <a:t>b) </a:t>
            </a:r>
            <a:r>
              <a:rPr lang="cs-CZ" sz="2300" b="1" dirty="0" smtClean="0"/>
              <a:t>– n </a:t>
            </a:r>
            <a:r>
              <a:rPr lang="cs-CZ" sz="2300" dirty="0" smtClean="0"/>
              <a:t>:  děla(l) = dělá + -n </a:t>
            </a:r>
          </a:p>
          <a:p>
            <a:r>
              <a:rPr lang="cs-CZ" sz="2300" dirty="0" smtClean="0"/>
              <a:t>c) </a:t>
            </a:r>
            <a:r>
              <a:rPr lang="cs-CZ" sz="2300" b="1" dirty="0" smtClean="0"/>
              <a:t>– t</a:t>
            </a:r>
            <a:r>
              <a:rPr lang="cs-CZ" sz="2300" dirty="0" smtClean="0"/>
              <a:t> : umy (l) = umy + -t</a:t>
            </a:r>
          </a:p>
          <a:p>
            <a:pPr>
              <a:buFont typeface="Arial" pitchFamily="34" charset="0"/>
              <a:buChar char="•"/>
            </a:pPr>
            <a:r>
              <a:rPr lang="cs-CZ" sz="2300" dirty="0" smtClean="0"/>
              <a:t> </a:t>
            </a:r>
            <a:r>
              <a:rPr lang="cs-CZ" sz="2300" b="1" dirty="0" smtClean="0">
                <a:solidFill>
                  <a:schemeClr val="accent6">
                    <a:lumMod val="50000"/>
                  </a:schemeClr>
                </a:solidFill>
              </a:rPr>
              <a:t>opisné pasivum vyjadřuje </a:t>
            </a:r>
          </a:p>
          <a:p>
            <a:r>
              <a:rPr lang="cs-CZ" sz="2300" b="1" dirty="0" smtClean="0">
                <a:solidFill>
                  <a:schemeClr val="accent6">
                    <a:lumMod val="50000"/>
                  </a:schemeClr>
                </a:solidFill>
              </a:rPr>
              <a:t>  stav nebo výsledek děje</a:t>
            </a:r>
          </a:p>
        </p:txBody>
      </p:sp>
      <p:sp>
        <p:nvSpPr>
          <p:cNvPr id="6" name="Obdélník 5"/>
          <p:cNvSpPr/>
          <p:nvPr/>
        </p:nvSpPr>
        <p:spPr>
          <a:xfrm>
            <a:off x="4355976" y="1931928"/>
            <a:ext cx="4464496" cy="186204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300" b="1" dirty="0" smtClean="0">
                <a:solidFill>
                  <a:srgbClr val="0070C0"/>
                </a:solidFill>
              </a:rPr>
              <a:t>zvratnou podobou slovesa</a:t>
            </a:r>
          </a:p>
          <a:p>
            <a:pPr>
              <a:buFont typeface="Wingdings" pitchFamily="2" charset="2"/>
              <a:buChar char="Ø"/>
            </a:pPr>
            <a:r>
              <a:rPr lang="cs-CZ" sz="2300" dirty="0" smtClean="0"/>
              <a:t> tvoří se spojením tvaru 3.osoby činného rodu + zvratné zájmeno se</a:t>
            </a:r>
          </a:p>
          <a:p>
            <a:pPr>
              <a:buFont typeface="Arial" pitchFamily="34" charset="0"/>
              <a:buChar char="•"/>
            </a:pPr>
            <a:r>
              <a:rPr lang="cs-CZ" sz="2300" dirty="0" smtClean="0"/>
              <a:t> </a:t>
            </a:r>
            <a:r>
              <a:rPr lang="cs-CZ" sz="2300" b="1" dirty="0" smtClean="0">
                <a:solidFill>
                  <a:schemeClr val="accent6">
                    <a:lumMod val="50000"/>
                  </a:schemeClr>
                </a:solidFill>
              </a:rPr>
              <a:t>zvratné pasivum vyjadřuje</a:t>
            </a:r>
          </a:p>
          <a:p>
            <a:r>
              <a:rPr lang="cs-CZ" sz="2300" b="1" dirty="0" smtClean="0">
                <a:solidFill>
                  <a:schemeClr val="accent6">
                    <a:lumMod val="50000"/>
                  </a:schemeClr>
                </a:solidFill>
              </a:rPr>
              <a:t>  opakovanou činnost nebo děj</a:t>
            </a:r>
            <a:endParaRPr lang="cs-CZ" sz="23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Šipka dolů 6"/>
          <p:cNvSpPr/>
          <p:nvPr/>
        </p:nvSpPr>
        <p:spPr>
          <a:xfrm>
            <a:off x="2051720" y="1124744"/>
            <a:ext cx="484632" cy="618368"/>
          </a:xfrm>
          <a:prstGeom prst="downArrow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lů 7"/>
          <p:cNvSpPr/>
          <p:nvPr/>
        </p:nvSpPr>
        <p:spPr>
          <a:xfrm>
            <a:off x="6156176" y="1124744"/>
            <a:ext cx="484632" cy="618368"/>
          </a:xfrm>
          <a:prstGeom prst="downArrow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4355976" y="5229200"/>
            <a:ext cx="4643002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000" i="1" dirty="0" smtClean="0"/>
              <a:t>Tento program </a:t>
            </a:r>
            <a:r>
              <a:rPr lang="cs-CZ" sz="2000" b="1" i="1" dirty="0" smtClean="0"/>
              <a:t>byl vysílán </a:t>
            </a:r>
            <a:r>
              <a:rPr lang="cs-CZ" sz="2000" i="1" dirty="0" smtClean="0"/>
              <a:t>už před týdnem.</a:t>
            </a:r>
          </a:p>
          <a:p>
            <a:r>
              <a:rPr lang="cs-CZ" sz="2000" i="1" dirty="0" smtClean="0"/>
              <a:t>Zboží </a:t>
            </a:r>
            <a:r>
              <a:rPr lang="cs-CZ" sz="2000" b="1" i="1" dirty="0" smtClean="0"/>
              <a:t>je dopravováno </a:t>
            </a:r>
            <a:r>
              <a:rPr lang="cs-CZ" sz="2000" i="1" dirty="0" smtClean="0"/>
              <a:t>vlaky i letadly</a:t>
            </a:r>
          </a:p>
          <a:p>
            <a:r>
              <a:rPr lang="cs-CZ" sz="2000" i="1" dirty="0" smtClean="0"/>
              <a:t>Obchody </a:t>
            </a:r>
            <a:r>
              <a:rPr lang="cs-CZ" sz="2000" b="1" i="1" dirty="0" smtClean="0"/>
              <a:t>byly zavřeny.</a:t>
            </a:r>
            <a:endParaRPr lang="cs-CZ" sz="2000" b="1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355976" y="4077072"/>
            <a:ext cx="447924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000" i="1" dirty="0" smtClean="0"/>
              <a:t>Tento program </a:t>
            </a:r>
            <a:r>
              <a:rPr lang="cs-CZ" sz="2000" b="1" i="1" dirty="0" smtClean="0"/>
              <a:t>se vysílal </a:t>
            </a:r>
            <a:r>
              <a:rPr lang="cs-CZ" sz="2000" i="1" dirty="0" smtClean="0"/>
              <a:t>už před týdnem.</a:t>
            </a:r>
          </a:p>
          <a:p>
            <a:r>
              <a:rPr lang="cs-CZ" sz="2000" i="1" dirty="0" smtClean="0"/>
              <a:t>Zboží </a:t>
            </a:r>
            <a:r>
              <a:rPr lang="cs-CZ" sz="2000" b="1" i="1" dirty="0" smtClean="0"/>
              <a:t>se dopravuje </a:t>
            </a:r>
            <a:r>
              <a:rPr lang="cs-CZ" sz="2000" i="1" dirty="0" smtClean="0"/>
              <a:t>vlaky i letadly</a:t>
            </a:r>
          </a:p>
          <a:p>
            <a:r>
              <a:rPr lang="cs-CZ" sz="2000" i="1" dirty="0" smtClean="0"/>
              <a:t>Obchody </a:t>
            </a:r>
            <a:r>
              <a:rPr lang="cs-CZ" sz="2000" b="1" i="1" dirty="0" smtClean="0"/>
              <a:t>se zavírají </a:t>
            </a:r>
            <a:r>
              <a:rPr lang="cs-CZ" sz="2000" i="1" dirty="0" smtClean="0"/>
              <a:t>večer.</a:t>
            </a:r>
            <a:endParaRPr lang="cs-CZ" sz="2000" i="1" dirty="0"/>
          </a:p>
        </p:txBody>
      </p:sp>
      <p:sp>
        <p:nvSpPr>
          <p:cNvPr id="11" name="Šipka dolů 10"/>
          <p:cNvSpPr/>
          <p:nvPr/>
        </p:nvSpPr>
        <p:spPr>
          <a:xfrm rot="5400000">
            <a:off x="3774772" y="5162332"/>
            <a:ext cx="484632" cy="618368"/>
          </a:xfrm>
          <a:prstGeom prst="downArrow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ů 11"/>
          <p:cNvSpPr/>
          <p:nvPr/>
        </p:nvSpPr>
        <p:spPr>
          <a:xfrm>
            <a:off x="6156176" y="3717032"/>
            <a:ext cx="484632" cy="504056"/>
          </a:xfrm>
          <a:prstGeom prst="downArrow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lunce 12"/>
          <p:cNvSpPr/>
          <p:nvPr/>
        </p:nvSpPr>
        <p:spPr>
          <a:xfrm>
            <a:off x="7596336" y="1886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Slunce 13"/>
          <p:cNvSpPr/>
          <p:nvPr/>
        </p:nvSpPr>
        <p:spPr>
          <a:xfrm>
            <a:off x="539552" y="1886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Slovesa v infinitivu převeďte do trpného rodu</a:t>
            </a:r>
            <a:br>
              <a:rPr lang="cs-CZ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cs-CZ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Práce s učebnicí (7.tř.) str.54 / cv.1a)</a:t>
            </a:r>
            <a:endParaRPr lang="cs-CZ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1539552"/>
            <a:ext cx="8640960" cy="49137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300" dirty="0" smtClean="0"/>
              <a:t>Nepozorný chodec ........(srazit – </a:t>
            </a:r>
            <a:r>
              <a:rPr lang="cs-CZ" sz="2300" dirty="0" err="1" smtClean="0"/>
              <a:t>č.min</a:t>
            </a:r>
            <a:r>
              <a:rPr lang="cs-CZ" sz="2300" dirty="0" smtClean="0"/>
              <a:t>.) autem.</a:t>
            </a:r>
          </a:p>
          <a:p>
            <a:r>
              <a:rPr lang="cs-CZ" sz="2300" dirty="0" smtClean="0"/>
              <a:t>Budova divadla……..(navrhnout – </a:t>
            </a:r>
            <a:r>
              <a:rPr lang="cs-CZ" sz="2300" dirty="0" err="1" smtClean="0"/>
              <a:t>č.min</a:t>
            </a:r>
            <a:r>
              <a:rPr lang="cs-CZ" sz="2300" dirty="0" smtClean="0"/>
              <a:t>.) známým                                 italským architektem.</a:t>
            </a:r>
          </a:p>
          <a:p>
            <a:r>
              <a:rPr lang="cs-CZ" sz="2300" dirty="0" smtClean="0"/>
              <a:t>Zámek Lednice hojně ……..( navštěvovat – </a:t>
            </a:r>
            <a:r>
              <a:rPr lang="cs-CZ" sz="2300" dirty="0" err="1" smtClean="0"/>
              <a:t>č.přít</a:t>
            </a:r>
            <a:r>
              <a:rPr lang="cs-CZ" sz="2300" dirty="0" smtClean="0"/>
              <a:t>.)                                  českými turisty i turisty ze zahraničí.</a:t>
            </a:r>
          </a:p>
          <a:p>
            <a:r>
              <a:rPr lang="cs-CZ" sz="2300" dirty="0" smtClean="0"/>
              <a:t>Tento obraz………… (namalovat – </a:t>
            </a:r>
            <a:r>
              <a:rPr lang="cs-CZ" sz="2300" dirty="0" err="1" smtClean="0"/>
              <a:t>č.min</a:t>
            </a:r>
            <a:r>
              <a:rPr lang="cs-CZ" sz="2300" dirty="0" smtClean="0"/>
              <a:t>.) už ve 14.století.</a:t>
            </a:r>
          </a:p>
          <a:p>
            <a:r>
              <a:rPr lang="cs-CZ" sz="2300" dirty="0" smtClean="0"/>
              <a:t>Střecha naší školy ……..(pokrýt – </a:t>
            </a:r>
            <a:r>
              <a:rPr lang="cs-CZ" sz="2300" dirty="0" err="1" smtClean="0"/>
              <a:t>č.bud</a:t>
            </a:r>
            <a:r>
              <a:rPr lang="cs-CZ" sz="2300" dirty="0" smtClean="0"/>
              <a:t>.) až o prázdninách.</a:t>
            </a:r>
          </a:p>
          <a:p>
            <a:r>
              <a:rPr lang="cs-CZ" sz="2300" dirty="0" smtClean="0"/>
              <a:t>Zraněný ………(převézt – </a:t>
            </a:r>
            <a:r>
              <a:rPr lang="cs-CZ" sz="2300" dirty="0" err="1" smtClean="0"/>
              <a:t>č.min</a:t>
            </a:r>
            <a:r>
              <a:rPr lang="cs-CZ" sz="2300" dirty="0" smtClean="0"/>
              <a:t>.) do pražské nemocnice.</a:t>
            </a:r>
          </a:p>
          <a:p>
            <a:r>
              <a:rPr lang="cs-CZ" sz="2300" dirty="0" smtClean="0"/>
              <a:t>V lese nedaleko naší chaty ….. …( vysázet – </a:t>
            </a:r>
            <a:r>
              <a:rPr lang="cs-CZ" sz="2300" dirty="0" err="1" smtClean="0"/>
              <a:t>č.min</a:t>
            </a:r>
            <a:r>
              <a:rPr lang="cs-CZ" sz="2300" dirty="0" smtClean="0"/>
              <a:t>.)                                        mnoho nových stromů.</a:t>
            </a:r>
          </a:p>
          <a:p>
            <a:r>
              <a:rPr lang="cs-CZ" sz="2300" dirty="0" smtClean="0"/>
              <a:t>Dopravní značky …………(poškodit – </a:t>
            </a:r>
            <a:r>
              <a:rPr lang="cs-CZ" sz="2300" dirty="0" err="1" smtClean="0"/>
              <a:t>č.min</a:t>
            </a:r>
            <a:r>
              <a:rPr lang="cs-CZ" sz="2300" dirty="0" smtClean="0"/>
              <a:t>.)                                                        neznámým vandalem.</a:t>
            </a:r>
          </a:p>
          <a:p>
            <a:endParaRPr lang="cs-CZ" sz="23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7864766" y="1412776"/>
            <a:ext cx="1243738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 sražen</a:t>
            </a:r>
            <a:endParaRPr lang="cs-CZ" sz="20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52410" y="1948770"/>
            <a:ext cx="1656094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byla navržena</a:t>
            </a:r>
            <a:endParaRPr lang="cs-CZ" sz="20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6647226" y="2812866"/>
            <a:ext cx="2496774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je  hojně navštěvován</a:t>
            </a:r>
            <a:endParaRPr lang="cs-CZ" sz="20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7399099" y="3532946"/>
            <a:ext cx="1744901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 namalován</a:t>
            </a:r>
            <a:endParaRPr lang="cs-CZ" sz="20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31123" y="3964994"/>
            <a:ext cx="161287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bude pokryta</a:t>
            </a:r>
            <a:endParaRPr lang="cs-CZ" sz="20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7613516" y="4437112"/>
            <a:ext cx="1530484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 převezen</a:t>
            </a:r>
            <a:endParaRPr lang="cs-CZ" sz="20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466361" y="4901098"/>
            <a:ext cx="167763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bylo vysázeno</a:t>
            </a:r>
            <a:endParaRPr lang="cs-CZ" sz="2000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7253253" y="5589240"/>
            <a:ext cx="1855251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byly poškozeny </a:t>
            </a:r>
            <a:endParaRPr lang="cs-CZ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187624" y="1177588"/>
            <a:ext cx="73129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b="1" dirty="0" smtClean="0"/>
              <a:t>děj</a:t>
            </a:r>
            <a:r>
              <a:rPr lang="cs-CZ" sz="2800" dirty="0" smtClean="0"/>
              <a:t> </a:t>
            </a:r>
          </a:p>
        </p:txBody>
      </p:sp>
      <p:sp>
        <p:nvSpPr>
          <p:cNvPr id="10" name="Obdélník 9"/>
          <p:cNvSpPr/>
          <p:nvPr/>
        </p:nvSpPr>
        <p:spPr>
          <a:xfrm>
            <a:off x="395536" y="2463279"/>
            <a:ext cx="85921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400" dirty="0" smtClean="0"/>
              <a:t>jezdit</a:t>
            </a:r>
            <a:endParaRPr lang="cs-CZ" sz="2400" dirty="0"/>
          </a:p>
        </p:txBody>
      </p:sp>
      <p:sp>
        <p:nvSpPr>
          <p:cNvPr id="11" name="Obdélník 10"/>
          <p:cNvSpPr/>
          <p:nvPr/>
        </p:nvSpPr>
        <p:spPr>
          <a:xfrm>
            <a:off x="395536" y="4623519"/>
            <a:ext cx="909544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400" dirty="0" smtClean="0"/>
              <a:t>běhat</a:t>
            </a:r>
            <a:endParaRPr lang="cs-CZ" sz="2400" dirty="0"/>
          </a:p>
        </p:txBody>
      </p:sp>
      <p:sp>
        <p:nvSpPr>
          <p:cNvPr id="13" name="Obdélník 12"/>
          <p:cNvSpPr/>
          <p:nvPr/>
        </p:nvSpPr>
        <p:spPr>
          <a:xfrm>
            <a:off x="4139952" y="1177588"/>
            <a:ext cx="787588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b="1" dirty="0" smtClean="0"/>
              <a:t>stav</a:t>
            </a:r>
            <a:endParaRPr lang="cs-CZ" sz="2800" dirty="0"/>
          </a:p>
        </p:txBody>
      </p:sp>
      <p:sp>
        <p:nvSpPr>
          <p:cNvPr id="14" name="Obdélník 13"/>
          <p:cNvSpPr/>
          <p:nvPr/>
        </p:nvSpPr>
        <p:spPr>
          <a:xfrm>
            <a:off x="6228184" y="1177588"/>
            <a:ext cx="2129301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b="1" dirty="0" smtClean="0"/>
              <a:t>změna stavu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16" name="Obdélník 15"/>
          <p:cNvSpPr/>
          <p:nvPr/>
        </p:nvSpPr>
        <p:spPr>
          <a:xfrm>
            <a:off x="3347864" y="2401724"/>
            <a:ext cx="72596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dirty="0" smtClean="0"/>
              <a:t>stát</a:t>
            </a:r>
            <a:endParaRPr lang="cs-CZ" sz="2800" dirty="0"/>
          </a:p>
        </p:txBody>
      </p:sp>
      <p:sp>
        <p:nvSpPr>
          <p:cNvPr id="18" name="Obdélník 17"/>
          <p:cNvSpPr/>
          <p:nvPr/>
        </p:nvSpPr>
        <p:spPr>
          <a:xfrm>
            <a:off x="3059832" y="4509120"/>
            <a:ext cx="989053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dirty="0" smtClean="0"/>
              <a:t>sedět</a:t>
            </a:r>
            <a:endParaRPr lang="cs-CZ" sz="2800" dirty="0"/>
          </a:p>
        </p:txBody>
      </p:sp>
      <p:sp>
        <p:nvSpPr>
          <p:cNvPr id="21" name="Obdélník 20"/>
          <p:cNvSpPr/>
          <p:nvPr/>
        </p:nvSpPr>
        <p:spPr>
          <a:xfrm>
            <a:off x="5580112" y="2401724"/>
            <a:ext cx="1330557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dirty="0" smtClean="0"/>
              <a:t>zvedl se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5220072" y="4417948"/>
            <a:ext cx="162897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800" dirty="0" smtClean="0"/>
              <a:t>posadil se</a:t>
            </a:r>
          </a:p>
        </p:txBody>
      </p:sp>
      <p:sp>
        <p:nvSpPr>
          <p:cNvPr id="23" name="Šipka doleva 22"/>
          <p:cNvSpPr/>
          <p:nvPr/>
        </p:nvSpPr>
        <p:spPr>
          <a:xfrm rot="16200000">
            <a:off x="1345299" y="1831165"/>
            <a:ext cx="43204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Šipka doleva 23"/>
          <p:cNvSpPr/>
          <p:nvPr/>
        </p:nvSpPr>
        <p:spPr>
          <a:xfrm rot="16200000">
            <a:off x="7033931" y="1903173"/>
            <a:ext cx="43204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Šipka doleva 24"/>
          <p:cNvSpPr/>
          <p:nvPr/>
        </p:nvSpPr>
        <p:spPr>
          <a:xfrm rot="16200000">
            <a:off x="4369635" y="1903173"/>
            <a:ext cx="43204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2226" name="Picture 2" descr="waving on bicycle  animation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564904"/>
            <a:ext cx="1800200" cy="1800200"/>
          </a:xfrm>
          <a:prstGeom prst="rect">
            <a:avLst/>
          </a:prstGeom>
          <a:noFill/>
        </p:spPr>
      </p:pic>
      <p:pic>
        <p:nvPicPr>
          <p:cNvPr id="52228" name="Picture 4" descr="othrich walking animation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725144"/>
            <a:ext cx="1728192" cy="1824800"/>
          </a:xfrm>
          <a:prstGeom prst="rect">
            <a:avLst/>
          </a:prstGeom>
          <a:noFill/>
        </p:spPr>
      </p:pic>
      <p:pic>
        <p:nvPicPr>
          <p:cNvPr id="52230" name="Picture 6" descr="panda and baby animation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725144"/>
            <a:ext cx="2232246" cy="1728192"/>
          </a:xfrm>
          <a:prstGeom prst="rect">
            <a:avLst/>
          </a:prstGeom>
          <a:noFill/>
        </p:spPr>
      </p:pic>
      <p:pic>
        <p:nvPicPr>
          <p:cNvPr id="52232" name="Picture 8" descr="hamster animation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2780928"/>
            <a:ext cx="1190682" cy="1512168"/>
          </a:xfrm>
          <a:prstGeom prst="rect">
            <a:avLst/>
          </a:prstGeom>
          <a:noFill/>
        </p:spPr>
      </p:pic>
      <p:pic>
        <p:nvPicPr>
          <p:cNvPr id="52236" name="Picture 12" descr="deer animation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2796272"/>
            <a:ext cx="1008112" cy="1784856"/>
          </a:xfrm>
          <a:prstGeom prst="rect">
            <a:avLst/>
          </a:prstGeom>
          <a:noFill/>
        </p:spPr>
      </p:pic>
      <p:pic>
        <p:nvPicPr>
          <p:cNvPr id="52238" name="Picture 14" descr=" baby crying animation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39952" y="4725144"/>
            <a:ext cx="1545303" cy="1800200"/>
          </a:xfrm>
          <a:prstGeom prst="rect">
            <a:avLst/>
          </a:prstGeom>
          <a:noFill/>
        </p:spPr>
      </p:pic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539552" y="116632"/>
            <a:ext cx="8064896" cy="93610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indent="-341313" algn="ctr">
              <a:spcBef>
                <a:spcPts val="600"/>
              </a:spcBef>
              <a:buClr>
                <a:srgbClr val="000000"/>
              </a:buClr>
              <a:buSzPct val="45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cs typeface="Arial" charset="0"/>
              </a:rPr>
              <a:t>Slova, která vyjadřují děj, stav, pohyb, činnost, změnu stavu  = někdo něco dělá</a:t>
            </a:r>
            <a:endParaRPr lang="cs-CZ" sz="2800" dirty="0" smtClean="0">
              <a:solidFill>
                <a:srgbClr val="FFCC00"/>
              </a:solidFill>
              <a:cs typeface="Arial" charset="0"/>
            </a:endParaRPr>
          </a:p>
          <a:p>
            <a:pPr marL="342900" indent="-341313" algn="ctr">
              <a:spcBef>
                <a:spcPts val="600"/>
              </a:spcBef>
              <a:buClr>
                <a:srgbClr val="000000"/>
              </a:buClr>
              <a:buSzPct val="45000"/>
              <a:buFont typeface="Symbol" pitchFamily="18" charset="2"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800" b="1" dirty="0" smtClean="0">
              <a:solidFill>
                <a:schemeClr val="accent4">
                  <a:lumMod val="50000"/>
                </a:schemeClr>
              </a:solidFill>
              <a:cs typeface="Arial" charset="0"/>
            </a:endParaRP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800" dirty="0">
              <a:solidFill>
                <a:srgbClr val="FFCC00"/>
              </a:solidFill>
              <a:cs typeface="Arial" charset="0"/>
            </a:endParaRP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800" dirty="0">
              <a:solidFill>
                <a:srgbClr val="FFCC00"/>
              </a:solidFill>
              <a:cs typeface="Arial" charset="0"/>
            </a:endParaRP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dirty="0">
                <a:solidFill>
                  <a:srgbClr val="FFCC00"/>
                </a:solidFill>
                <a:cs typeface="Arial" charset="0"/>
              </a:rPr>
              <a:t>		</a:t>
            </a: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dirty="0">
                <a:solidFill>
                  <a:srgbClr val="FFCC00"/>
                </a:solidFill>
                <a:cs typeface="Arial" charset="0"/>
              </a:rPr>
              <a:t>			</a:t>
            </a: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800" dirty="0">
                <a:solidFill>
                  <a:srgbClr val="000000"/>
                </a:solidFill>
                <a:cs typeface="Arial" charset="0"/>
              </a:rPr>
              <a:t>		</a:t>
            </a:r>
            <a:r>
              <a:rPr lang="cs-CZ" sz="2000" dirty="0">
                <a:solidFill>
                  <a:srgbClr val="000000"/>
                </a:solidFill>
                <a:cs typeface="Arial" charset="0"/>
              </a:rPr>
              <a:t>	</a:t>
            </a: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cs-CZ" sz="2000" dirty="0">
              <a:solidFill>
                <a:srgbClr val="000000"/>
              </a:solidFill>
              <a:cs typeface="Arial" charset="0"/>
            </a:endParaRP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3200" dirty="0">
                <a:solidFill>
                  <a:srgbClr val="000000"/>
                </a:solidFill>
                <a:cs typeface="Arial" charset="0"/>
              </a:rPr>
              <a:t>		</a:t>
            </a:r>
          </a:p>
          <a:p>
            <a:pPr marL="342900" indent="-341313" algn="ctr"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cs-CZ" sz="2000" dirty="0">
                <a:solidFill>
                  <a:srgbClr val="000000"/>
                </a:solidFill>
                <a:cs typeface="Arial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1" dur="1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8" grpId="0" animBg="1"/>
      <p:bldP spid="21" grpId="0" animBg="1"/>
      <p:bldP spid="5" grpId="0" animBg="1"/>
      <p:bldP spid="23" grpId="0" animBg="1"/>
      <p:bldP spid="24" grpId="0" animBg="1"/>
      <p:bldP spid="25" grpId="0" animBg="1"/>
      <p:bldP spid="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332657"/>
            <a:ext cx="8424936" cy="24482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smtClean="0"/>
              <a:t>Stany …….. (postavit – </a:t>
            </a:r>
            <a:r>
              <a:rPr lang="cs-CZ" sz="2400" dirty="0" err="1" smtClean="0"/>
              <a:t>č.min</a:t>
            </a:r>
            <a:r>
              <a:rPr lang="cs-CZ" sz="2400" dirty="0" smtClean="0"/>
              <a:t>.) na slunné louce u řeky.</a:t>
            </a:r>
          </a:p>
          <a:p>
            <a:r>
              <a:rPr lang="cs-CZ" sz="2400" dirty="0" smtClean="0"/>
              <a:t>Encyklopedie…….(vydat  -</a:t>
            </a:r>
            <a:r>
              <a:rPr lang="cs-CZ" sz="2400" dirty="0" err="1" smtClean="0"/>
              <a:t>č.bud</a:t>
            </a:r>
            <a:r>
              <a:rPr lang="cs-CZ" sz="2400" dirty="0" smtClean="0"/>
              <a:t>.)až příští rok.</a:t>
            </a:r>
          </a:p>
          <a:p>
            <a:r>
              <a:rPr lang="cs-CZ" sz="2400" dirty="0" smtClean="0"/>
              <a:t>Žák ……..(zkoušet – </a:t>
            </a:r>
            <a:r>
              <a:rPr lang="cs-CZ" sz="2400" dirty="0" err="1" smtClean="0"/>
              <a:t>č.přít</a:t>
            </a:r>
            <a:r>
              <a:rPr lang="cs-CZ" sz="2400" dirty="0" smtClean="0"/>
              <a:t>.) u tabule.</a:t>
            </a:r>
          </a:p>
          <a:p>
            <a:r>
              <a:rPr lang="cs-CZ" sz="2400" dirty="0" smtClean="0"/>
              <a:t>Záhon ……..(zrýt – </a:t>
            </a:r>
            <a:r>
              <a:rPr lang="cs-CZ" sz="2400" dirty="0" err="1" smtClean="0"/>
              <a:t>č.min</a:t>
            </a:r>
            <a:r>
              <a:rPr lang="cs-CZ" sz="2400" dirty="0" smtClean="0"/>
              <a:t>.) velmi pečlivě.</a:t>
            </a:r>
          </a:p>
          <a:p>
            <a:r>
              <a:rPr lang="cs-CZ" sz="2400" dirty="0" smtClean="0"/>
              <a:t>Podezřelý ……..(pronásledovat – </a:t>
            </a:r>
            <a:r>
              <a:rPr lang="cs-CZ" sz="2400" dirty="0" err="1" smtClean="0"/>
              <a:t>č.min</a:t>
            </a:r>
            <a:r>
              <a:rPr lang="cs-CZ" sz="2400" dirty="0" smtClean="0"/>
              <a:t>.) policisty.</a:t>
            </a:r>
          </a:p>
          <a:p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942179" y="2204864"/>
            <a:ext cx="2201821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 pronásledován </a:t>
            </a:r>
            <a:endParaRPr lang="cs-CZ" sz="2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16667" y="1700808"/>
            <a:ext cx="1027333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 zryt </a:t>
            </a:r>
            <a:endParaRPr lang="cs-CZ" sz="20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7783563" y="1196752"/>
            <a:ext cx="136043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je zkoušen </a:t>
            </a:r>
            <a:endParaRPr lang="cs-CZ" sz="20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7528878" y="764704"/>
            <a:ext cx="1615122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bude vydána </a:t>
            </a:r>
            <a:endParaRPr lang="cs-CZ" sz="20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7312793" y="292586"/>
            <a:ext cx="183120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byly postaveny </a:t>
            </a:r>
            <a:endParaRPr lang="cs-CZ" sz="2000" b="1" dirty="0"/>
          </a:p>
        </p:txBody>
      </p:sp>
      <p:sp>
        <p:nvSpPr>
          <p:cNvPr id="9" name="Slunce 8"/>
          <p:cNvSpPr/>
          <p:nvPr/>
        </p:nvSpPr>
        <p:spPr>
          <a:xfrm>
            <a:off x="3131840" y="3212976"/>
            <a:ext cx="2520280" cy="28083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dirty="0" smtClean="0"/>
              <a:t>Kočár byl tažen dvěma bělouši.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Kočár táhli dva bělouši.</a:t>
            </a:r>
          </a:p>
          <a:p>
            <a:r>
              <a:rPr lang="cs-CZ" sz="2400" dirty="0" smtClean="0"/>
              <a:t>Juditin most byl vybudován za krále Vladislava II.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Juditin most byl vybudovali za krále Vladislava II.</a:t>
            </a:r>
          </a:p>
          <a:p>
            <a:r>
              <a:rPr lang="cs-CZ" sz="2400" dirty="0" smtClean="0"/>
              <a:t>Cesta do Karlovy Studánky byla silničáři nově opravena.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Cestu do Karlovy Studánky silničáři nově opravili.</a:t>
            </a:r>
          </a:p>
          <a:p>
            <a:r>
              <a:rPr lang="cs-CZ" sz="2400" dirty="0" smtClean="0"/>
              <a:t>Lyžař byl převezen členy horské služby do nemocnice.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Členové Horské služby převezli lyžaře do nemocnice</a:t>
            </a:r>
            <a:r>
              <a:rPr lang="cs-CZ" sz="2400" b="1" dirty="0" smtClean="0"/>
              <a:t>.</a:t>
            </a:r>
            <a:endParaRPr lang="cs-CZ" sz="2400" dirty="0" smtClean="0"/>
          </a:p>
          <a:p>
            <a:r>
              <a:rPr lang="cs-CZ" sz="2400" dirty="0" smtClean="0"/>
              <a:t>Lístky jsou vydávány v pokladně číslo pět.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Lístky vydávají  v pokladně číslo pět.</a:t>
            </a:r>
            <a:endParaRPr lang="cs-CZ" sz="2400" dirty="0" smtClean="0">
              <a:solidFill>
                <a:srgbClr val="FF0000"/>
              </a:solidFill>
            </a:endParaRPr>
          </a:p>
        </p:txBody>
      </p:sp>
      <p:sp>
        <p:nvSpPr>
          <p:cNvPr id="4" name="Nadpis 2"/>
          <p:cNvSpPr txBox="1">
            <a:spLocks/>
          </p:cNvSpPr>
          <p:nvPr/>
        </p:nvSpPr>
        <p:spPr>
          <a:xfrm>
            <a:off x="467544" y="269776"/>
            <a:ext cx="82296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Slovesa ve </a:t>
            </a:r>
            <a:r>
              <a:rPr lang="cs-CZ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větách </a:t>
            </a:r>
            <a:r>
              <a:rPr kumimoji="0" lang="cs-CZ" sz="3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převeďte</a:t>
            </a:r>
            <a:r>
              <a:rPr kumimoji="0" lang="cs-CZ" sz="3200" b="0" i="0" u="none" strike="noStrike" kern="1200" cap="none" spc="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z </a:t>
            </a:r>
            <a:r>
              <a:rPr kumimoji="0" lang="cs-CZ" sz="3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trpného rodu do rodu činného</a:t>
            </a:r>
            <a:br>
              <a:rPr kumimoji="0" lang="cs-CZ" sz="3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3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Práce s učebnicí (7.tř.) str.54 / cv.2)</a:t>
            </a:r>
            <a:endParaRPr kumimoji="0" lang="cs-CZ" sz="3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60649"/>
            <a:ext cx="8280920" cy="30243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smtClean="0"/>
              <a:t>Žák byl na chybu upozorněn učitelem.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Učitel upozornil žáka na chybu.</a:t>
            </a:r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smtClean="0"/>
              <a:t>Náklady budou hrazeny příslušnou zdravotní pojišťovnou.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Náklady bude hradit  příslušná zdravotní pojišťovna.</a:t>
            </a:r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smtClean="0"/>
              <a:t>Karlštejn nebyl dobyt ani husity.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Ani husité nedobyli Karlštejn.</a:t>
            </a:r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endParaRPr lang="cs-CZ" sz="2400" dirty="0"/>
          </a:p>
        </p:txBody>
      </p:sp>
      <p:sp>
        <p:nvSpPr>
          <p:cNvPr id="4" name="Slunce 3"/>
          <p:cNvSpPr/>
          <p:nvPr/>
        </p:nvSpPr>
        <p:spPr>
          <a:xfrm>
            <a:off x="3347864" y="3501008"/>
            <a:ext cx="2520280" cy="28083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35416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Podtrhněte podmět a přísudek;</a:t>
            </a:r>
            <a:b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určete u sloves mluvnické kategorie ( kromě vzoru u třídy)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Práce s učebnicí (7.tř.) str.54 / cv.4)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424936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dirty="0" smtClean="0"/>
              <a:t>Maminka vyprala prádlo a pověsila ho na balkón. </a:t>
            </a:r>
          </a:p>
          <a:p>
            <a:r>
              <a:rPr lang="cs-CZ" sz="2400" dirty="0" smtClean="0"/>
              <a:t>Hrad byl založen v 15. století.</a:t>
            </a:r>
          </a:p>
          <a:p>
            <a:r>
              <a:rPr lang="cs-CZ" sz="2400" dirty="0" smtClean="0"/>
              <a:t>Pes běhá na zahradě.</a:t>
            </a:r>
          </a:p>
          <a:p>
            <a:r>
              <a:rPr lang="cs-CZ" sz="2400" dirty="0" smtClean="0"/>
              <a:t>Přines mi tu knihu.  </a:t>
            </a:r>
          </a:p>
          <a:p>
            <a:r>
              <a:rPr lang="cs-CZ" sz="2400" dirty="0" smtClean="0"/>
              <a:t>Některé knihy jsou tištěny na ručním papíru.</a:t>
            </a:r>
          </a:p>
          <a:p>
            <a:r>
              <a:rPr lang="cs-CZ" sz="2400" dirty="0" smtClean="0"/>
              <a:t>Holub byl chycen jestřábem</a:t>
            </a:r>
          </a:p>
          <a:p>
            <a:r>
              <a:rPr lang="cs-CZ" sz="2400" dirty="0" smtClean="0"/>
              <a:t>Chlapci hráli kopanou.</a:t>
            </a:r>
          </a:p>
          <a:p>
            <a:r>
              <a:rPr lang="cs-CZ" sz="2400" dirty="0" smtClean="0"/>
              <a:t>Vesta byla upletena z mohérové vlny.</a:t>
            </a:r>
          </a:p>
          <a:p>
            <a:r>
              <a:rPr lang="cs-CZ" sz="2400" dirty="0" smtClean="0"/>
              <a:t>Kůň byl okován kovářem.</a:t>
            </a:r>
          </a:p>
          <a:p>
            <a:r>
              <a:rPr lang="cs-CZ" sz="2400" dirty="0" smtClean="0"/>
              <a:t>Na zahradě kvetly bílé růže.</a:t>
            </a:r>
          </a:p>
        </p:txBody>
      </p:sp>
      <p:sp>
        <p:nvSpPr>
          <p:cNvPr id="4" name="Mínus 3"/>
          <p:cNvSpPr/>
          <p:nvPr/>
        </p:nvSpPr>
        <p:spPr>
          <a:xfrm>
            <a:off x="1979712" y="1988840"/>
            <a:ext cx="1224136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Mínus 4"/>
          <p:cNvSpPr/>
          <p:nvPr/>
        </p:nvSpPr>
        <p:spPr>
          <a:xfrm>
            <a:off x="4067944" y="1988840"/>
            <a:ext cx="1296144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Mínus 5"/>
          <p:cNvSpPr/>
          <p:nvPr/>
        </p:nvSpPr>
        <p:spPr>
          <a:xfrm>
            <a:off x="1331640" y="2420888"/>
            <a:ext cx="1872208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Mínus 6"/>
          <p:cNvSpPr/>
          <p:nvPr/>
        </p:nvSpPr>
        <p:spPr>
          <a:xfrm>
            <a:off x="2483768" y="3789040"/>
            <a:ext cx="1872208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Mínus 7"/>
          <p:cNvSpPr/>
          <p:nvPr/>
        </p:nvSpPr>
        <p:spPr>
          <a:xfrm>
            <a:off x="1547664" y="4221088"/>
            <a:ext cx="1656184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Mínus 8"/>
          <p:cNvSpPr/>
          <p:nvPr/>
        </p:nvSpPr>
        <p:spPr>
          <a:xfrm>
            <a:off x="1763688" y="4653136"/>
            <a:ext cx="792088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Mínus 9"/>
          <p:cNvSpPr/>
          <p:nvPr/>
        </p:nvSpPr>
        <p:spPr>
          <a:xfrm>
            <a:off x="1403648" y="5085184"/>
            <a:ext cx="2232248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Mínus 10"/>
          <p:cNvSpPr/>
          <p:nvPr/>
        </p:nvSpPr>
        <p:spPr>
          <a:xfrm>
            <a:off x="1259632" y="5517232"/>
            <a:ext cx="1800200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Mínus 11"/>
          <p:cNvSpPr/>
          <p:nvPr/>
        </p:nvSpPr>
        <p:spPr>
          <a:xfrm>
            <a:off x="2195736" y="5949280"/>
            <a:ext cx="1152128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Mínus 12"/>
          <p:cNvSpPr/>
          <p:nvPr/>
        </p:nvSpPr>
        <p:spPr>
          <a:xfrm>
            <a:off x="1259632" y="2852936"/>
            <a:ext cx="792088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Mínus 13"/>
          <p:cNvSpPr/>
          <p:nvPr/>
        </p:nvSpPr>
        <p:spPr>
          <a:xfrm>
            <a:off x="827584" y="3284984"/>
            <a:ext cx="936104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Mínus 14"/>
          <p:cNvSpPr/>
          <p:nvPr/>
        </p:nvSpPr>
        <p:spPr>
          <a:xfrm>
            <a:off x="683568" y="1988840"/>
            <a:ext cx="1584176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Mínus 15"/>
          <p:cNvSpPr/>
          <p:nvPr/>
        </p:nvSpPr>
        <p:spPr>
          <a:xfrm>
            <a:off x="827584" y="2420888"/>
            <a:ext cx="864096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Mínus 16"/>
          <p:cNvSpPr/>
          <p:nvPr/>
        </p:nvSpPr>
        <p:spPr>
          <a:xfrm>
            <a:off x="827584" y="2852936"/>
            <a:ext cx="576064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Mínus 17"/>
          <p:cNvSpPr/>
          <p:nvPr/>
        </p:nvSpPr>
        <p:spPr>
          <a:xfrm>
            <a:off x="3275856" y="3284984"/>
            <a:ext cx="360040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Mínus 18"/>
          <p:cNvSpPr/>
          <p:nvPr/>
        </p:nvSpPr>
        <p:spPr>
          <a:xfrm>
            <a:off x="1835696" y="3789040"/>
            <a:ext cx="864096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Mínus 19"/>
          <p:cNvSpPr/>
          <p:nvPr/>
        </p:nvSpPr>
        <p:spPr>
          <a:xfrm>
            <a:off x="827584" y="4221088"/>
            <a:ext cx="936104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Mínus 20"/>
          <p:cNvSpPr/>
          <p:nvPr/>
        </p:nvSpPr>
        <p:spPr>
          <a:xfrm>
            <a:off x="827584" y="4653136"/>
            <a:ext cx="1080120" cy="144016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Mínus 21"/>
          <p:cNvSpPr/>
          <p:nvPr/>
        </p:nvSpPr>
        <p:spPr>
          <a:xfrm>
            <a:off x="827584" y="5085184"/>
            <a:ext cx="864096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Mínus 22"/>
          <p:cNvSpPr/>
          <p:nvPr/>
        </p:nvSpPr>
        <p:spPr>
          <a:xfrm>
            <a:off x="827584" y="5517232"/>
            <a:ext cx="648072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Mínus 23"/>
          <p:cNvSpPr/>
          <p:nvPr/>
        </p:nvSpPr>
        <p:spPr>
          <a:xfrm>
            <a:off x="3635896" y="5949280"/>
            <a:ext cx="648072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Mínus 25"/>
          <p:cNvSpPr/>
          <p:nvPr/>
        </p:nvSpPr>
        <p:spPr>
          <a:xfrm>
            <a:off x="6804248" y="1988840"/>
            <a:ext cx="1584176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Obdélník 26"/>
          <p:cNvSpPr/>
          <p:nvPr/>
        </p:nvSpPr>
        <p:spPr>
          <a:xfrm>
            <a:off x="7092280" y="170080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cs-CZ" dirty="0"/>
          </a:p>
        </p:txBody>
      </p:sp>
      <p:sp>
        <p:nvSpPr>
          <p:cNvPr id="28" name="Obdélník 27"/>
          <p:cNvSpPr/>
          <p:nvPr/>
        </p:nvSpPr>
        <p:spPr>
          <a:xfrm>
            <a:off x="6907632" y="1700808"/>
            <a:ext cx="1336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maminka</a:t>
            </a:r>
            <a:endParaRPr lang="cs-CZ" sz="2400" dirty="0"/>
          </a:p>
        </p:txBody>
      </p:sp>
      <p:sp>
        <p:nvSpPr>
          <p:cNvPr id="29" name="Obdélník 28"/>
          <p:cNvSpPr/>
          <p:nvPr/>
        </p:nvSpPr>
        <p:spPr>
          <a:xfrm>
            <a:off x="3281184" y="3039343"/>
            <a:ext cx="426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ty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5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0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5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8" grpId="0"/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332657"/>
            <a:ext cx="8136904" cy="28803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400" dirty="0" smtClean="0"/>
              <a:t>Lavice ve třídě jsou postaveny ve třech řadách.</a:t>
            </a:r>
          </a:p>
          <a:p>
            <a:r>
              <a:rPr lang="cs-CZ" sz="2400" dirty="0" smtClean="0"/>
              <a:t>Honza byl vybrán učitelem, aby reprezentoval školu na závodech.</a:t>
            </a:r>
          </a:p>
          <a:p>
            <a:r>
              <a:rPr lang="cs-CZ" sz="2400" dirty="0" smtClean="0"/>
              <a:t>Nemocný byl uložen na lůžko.</a:t>
            </a:r>
          </a:p>
          <a:p>
            <a:r>
              <a:rPr lang="cs-CZ" sz="2400" dirty="0" smtClean="0"/>
              <a:t>V lese rostly červené muchomůrky.</a:t>
            </a:r>
          </a:p>
          <a:p>
            <a:r>
              <a:rPr lang="cs-CZ" sz="2400" dirty="0" smtClean="0"/>
              <a:t>Nádobí bylo umyto.</a:t>
            </a:r>
          </a:p>
          <a:p>
            <a:endParaRPr lang="cs-CZ" sz="2400" dirty="0"/>
          </a:p>
        </p:txBody>
      </p:sp>
      <p:sp>
        <p:nvSpPr>
          <p:cNvPr id="4" name="Mínus 3"/>
          <p:cNvSpPr/>
          <p:nvPr/>
        </p:nvSpPr>
        <p:spPr>
          <a:xfrm>
            <a:off x="2483768" y="620688"/>
            <a:ext cx="2520280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Mínus 4"/>
          <p:cNvSpPr/>
          <p:nvPr/>
        </p:nvSpPr>
        <p:spPr>
          <a:xfrm>
            <a:off x="1619672" y="1052736"/>
            <a:ext cx="1728192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Mínus 5"/>
          <p:cNvSpPr/>
          <p:nvPr/>
        </p:nvSpPr>
        <p:spPr>
          <a:xfrm>
            <a:off x="1979712" y="1844824"/>
            <a:ext cx="1728192" cy="28803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Mínus 6"/>
          <p:cNvSpPr/>
          <p:nvPr/>
        </p:nvSpPr>
        <p:spPr>
          <a:xfrm>
            <a:off x="1619672" y="2348880"/>
            <a:ext cx="936104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Mínus 8"/>
          <p:cNvSpPr/>
          <p:nvPr/>
        </p:nvSpPr>
        <p:spPr>
          <a:xfrm>
            <a:off x="3995936" y="1052736"/>
            <a:ext cx="3024336" cy="21602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Mínus 9"/>
          <p:cNvSpPr/>
          <p:nvPr/>
        </p:nvSpPr>
        <p:spPr>
          <a:xfrm>
            <a:off x="899592" y="620688"/>
            <a:ext cx="1008112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Mínus 10"/>
          <p:cNvSpPr/>
          <p:nvPr/>
        </p:nvSpPr>
        <p:spPr>
          <a:xfrm>
            <a:off x="899592" y="1052736"/>
            <a:ext cx="1008112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Mínus 11"/>
          <p:cNvSpPr/>
          <p:nvPr/>
        </p:nvSpPr>
        <p:spPr>
          <a:xfrm>
            <a:off x="827584" y="1844824"/>
            <a:ext cx="1512168" cy="288032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Mínus 12"/>
          <p:cNvSpPr/>
          <p:nvPr/>
        </p:nvSpPr>
        <p:spPr>
          <a:xfrm>
            <a:off x="3275856" y="2276872"/>
            <a:ext cx="2232248" cy="288032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Mínus 13"/>
          <p:cNvSpPr/>
          <p:nvPr/>
        </p:nvSpPr>
        <p:spPr>
          <a:xfrm>
            <a:off x="827584" y="2708920"/>
            <a:ext cx="1224136" cy="288032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Mínus 14"/>
          <p:cNvSpPr/>
          <p:nvPr/>
        </p:nvSpPr>
        <p:spPr>
          <a:xfrm>
            <a:off x="1763688" y="2708920"/>
            <a:ext cx="1872208" cy="28803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Mínus 16"/>
          <p:cNvSpPr/>
          <p:nvPr/>
        </p:nvSpPr>
        <p:spPr>
          <a:xfrm>
            <a:off x="2195736" y="1412776"/>
            <a:ext cx="1728192" cy="21602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délník 17"/>
          <p:cNvSpPr/>
          <p:nvPr/>
        </p:nvSpPr>
        <p:spPr>
          <a:xfrm>
            <a:off x="2339752" y="1124744"/>
            <a:ext cx="15212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on - Honza</a:t>
            </a:r>
            <a:endParaRPr lang="cs-CZ" sz="2400" dirty="0"/>
          </a:p>
        </p:txBody>
      </p:sp>
      <p:sp>
        <p:nvSpPr>
          <p:cNvPr id="19" name="Slunce 18"/>
          <p:cNvSpPr/>
          <p:nvPr/>
        </p:nvSpPr>
        <p:spPr>
          <a:xfrm>
            <a:off x="3275856" y="3501008"/>
            <a:ext cx="2520280" cy="28083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Řešení:</a:t>
            </a:r>
            <a:endParaRPr lang="cs-CZ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27168" cy="4525963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 smtClean="0"/>
              <a:t>sloveso          os.  číslo    způsob   čas     rod          vid    třída    </a:t>
            </a:r>
          </a:p>
          <a:p>
            <a:pPr>
              <a:buNone/>
            </a:pPr>
            <a:r>
              <a:rPr lang="cs-CZ" sz="2400" dirty="0" smtClean="0"/>
              <a:t>vyprala            3.    jed.    oznam.   min.    činný       D        1.       </a:t>
            </a:r>
          </a:p>
          <a:p>
            <a:pPr>
              <a:buNone/>
            </a:pPr>
            <a:r>
              <a:rPr lang="cs-CZ" sz="2400" dirty="0" smtClean="0"/>
              <a:t>pověsila          3.    jed.    oznam.   min.    činný       D         4.       </a:t>
            </a:r>
          </a:p>
          <a:p>
            <a:pPr>
              <a:buNone/>
            </a:pPr>
            <a:r>
              <a:rPr lang="cs-CZ" sz="2400" dirty="0" smtClean="0"/>
              <a:t>byl založen     3.    jed.    oznam.   min.    trpný       D         4.       </a:t>
            </a:r>
          </a:p>
          <a:p>
            <a:pPr>
              <a:buNone/>
            </a:pPr>
            <a:r>
              <a:rPr lang="cs-CZ" sz="2400" dirty="0" smtClean="0"/>
              <a:t>běhá               3.     jed.    oznam.   přít.    činný       N         5.       </a:t>
            </a:r>
          </a:p>
          <a:p>
            <a:pPr>
              <a:buNone/>
            </a:pPr>
            <a:r>
              <a:rPr lang="cs-CZ" sz="2400" dirty="0" smtClean="0"/>
              <a:t>přines             2.     jed.    rozkaz.       -       činný       D         1.     </a:t>
            </a:r>
          </a:p>
          <a:p>
            <a:pPr>
              <a:buNone/>
            </a:pPr>
            <a:r>
              <a:rPr lang="cs-CZ" sz="2400" dirty="0" smtClean="0"/>
              <a:t>jsou tištěny    3.    mn.    oznam.   přít.     trpný      N         2.  </a:t>
            </a:r>
          </a:p>
          <a:p>
            <a:pPr>
              <a:buNone/>
            </a:pPr>
            <a:r>
              <a:rPr lang="cs-CZ" sz="2400" dirty="0" smtClean="0"/>
              <a:t>byl chycen      3.    jed.    oznam.   min.    trpný       D         2.    </a:t>
            </a:r>
          </a:p>
          <a:p>
            <a:pPr>
              <a:buNone/>
            </a:pPr>
            <a:r>
              <a:rPr lang="cs-CZ" sz="2400" dirty="0" smtClean="0"/>
              <a:t>hráli                 3.    mn.    oznam.   min.   činný        N        3. </a:t>
            </a:r>
          </a:p>
          <a:p>
            <a:pPr>
              <a:buNone/>
            </a:pPr>
            <a:r>
              <a:rPr lang="cs-CZ" sz="2200" dirty="0" smtClean="0"/>
              <a:t>byla upletena   </a:t>
            </a:r>
            <a:r>
              <a:rPr lang="cs-CZ" sz="2400" dirty="0" smtClean="0"/>
              <a:t>3.    jed.    oznam.   min.   trpný        D        1.        </a:t>
            </a:r>
          </a:p>
          <a:p>
            <a:pPr>
              <a:buNone/>
            </a:pPr>
            <a:endParaRPr lang="cs-CZ" sz="2400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467544" y="5589240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67544" y="1628800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467544" y="4725144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467544" y="4221088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467544" y="2060848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67544" y="3356992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67544" y="3789040"/>
            <a:ext cx="74888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467544" y="5157192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467544" y="1628800"/>
            <a:ext cx="0" cy="4536504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123728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9125272" y="1933600"/>
            <a:ext cx="0" cy="4032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2627784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3419872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4499992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5292080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6372200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7020272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>
            <a:off x="7884368" y="1628800"/>
            <a:ext cx="0" cy="446449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>
            <a:off x="467544" y="2492896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467544" y="2924944"/>
            <a:ext cx="74168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 flipV="1">
            <a:off x="467544" y="6093296"/>
            <a:ext cx="7416824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Slunce 52"/>
          <p:cNvSpPr/>
          <p:nvPr/>
        </p:nvSpPr>
        <p:spPr>
          <a:xfrm>
            <a:off x="8100392" y="1556792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Slunce 53"/>
          <p:cNvSpPr/>
          <p:nvPr/>
        </p:nvSpPr>
        <p:spPr>
          <a:xfrm>
            <a:off x="8100392" y="2780928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Slunce 54"/>
          <p:cNvSpPr/>
          <p:nvPr/>
        </p:nvSpPr>
        <p:spPr>
          <a:xfrm>
            <a:off x="8100392" y="3933056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Slunce 55"/>
          <p:cNvSpPr/>
          <p:nvPr/>
        </p:nvSpPr>
        <p:spPr>
          <a:xfrm>
            <a:off x="8100392" y="5085184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Slunce 56"/>
          <p:cNvSpPr/>
          <p:nvPr/>
        </p:nvSpPr>
        <p:spPr>
          <a:xfrm>
            <a:off x="8100392" y="332656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Řešení:</a:t>
            </a:r>
            <a:endParaRPr lang="cs-CZ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7643192" cy="4061048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cs-CZ" sz="2400" b="1" dirty="0" smtClean="0"/>
              <a:t>sloveso                  os.  číslo   způsob    čas   rod         vid  třída    </a:t>
            </a:r>
          </a:p>
          <a:p>
            <a:pPr>
              <a:buNone/>
            </a:pPr>
            <a:r>
              <a:rPr lang="cs-CZ" sz="2400" dirty="0" smtClean="0"/>
              <a:t>byl okován             3.    jed.    oznam.   min.  trpný      D      5.       </a:t>
            </a:r>
          </a:p>
          <a:p>
            <a:pPr>
              <a:buNone/>
            </a:pPr>
            <a:r>
              <a:rPr lang="cs-CZ" sz="2400" dirty="0" smtClean="0"/>
              <a:t>kvetly                      3.   mn.    oznam.   min.  činný      N      1.         </a:t>
            </a:r>
          </a:p>
          <a:p>
            <a:pPr>
              <a:buNone/>
            </a:pPr>
            <a:r>
              <a:rPr lang="cs-CZ" sz="2400" dirty="0" smtClean="0"/>
              <a:t>jsou postaveny      3.   mn.    oznam.   přít.   trpný     D       4.</a:t>
            </a:r>
          </a:p>
          <a:p>
            <a:pPr>
              <a:buNone/>
            </a:pPr>
            <a:r>
              <a:rPr lang="cs-CZ" sz="2400" dirty="0" smtClean="0"/>
              <a:t>byl vybrán              3.   jed.    oznam.   min.   trpný     D       1.       </a:t>
            </a:r>
          </a:p>
          <a:p>
            <a:pPr>
              <a:buNone/>
            </a:pPr>
            <a:r>
              <a:rPr lang="cs-CZ" sz="2400" dirty="0" smtClean="0"/>
              <a:t>reprezentoval        3.   jed.   oznam.    min.   činný     N       3.        </a:t>
            </a:r>
          </a:p>
          <a:p>
            <a:pPr>
              <a:buNone/>
            </a:pPr>
            <a:r>
              <a:rPr lang="cs-CZ" sz="2400" dirty="0" smtClean="0"/>
              <a:t>byl uložen              3.    jed.   oznam.    min.   trpný     D       4.</a:t>
            </a:r>
          </a:p>
          <a:p>
            <a:pPr>
              <a:buNone/>
            </a:pPr>
            <a:r>
              <a:rPr lang="cs-CZ" sz="2400" dirty="0" smtClean="0"/>
              <a:t>rostly                      3.    mn.    oznam.   min.   činný     N       1.     </a:t>
            </a:r>
          </a:p>
          <a:p>
            <a:pPr>
              <a:buNone/>
            </a:pPr>
            <a:r>
              <a:rPr lang="cs-CZ" sz="2400" dirty="0" smtClean="0"/>
              <a:t>bylo umyto            3.    jed.    oznam.   min.   trpný     D      3.       </a:t>
            </a:r>
          </a:p>
          <a:p>
            <a:pPr>
              <a:buNone/>
            </a:pPr>
            <a:r>
              <a:rPr lang="cs-CZ" sz="2200" dirty="0" smtClean="0"/>
              <a:t>       </a:t>
            </a:r>
            <a:r>
              <a:rPr lang="cs-CZ" sz="2400" dirty="0" smtClean="0"/>
              <a:t>             </a:t>
            </a:r>
          </a:p>
          <a:p>
            <a:pPr>
              <a:buNone/>
            </a:pPr>
            <a:endParaRPr lang="cs-CZ" sz="2400" dirty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467544" y="5661248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67544" y="1628800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467544" y="4725144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467544" y="4221088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467544" y="2060848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67544" y="3356992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67544" y="3789040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čára 14"/>
          <p:cNvCxnSpPr/>
          <p:nvPr/>
        </p:nvCxnSpPr>
        <p:spPr>
          <a:xfrm>
            <a:off x="467544" y="5157192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/>
          <p:nvPr/>
        </p:nvCxnSpPr>
        <p:spPr>
          <a:xfrm>
            <a:off x="467544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>
            <a:off x="2555776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9125272" y="1933600"/>
            <a:ext cx="0" cy="4032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3131840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3851920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5004048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5724128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6732240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>
            <a:off x="7236296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>
            <a:off x="8100392" y="1628800"/>
            <a:ext cx="0" cy="403244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>
            <a:off x="467544" y="2492896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467544" y="2924944"/>
            <a:ext cx="76328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Slunce 54"/>
          <p:cNvSpPr/>
          <p:nvPr/>
        </p:nvSpPr>
        <p:spPr>
          <a:xfrm>
            <a:off x="8172400" y="332656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Slunce 55"/>
          <p:cNvSpPr/>
          <p:nvPr/>
        </p:nvSpPr>
        <p:spPr>
          <a:xfrm>
            <a:off x="8172400" y="1556792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Slunce 56"/>
          <p:cNvSpPr/>
          <p:nvPr/>
        </p:nvSpPr>
        <p:spPr>
          <a:xfrm>
            <a:off x="8172400" y="2780928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Slunce 57"/>
          <p:cNvSpPr/>
          <p:nvPr/>
        </p:nvSpPr>
        <p:spPr>
          <a:xfrm>
            <a:off x="8172400" y="3933056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Slunce 58"/>
          <p:cNvSpPr/>
          <p:nvPr/>
        </p:nvSpPr>
        <p:spPr>
          <a:xfrm>
            <a:off x="8172400" y="5085184"/>
            <a:ext cx="792088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Vid ( aspekt)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1698774"/>
            <a:ext cx="8136904" cy="115416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2300" b="1" dirty="0" smtClean="0">
                <a:solidFill>
                  <a:srgbClr val="002060"/>
                </a:solidFill>
              </a:rPr>
              <a:t>dokonavý -</a:t>
            </a:r>
            <a:r>
              <a:rPr lang="cs-CZ" sz="2300" dirty="0" smtClean="0"/>
              <a:t> </a:t>
            </a:r>
            <a:r>
              <a:rPr lang="cs-CZ" sz="2300" u="sng" dirty="0" smtClean="0"/>
              <a:t>vyjadřuje děj ukončený </a:t>
            </a:r>
            <a:r>
              <a:rPr lang="cs-CZ" sz="2300" dirty="0" smtClean="0"/>
              <a:t>(ohraničený děj )- </a:t>
            </a:r>
            <a:r>
              <a:rPr lang="cs-CZ" sz="2300" dirty="0" smtClean="0">
                <a:solidFill>
                  <a:srgbClr val="00B050"/>
                </a:solidFill>
              </a:rPr>
              <a:t>hodit – </a:t>
            </a:r>
            <a:r>
              <a:rPr lang="cs-CZ" sz="2300" b="1" dirty="0" smtClean="0">
                <a:solidFill>
                  <a:srgbClr val="00B050"/>
                </a:solidFill>
              </a:rPr>
              <a:t>hodím ( bez budu.., přítomností vyjadřuje budoucnost )</a:t>
            </a:r>
            <a:r>
              <a:rPr lang="cs-CZ" sz="2300" dirty="0" smtClean="0"/>
              <a:t>;                       tvoří se </a:t>
            </a:r>
            <a:r>
              <a:rPr lang="cs-CZ" sz="2300" b="1" dirty="0" smtClean="0"/>
              <a:t>přidáním předpony  ( psát = N – zapsat = D)</a:t>
            </a:r>
            <a:endParaRPr lang="cs-CZ" sz="2300" dirty="0"/>
          </a:p>
        </p:txBody>
      </p:sp>
      <p:sp>
        <p:nvSpPr>
          <p:cNvPr id="6" name="Obdélník 5"/>
          <p:cNvSpPr/>
          <p:nvPr/>
        </p:nvSpPr>
        <p:spPr>
          <a:xfrm>
            <a:off x="539552" y="2795444"/>
            <a:ext cx="8136904" cy="156966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b="1" dirty="0" smtClean="0">
                <a:solidFill>
                  <a:srgbClr val="002060"/>
                </a:solidFill>
              </a:rPr>
              <a:t>nedokonavý - </a:t>
            </a:r>
            <a:r>
              <a:rPr lang="cs-CZ" sz="2400" u="sng" dirty="0" smtClean="0"/>
              <a:t>vyjadřuje děj probíhající </a:t>
            </a:r>
            <a:r>
              <a:rPr lang="cs-CZ" sz="2400" dirty="0" smtClean="0"/>
              <a:t>( neohraničený děj); </a:t>
            </a:r>
            <a:r>
              <a:rPr lang="cs-CZ" sz="2400" dirty="0" smtClean="0">
                <a:solidFill>
                  <a:srgbClr val="00B050"/>
                </a:solidFill>
              </a:rPr>
              <a:t>házet – házím </a:t>
            </a:r>
            <a:r>
              <a:rPr lang="cs-CZ" sz="2400" dirty="0" smtClean="0"/>
              <a:t>- </a:t>
            </a:r>
            <a:r>
              <a:rPr lang="cs-CZ" sz="2400" b="1" u="sng" dirty="0" smtClean="0">
                <a:solidFill>
                  <a:srgbClr val="00B050"/>
                </a:solidFill>
              </a:rPr>
              <a:t>budu</a:t>
            </a:r>
            <a:r>
              <a:rPr lang="cs-CZ" sz="2400" dirty="0" smtClean="0">
                <a:solidFill>
                  <a:srgbClr val="00B050"/>
                </a:solidFill>
              </a:rPr>
              <a:t> házet</a:t>
            </a:r>
            <a:r>
              <a:rPr lang="cs-CZ" sz="2400" dirty="0" smtClean="0"/>
              <a:t>; </a:t>
            </a:r>
            <a:r>
              <a:rPr lang="cs-CZ" sz="2400" b="1" dirty="0" smtClean="0">
                <a:solidFill>
                  <a:srgbClr val="FF0000"/>
                </a:solidFill>
              </a:rPr>
              <a:t>pozor</a:t>
            </a:r>
            <a:r>
              <a:rPr lang="cs-CZ" sz="2400" dirty="0" smtClean="0"/>
              <a:t> na některá slovesa </a:t>
            </a:r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stavu a pohybu</a:t>
            </a:r>
            <a:r>
              <a:rPr lang="cs-CZ" sz="2400" dirty="0" smtClean="0"/>
              <a:t> ; budoucí čas vyjadřují jednoduchým tvarem, ale jsou nedokonavá  (šel - jde - půjde, běžet - poběží)</a:t>
            </a:r>
          </a:p>
        </p:txBody>
      </p:sp>
      <p:sp>
        <p:nvSpPr>
          <p:cNvPr id="7" name="Slunce 6"/>
          <p:cNvSpPr/>
          <p:nvPr/>
        </p:nvSpPr>
        <p:spPr>
          <a:xfrm>
            <a:off x="7596336" y="260648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lunce 7"/>
          <p:cNvSpPr/>
          <p:nvPr/>
        </p:nvSpPr>
        <p:spPr>
          <a:xfrm>
            <a:off x="539552" y="260648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539552" y="5157192"/>
            <a:ext cx="8136904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smtClean="0"/>
              <a:t>Určování vidu  - musíme </a:t>
            </a:r>
            <a:r>
              <a:rPr lang="cs-CZ" sz="2400" b="1" dirty="0" smtClean="0">
                <a:solidFill>
                  <a:schemeClr val="tx1"/>
                </a:solidFill>
              </a:rPr>
              <a:t>utvořit správný infinitiv</a:t>
            </a:r>
            <a:r>
              <a:rPr lang="cs-CZ" sz="2400" dirty="0" smtClean="0"/>
              <a:t>, pak si vytvoříme si nejlépe </a:t>
            </a:r>
            <a:r>
              <a:rPr lang="cs-CZ" sz="2400" b="1" dirty="0" smtClean="0"/>
              <a:t>1.os. j.č. čísla v přítomném čase                                     ( prézentu) a utvoříme si </a:t>
            </a:r>
            <a:r>
              <a:rPr lang="cs-CZ" sz="2400" b="1" dirty="0" smtClean="0">
                <a:solidFill>
                  <a:srgbClr val="7030A0"/>
                </a:solidFill>
              </a:rPr>
              <a:t>budoucí čas</a:t>
            </a:r>
            <a:r>
              <a:rPr lang="cs-CZ" sz="2400" dirty="0" smtClean="0">
                <a:solidFill>
                  <a:srgbClr val="7030A0"/>
                </a:solidFill>
              </a:rPr>
              <a:t> </a:t>
            </a:r>
            <a:r>
              <a:rPr lang="cs-CZ" sz="2400" dirty="0" smtClean="0"/>
              <a:t>-  u nedokonavých sloves je </a:t>
            </a:r>
            <a:r>
              <a:rPr lang="cs-CZ" sz="2400" b="1" dirty="0" smtClean="0"/>
              <a:t>složený  </a:t>
            </a:r>
            <a:r>
              <a:rPr lang="cs-CZ" sz="2400" dirty="0" smtClean="0"/>
              <a:t>tvar s </a:t>
            </a:r>
            <a:r>
              <a:rPr lang="cs-CZ" sz="2400" b="1" dirty="0" smtClean="0">
                <a:solidFill>
                  <a:srgbClr val="7030A0"/>
                </a:solidFill>
              </a:rPr>
              <a:t>budu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539552" y="4326195"/>
            <a:ext cx="8136904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smtClean="0"/>
              <a:t>Vid nedokonavý můžeme utvořit z vidu dokonavého </a:t>
            </a:r>
            <a:r>
              <a:rPr lang="cs-CZ" sz="2400" b="1" dirty="0" smtClean="0"/>
              <a:t>změnou přípony  </a:t>
            </a:r>
            <a:r>
              <a:rPr lang="cs-CZ" sz="2400" dirty="0" smtClean="0"/>
              <a:t>(např. - </a:t>
            </a:r>
            <a:r>
              <a:rPr lang="cs-CZ" sz="2400" dirty="0" err="1" smtClean="0"/>
              <a:t>ávat</a:t>
            </a:r>
            <a:r>
              <a:rPr lang="cs-CZ" sz="2400" dirty="0" smtClean="0"/>
              <a:t>, - </a:t>
            </a:r>
            <a:r>
              <a:rPr lang="cs-CZ" sz="2400" dirty="0" err="1" smtClean="0"/>
              <a:t>ovat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4" name="Šipka dolů 3"/>
          <p:cNvSpPr/>
          <p:nvPr/>
        </p:nvSpPr>
        <p:spPr>
          <a:xfrm>
            <a:off x="4283968" y="1052736"/>
            <a:ext cx="484632" cy="618368"/>
          </a:xfrm>
          <a:prstGeom prst="downArrow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9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Vidové dvojice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467544" y="1781126"/>
            <a:ext cx="3888432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nedokonavý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385227"/>
            <a:ext cx="3898776" cy="356405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smtClean="0"/>
              <a:t>kreslit  </a:t>
            </a:r>
          </a:p>
          <a:p>
            <a:r>
              <a:rPr lang="cs-CZ" sz="2400" dirty="0" smtClean="0"/>
              <a:t>sundávat</a:t>
            </a:r>
          </a:p>
          <a:p>
            <a:r>
              <a:rPr lang="cs-CZ" dirty="0" smtClean="0"/>
              <a:t>m</a:t>
            </a:r>
            <a:r>
              <a:rPr lang="cs-CZ" sz="2400" dirty="0" smtClean="0"/>
              <a:t>alovat</a:t>
            </a:r>
          </a:p>
          <a:p>
            <a:r>
              <a:rPr lang="cs-CZ" sz="2400" dirty="0" smtClean="0"/>
              <a:t>určovat</a:t>
            </a:r>
          </a:p>
          <a:p>
            <a:r>
              <a:rPr lang="cs-CZ" dirty="0" smtClean="0"/>
              <a:t>p</a:t>
            </a:r>
            <a:r>
              <a:rPr lang="cs-CZ" sz="2400" dirty="0" smtClean="0"/>
              <a:t>éct </a:t>
            </a:r>
          </a:p>
          <a:p>
            <a:r>
              <a:rPr lang="cs-CZ" dirty="0" smtClean="0"/>
              <a:t>h</a:t>
            </a:r>
            <a:r>
              <a:rPr lang="cs-CZ" sz="2400" dirty="0" smtClean="0"/>
              <a:t>ladit  </a:t>
            </a:r>
          </a:p>
          <a:p>
            <a:r>
              <a:rPr lang="cs-CZ" dirty="0" smtClean="0"/>
              <a:t>n</a:t>
            </a:r>
            <a:r>
              <a:rPr lang="cs-CZ" sz="2400" dirty="0" smtClean="0"/>
              <a:t>akládat  </a:t>
            </a:r>
          </a:p>
          <a:p>
            <a:r>
              <a:rPr lang="cs-CZ" dirty="0" smtClean="0"/>
              <a:t>o</a:t>
            </a:r>
            <a:r>
              <a:rPr lang="cs-CZ" sz="2400" dirty="0" smtClean="0"/>
              <a:t>bouvat se 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>
          <a:xfrm>
            <a:off x="4645025" y="1781126"/>
            <a:ext cx="4041775" cy="6397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dokonavý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4645025" y="2390898"/>
            <a:ext cx="4031431" cy="35583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nakreslit</a:t>
            </a:r>
          </a:p>
          <a:p>
            <a:r>
              <a:rPr lang="cs-CZ" b="1" dirty="0" smtClean="0"/>
              <a:t>sundat</a:t>
            </a:r>
          </a:p>
          <a:p>
            <a:r>
              <a:rPr lang="cs-CZ" b="1" dirty="0" smtClean="0"/>
              <a:t>namalovat</a:t>
            </a:r>
          </a:p>
          <a:p>
            <a:r>
              <a:rPr lang="cs-CZ" b="1" dirty="0" smtClean="0"/>
              <a:t>určit</a:t>
            </a:r>
          </a:p>
          <a:p>
            <a:r>
              <a:rPr lang="cs-CZ" b="1" dirty="0" smtClean="0"/>
              <a:t>upéct</a:t>
            </a:r>
          </a:p>
          <a:p>
            <a:r>
              <a:rPr lang="cs-CZ" b="1" dirty="0" smtClean="0"/>
              <a:t>pohladit</a:t>
            </a:r>
          </a:p>
          <a:p>
            <a:r>
              <a:rPr lang="cs-CZ" b="1" dirty="0" smtClean="0"/>
              <a:t>naložit</a:t>
            </a:r>
          </a:p>
          <a:p>
            <a:r>
              <a:rPr lang="cs-CZ" b="1" dirty="0" smtClean="0"/>
              <a:t>obout se</a:t>
            </a:r>
          </a:p>
          <a:p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87624" y="6165304"/>
            <a:ext cx="6987747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400" dirty="0" smtClean="0"/>
              <a:t>Lze vytvořit i </a:t>
            </a:r>
            <a:r>
              <a:rPr lang="cs-CZ" sz="2400" b="1" dirty="0" smtClean="0"/>
              <a:t>vidové řady</a:t>
            </a:r>
            <a:r>
              <a:rPr lang="cs-CZ" sz="2400" dirty="0" smtClean="0"/>
              <a:t> – mýt N – umýt D – umývat N</a:t>
            </a:r>
            <a:endParaRPr lang="cs-CZ" sz="2400" dirty="0"/>
          </a:p>
        </p:txBody>
      </p:sp>
      <p:sp>
        <p:nvSpPr>
          <p:cNvPr id="10" name="Obdélník 9"/>
          <p:cNvSpPr/>
          <p:nvPr/>
        </p:nvSpPr>
        <p:spPr>
          <a:xfrm>
            <a:off x="1835696" y="1268760"/>
            <a:ext cx="6191695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400" dirty="0" smtClean="0"/>
              <a:t>- týchž základ slova, různé kmenotvorné přípony</a:t>
            </a:r>
          </a:p>
        </p:txBody>
      </p:sp>
      <p:sp>
        <p:nvSpPr>
          <p:cNvPr id="11" name="Slunce 10"/>
          <p:cNvSpPr/>
          <p:nvPr/>
        </p:nvSpPr>
        <p:spPr>
          <a:xfrm>
            <a:off x="7380312" y="404664"/>
            <a:ext cx="1008112" cy="864096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lunce 12"/>
          <p:cNvSpPr/>
          <p:nvPr/>
        </p:nvSpPr>
        <p:spPr>
          <a:xfrm>
            <a:off x="755576" y="404664"/>
            <a:ext cx="1008112" cy="864096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chemeClr val="accent4">
                    <a:lumMod val="50000"/>
                  </a:schemeClr>
                </a:solidFill>
              </a:rPr>
              <a:t>Slovesné třídy</a:t>
            </a:r>
            <a:endParaRPr lang="cs-CZ" b="1" dirty="0">
              <a:ln w="50800"/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256584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200" b="1" dirty="0" smtClean="0"/>
              <a:t>schopnost zařadit sloveso k určitému vzoru nám může pomoci při tvorbě správného tvaru přechodníku</a:t>
            </a:r>
          </a:p>
          <a:p>
            <a:r>
              <a:rPr lang="cs-CZ" sz="2200" b="1" dirty="0" smtClean="0">
                <a:solidFill>
                  <a:srgbClr val="00B050"/>
                </a:solidFill>
              </a:rPr>
              <a:t>slovesa se časují podle pěti slovesných tříd</a:t>
            </a:r>
          </a:p>
          <a:p>
            <a:r>
              <a:rPr lang="cs-CZ" sz="2200" dirty="0" smtClean="0"/>
              <a:t>jsou určeny na základě tvaru 3. osoby jednotného čísla přítomného času </a:t>
            </a:r>
            <a:r>
              <a:rPr lang="cs-CZ" sz="2200" u="sng" dirty="0" smtClean="0"/>
              <a:t>(zakončení </a:t>
            </a:r>
            <a:r>
              <a:rPr lang="cs-CZ" sz="2200" b="1" u="sng" dirty="0" smtClean="0"/>
              <a:t>-e</a:t>
            </a:r>
            <a:r>
              <a:rPr lang="cs-CZ" sz="2200" u="sng" dirty="0" smtClean="0"/>
              <a:t>, </a:t>
            </a:r>
            <a:r>
              <a:rPr lang="cs-CZ" sz="2200" b="1" u="sng" dirty="0" smtClean="0"/>
              <a:t>-ne</a:t>
            </a:r>
            <a:r>
              <a:rPr lang="cs-CZ" sz="2200" u="sng" dirty="0" smtClean="0"/>
              <a:t>, </a:t>
            </a:r>
            <a:r>
              <a:rPr lang="cs-CZ" sz="2200" b="1" u="sng" dirty="0" smtClean="0"/>
              <a:t>-je</a:t>
            </a:r>
            <a:r>
              <a:rPr lang="cs-CZ" sz="2200" u="sng" dirty="0" smtClean="0"/>
              <a:t>, </a:t>
            </a:r>
            <a:r>
              <a:rPr lang="cs-CZ" sz="2200" b="1" u="sng" dirty="0" smtClean="0"/>
              <a:t>-í</a:t>
            </a:r>
            <a:r>
              <a:rPr lang="cs-CZ" sz="2200" u="sng" dirty="0" smtClean="0"/>
              <a:t>, </a:t>
            </a:r>
            <a:r>
              <a:rPr lang="cs-CZ" sz="2200" b="1" u="sng" dirty="0" smtClean="0"/>
              <a:t>-á</a:t>
            </a:r>
            <a:r>
              <a:rPr lang="cs-CZ" sz="2200" u="sng" dirty="0" smtClean="0"/>
              <a:t>)</a:t>
            </a:r>
          </a:p>
          <a:p>
            <a:r>
              <a:rPr lang="cs-CZ" sz="2200" dirty="0" smtClean="0"/>
              <a:t>každá třída má své  vzory:</a:t>
            </a:r>
          </a:p>
          <a:p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I. třída   (-e)          nese, bere, maže, peče, umře </a:t>
            </a:r>
          </a:p>
          <a:p>
            <a:pPr>
              <a:buNone/>
            </a:pPr>
            <a:r>
              <a:rPr lang="cs-CZ" sz="22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</a:t>
            </a:r>
            <a:r>
              <a:rPr lang="cs-CZ" sz="2200" i="1" dirty="0" smtClean="0">
                <a:solidFill>
                  <a:srgbClr val="00B050"/>
                </a:solidFill>
              </a:rPr>
              <a:t>(nesl, bral, mazal, pekl, umřel)</a:t>
            </a:r>
          </a:p>
          <a:p>
            <a:r>
              <a:rPr lang="cs-CZ" sz="2200" b="1" dirty="0" smtClean="0">
                <a:solidFill>
                  <a:srgbClr val="002060"/>
                </a:solidFill>
              </a:rPr>
              <a:t>II. třída  (-ne)        tiskne, mine, začne  </a:t>
            </a:r>
            <a:r>
              <a:rPr lang="cs-CZ" sz="2200" i="1" dirty="0" smtClean="0">
                <a:solidFill>
                  <a:srgbClr val="00B050"/>
                </a:solidFill>
              </a:rPr>
              <a:t>(tiskl, minul, začal)</a:t>
            </a:r>
          </a:p>
          <a:p>
            <a:r>
              <a:rPr lang="cs-CZ" sz="2200" b="1" dirty="0" smtClean="0">
                <a:solidFill>
                  <a:srgbClr val="7030A0"/>
                </a:solidFill>
              </a:rPr>
              <a:t>III. třída (-je)         kryje, kupuje  </a:t>
            </a:r>
            <a:r>
              <a:rPr lang="cs-CZ" sz="2200" i="1" dirty="0" smtClean="0">
                <a:solidFill>
                  <a:srgbClr val="00B050"/>
                </a:solidFill>
              </a:rPr>
              <a:t>(kryl, kupoval)</a:t>
            </a:r>
          </a:p>
          <a:p>
            <a:r>
              <a:rPr lang="cs-CZ" sz="2200" b="1" dirty="0" smtClean="0">
                <a:solidFill>
                  <a:schemeClr val="accent5">
                    <a:lumMod val="50000"/>
                  </a:schemeClr>
                </a:solidFill>
              </a:rPr>
              <a:t>IV. třída  (-í )         prosí, trpí, sází  </a:t>
            </a:r>
            <a:r>
              <a:rPr lang="cs-CZ" sz="2200" i="1" dirty="0" smtClean="0">
                <a:solidFill>
                  <a:srgbClr val="00B050"/>
                </a:solidFill>
              </a:rPr>
              <a:t>(prosil, trpěl, sázel; </a:t>
            </a:r>
            <a:r>
              <a:rPr lang="cs-CZ" sz="2200" i="1" dirty="0" smtClean="0">
                <a:solidFill>
                  <a:srgbClr val="7030A0"/>
                </a:solidFill>
              </a:rPr>
              <a:t>pros! trp!</a:t>
            </a:r>
          </a:p>
          <a:p>
            <a:pPr>
              <a:buNone/>
            </a:pPr>
            <a:r>
              <a:rPr lang="cs-CZ" sz="2200" i="1" dirty="0" smtClean="0">
                <a:solidFill>
                  <a:srgbClr val="7030A0"/>
                </a:solidFill>
              </a:rPr>
              <a:t>                                     sázej! )</a:t>
            </a:r>
          </a:p>
          <a:p>
            <a:r>
              <a:rPr lang="cs-CZ" sz="2200" b="1" dirty="0" smtClean="0">
                <a:solidFill>
                  <a:srgbClr val="C00000"/>
                </a:solidFill>
              </a:rPr>
              <a:t>V. třída   (-á )        dělá </a:t>
            </a:r>
            <a:r>
              <a:rPr lang="cs-CZ" sz="2200" dirty="0" smtClean="0">
                <a:solidFill>
                  <a:schemeClr val="tx1"/>
                </a:solidFill>
              </a:rPr>
              <a:t>(dělal)</a:t>
            </a:r>
          </a:p>
          <a:p>
            <a:endParaRPr lang="cs-CZ" sz="2200" dirty="0"/>
          </a:p>
        </p:txBody>
      </p:sp>
      <p:sp>
        <p:nvSpPr>
          <p:cNvPr id="4" name="Slunce 3"/>
          <p:cNvSpPr/>
          <p:nvPr/>
        </p:nvSpPr>
        <p:spPr>
          <a:xfrm>
            <a:off x="899592" y="260648"/>
            <a:ext cx="1080120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Slunce 4"/>
          <p:cNvSpPr/>
          <p:nvPr/>
        </p:nvSpPr>
        <p:spPr>
          <a:xfrm>
            <a:off x="7236296" y="260648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chemeClr val="accent4">
                    <a:lumMod val="50000"/>
                  </a:schemeClr>
                </a:solidFill>
              </a:rPr>
              <a:t>Sloveso ve větě</a:t>
            </a:r>
            <a:endParaRPr lang="cs-CZ" b="1" dirty="0">
              <a:ln w="50800"/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043267" y="1959223"/>
            <a:ext cx="4965911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400" dirty="0" smtClean="0"/>
              <a:t>tvoří základ české věty = </a:t>
            </a:r>
            <a:r>
              <a:rPr lang="cs-CZ" sz="2400" b="1" dirty="0" smtClean="0"/>
              <a:t>je přísudkem</a:t>
            </a:r>
          </a:p>
        </p:txBody>
      </p:sp>
      <p:sp>
        <p:nvSpPr>
          <p:cNvPr id="5" name="Obdélník 4"/>
          <p:cNvSpPr/>
          <p:nvPr/>
        </p:nvSpPr>
        <p:spPr>
          <a:xfrm>
            <a:off x="1835696" y="2564904"/>
            <a:ext cx="540141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400" dirty="0" smtClean="0"/>
              <a:t>jsou </a:t>
            </a:r>
            <a:r>
              <a:rPr lang="cs-CZ" sz="2400" b="1" dirty="0" smtClean="0"/>
              <a:t>ohebným slovním druhem </a:t>
            </a:r>
            <a:r>
              <a:rPr lang="cs-CZ" sz="2400" dirty="0" smtClean="0"/>
              <a:t>- časují se</a:t>
            </a:r>
          </a:p>
        </p:txBody>
      </p:sp>
      <p:sp>
        <p:nvSpPr>
          <p:cNvPr id="6" name="Obdélník 5"/>
          <p:cNvSpPr/>
          <p:nvPr/>
        </p:nvSpPr>
        <p:spPr>
          <a:xfrm>
            <a:off x="3851920" y="3212976"/>
            <a:ext cx="968727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cs-CZ" sz="2400" dirty="0" smtClean="0"/>
              <a:t>tvary: </a:t>
            </a:r>
            <a:endParaRPr lang="cs-CZ" sz="2400" dirty="0"/>
          </a:p>
        </p:txBody>
      </p:sp>
      <p:sp>
        <p:nvSpPr>
          <p:cNvPr id="7" name="Obdélník 6"/>
          <p:cNvSpPr/>
          <p:nvPr/>
        </p:nvSpPr>
        <p:spPr>
          <a:xfrm>
            <a:off x="611560" y="4451628"/>
            <a:ext cx="3888432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lphaLcParenR"/>
            </a:pPr>
            <a:r>
              <a:rPr lang="cs-CZ" sz="2400" b="1" dirty="0" smtClean="0">
                <a:solidFill>
                  <a:srgbClr val="002060"/>
                </a:solidFill>
              </a:rPr>
              <a:t>jednoduché: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cs-CZ" sz="2400" dirty="0" smtClean="0"/>
              <a:t>zpívám, namaluji, napsat</a:t>
            </a:r>
          </a:p>
          <a:p>
            <a:pPr marL="342900" indent="-342900"/>
            <a:r>
              <a:rPr lang="cs-CZ" sz="2400" b="1" dirty="0" smtClean="0"/>
              <a:t>     </a:t>
            </a:r>
            <a:r>
              <a:rPr lang="cs-CZ" sz="2400" b="1" dirty="0" smtClean="0">
                <a:solidFill>
                  <a:srgbClr val="002060"/>
                </a:solidFill>
              </a:rPr>
              <a:t>složené:</a:t>
            </a:r>
            <a:endParaRPr lang="cs-CZ" sz="24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cs-CZ" sz="2400" dirty="0" smtClean="0"/>
              <a:t>psal by, je namalován, zvedl jsem se, byl uveden, nebudeme odporovat</a:t>
            </a:r>
          </a:p>
        </p:txBody>
      </p:sp>
      <p:sp>
        <p:nvSpPr>
          <p:cNvPr id="8" name="Obdélník 7"/>
          <p:cNvSpPr/>
          <p:nvPr/>
        </p:nvSpPr>
        <p:spPr>
          <a:xfrm>
            <a:off x="4932040" y="4451628"/>
            <a:ext cx="3672408" cy="156966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smtClean="0"/>
              <a:t>b) </a:t>
            </a:r>
            <a:r>
              <a:rPr lang="cs-CZ" sz="2400" b="1" dirty="0" smtClean="0">
                <a:solidFill>
                  <a:srgbClr val="002060"/>
                </a:solidFill>
              </a:rPr>
              <a:t>určité: </a:t>
            </a:r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</a:t>
            </a:r>
            <a:r>
              <a:rPr lang="cs-CZ" sz="2400" b="1" dirty="0" smtClean="0"/>
              <a:t>lze</a:t>
            </a:r>
            <a:r>
              <a:rPr lang="cs-CZ" sz="2400" dirty="0" smtClean="0"/>
              <a:t> u nich </a:t>
            </a:r>
            <a:r>
              <a:rPr lang="cs-CZ" sz="2400" b="1" dirty="0" smtClean="0"/>
              <a:t>určit</a:t>
            </a:r>
            <a:r>
              <a:rPr lang="cs-CZ" sz="2400" dirty="0" smtClean="0"/>
              <a:t> </a:t>
            </a:r>
            <a:r>
              <a:rPr lang="cs-CZ" sz="2400" b="1" dirty="0" smtClean="0"/>
              <a:t>osobu</a:t>
            </a:r>
          </a:p>
          <a:p>
            <a:r>
              <a:rPr lang="cs-CZ" sz="2400" b="1" dirty="0" smtClean="0"/>
              <a:t>    </a:t>
            </a:r>
            <a:r>
              <a:rPr lang="cs-CZ" sz="2400" b="1" dirty="0" smtClean="0">
                <a:solidFill>
                  <a:srgbClr val="002060"/>
                </a:solidFill>
              </a:rPr>
              <a:t>neurčité:</a:t>
            </a:r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</a:t>
            </a:r>
            <a:r>
              <a:rPr lang="cs-CZ" sz="2400" b="1" dirty="0" smtClean="0"/>
              <a:t>nelze </a:t>
            </a:r>
            <a:r>
              <a:rPr lang="cs-CZ" sz="2400" dirty="0" smtClean="0"/>
              <a:t>u nich </a:t>
            </a:r>
            <a:r>
              <a:rPr lang="cs-CZ" sz="2400" b="1" dirty="0" smtClean="0"/>
              <a:t>určit osobu </a:t>
            </a:r>
          </a:p>
        </p:txBody>
      </p:sp>
      <p:sp>
        <p:nvSpPr>
          <p:cNvPr id="10" name="Šipka doleva 9"/>
          <p:cNvSpPr/>
          <p:nvPr/>
        </p:nvSpPr>
        <p:spPr>
          <a:xfrm rot="13415750">
            <a:off x="4740213" y="3845197"/>
            <a:ext cx="973142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leva 10"/>
          <p:cNvSpPr/>
          <p:nvPr/>
        </p:nvSpPr>
        <p:spPr>
          <a:xfrm rot="19148380">
            <a:off x="2947111" y="3835505"/>
            <a:ext cx="973111" cy="458150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leva 11"/>
          <p:cNvSpPr/>
          <p:nvPr/>
        </p:nvSpPr>
        <p:spPr>
          <a:xfrm rot="16200000">
            <a:off x="3955072" y="1200578"/>
            <a:ext cx="973142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lunce 12"/>
          <p:cNvSpPr/>
          <p:nvPr/>
        </p:nvSpPr>
        <p:spPr>
          <a:xfrm>
            <a:off x="7452320" y="116632"/>
            <a:ext cx="1080120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Slunce 13"/>
          <p:cNvSpPr/>
          <p:nvPr/>
        </p:nvSpPr>
        <p:spPr>
          <a:xfrm>
            <a:off x="539552" y="116632"/>
            <a:ext cx="1080120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chemeClr val="accent4">
                    <a:lumMod val="50000"/>
                  </a:schemeClr>
                </a:solidFill>
              </a:rPr>
              <a:t>Postup při určení slovesné třídy</a:t>
            </a:r>
            <a:endParaRPr lang="cs-CZ" b="1" dirty="0">
              <a:ln w="50800"/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2400" dirty="0" smtClean="0"/>
              <a:t>utvoříme 3.osobu j.č. ( on váže)</a:t>
            </a:r>
          </a:p>
          <a:p>
            <a:pPr marL="514350" indent="-514350">
              <a:buAutoNum type="arabicPeriod"/>
            </a:pPr>
            <a:r>
              <a:rPr lang="cs-CZ" sz="2400" dirty="0" smtClean="0"/>
              <a:t>podle koncovky určíme třídu (1.třída)</a:t>
            </a:r>
          </a:p>
          <a:p>
            <a:pPr marL="514350" indent="-514350">
              <a:buAutoNum type="arabicPeriod"/>
            </a:pPr>
            <a:r>
              <a:rPr lang="cs-CZ" sz="2400" dirty="0" smtClean="0"/>
              <a:t>podle 3.os.j.č.,min.času určíme vzor ( on vázal – on mazal)</a:t>
            </a:r>
          </a:p>
          <a:p>
            <a:pPr marL="514350" indent="-514350">
              <a:buAutoNum type="arabicPeriod"/>
            </a:pPr>
            <a:r>
              <a:rPr lang="cs-CZ" sz="2400" dirty="0" smtClean="0"/>
              <a:t>u sloves 4.třídy ještě potřebujeme rozkazovací způsob ( </a:t>
            </a:r>
            <a:r>
              <a:rPr lang="cs-CZ" sz="2400" b="1" dirty="0" smtClean="0"/>
              <a:t>od drží </a:t>
            </a:r>
            <a:r>
              <a:rPr lang="cs-CZ" sz="2400" dirty="0" smtClean="0"/>
              <a:t>– on držel = on trpěl – on sázel – on prosil) – Trp! Sázej! </a:t>
            </a:r>
            <a:r>
              <a:rPr lang="cs-CZ" sz="2400" b="1" dirty="0" smtClean="0"/>
              <a:t>Drž!</a:t>
            </a:r>
          </a:p>
          <a:p>
            <a:pPr marL="514350" indent="-514350">
              <a:buNone/>
            </a:pPr>
            <a:r>
              <a:rPr lang="cs-CZ" sz="2400" dirty="0" smtClean="0"/>
              <a:t>Pozn.: Některá slovesa kolísají mezi vzory hýbe ( bere) X hýbá                           ( dělá); staví ( trpět) X stavějí ( sázet) aj.</a:t>
            </a:r>
          </a:p>
          <a:p>
            <a:pPr marL="514350" indent="-514350">
              <a:buNone/>
            </a:pPr>
            <a:r>
              <a:rPr lang="cs-CZ" sz="2400" i="1" dirty="0" smtClean="0"/>
              <a:t>Některá slovesa mají dvojí koncovku ( píšu-píši, </a:t>
            </a:r>
            <a:r>
              <a:rPr lang="cs-CZ" sz="2400" i="1" dirty="0" err="1" smtClean="0"/>
              <a:t>česu</a:t>
            </a:r>
            <a:r>
              <a:rPr lang="cs-CZ" sz="2400" i="1" dirty="0" smtClean="0"/>
              <a:t>-</a:t>
            </a:r>
            <a:r>
              <a:rPr lang="cs-CZ" sz="2400" i="1" dirty="0" err="1" smtClean="0"/>
              <a:t>česám</a:t>
            </a:r>
            <a:r>
              <a:rPr lang="cs-CZ" sz="2400" i="1" dirty="0" smtClean="0"/>
              <a:t>…)</a:t>
            </a:r>
            <a:endParaRPr lang="cs-CZ" sz="2400" i="1" dirty="0"/>
          </a:p>
        </p:txBody>
      </p:sp>
      <p:sp>
        <p:nvSpPr>
          <p:cNvPr id="5" name="Slunce 4"/>
          <p:cNvSpPr/>
          <p:nvPr/>
        </p:nvSpPr>
        <p:spPr>
          <a:xfrm>
            <a:off x="7308304" y="5157192"/>
            <a:ext cx="1512168" cy="153955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cs-CZ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Doplňte třídu a vzor</a:t>
            </a:r>
            <a:endParaRPr lang="cs-CZ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288032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se užívá</a:t>
            </a:r>
          </a:p>
          <a:p>
            <a:r>
              <a:rPr lang="cs-CZ" dirty="0" smtClean="0"/>
              <a:t>objevil</a:t>
            </a:r>
          </a:p>
          <a:p>
            <a:r>
              <a:rPr lang="cs-CZ" dirty="0" smtClean="0"/>
              <a:t>vědí</a:t>
            </a:r>
          </a:p>
          <a:p>
            <a:r>
              <a:rPr lang="cs-CZ" dirty="0" smtClean="0"/>
              <a:t>zmýlil se</a:t>
            </a:r>
          </a:p>
          <a:p>
            <a:r>
              <a:rPr lang="cs-CZ" dirty="0" smtClean="0"/>
              <a:t>podnikal</a:t>
            </a:r>
          </a:p>
          <a:p>
            <a:r>
              <a:rPr lang="cs-CZ" dirty="0" smtClean="0"/>
              <a:t>doplul</a:t>
            </a:r>
          </a:p>
          <a:p>
            <a:r>
              <a:rPr lang="cs-CZ" dirty="0" smtClean="0"/>
              <a:t>stál</a:t>
            </a:r>
          </a:p>
          <a:p>
            <a:r>
              <a:rPr lang="cs-CZ" dirty="0" smtClean="0"/>
              <a:t>se domníval</a:t>
            </a:r>
          </a:p>
          <a:p>
            <a:r>
              <a:rPr lang="cs-CZ" dirty="0" smtClean="0"/>
              <a:t>dojel</a:t>
            </a:r>
          </a:p>
          <a:p>
            <a:r>
              <a:rPr lang="cs-CZ" dirty="0" smtClean="0"/>
              <a:t>nepochopil</a:t>
            </a:r>
          </a:p>
          <a:p>
            <a:r>
              <a:rPr lang="cs-CZ" dirty="0" smtClean="0"/>
              <a:t>dostala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2588096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5. dělá</a:t>
            </a:r>
          </a:p>
          <a:p>
            <a:r>
              <a:rPr lang="cs-CZ" b="1" dirty="0" smtClean="0"/>
              <a:t>4. prosí</a:t>
            </a:r>
          </a:p>
          <a:p>
            <a:r>
              <a:rPr lang="cs-CZ" b="1" dirty="0" smtClean="0"/>
              <a:t>4. trpí</a:t>
            </a:r>
          </a:p>
          <a:p>
            <a:r>
              <a:rPr lang="cs-CZ" b="1" dirty="0" smtClean="0"/>
              <a:t>4. prosí</a:t>
            </a:r>
          </a:p>
          <a:p>
            <a:r>
              <a:rPr lang="cs-CZ" b="1" dirty="0" smtClean="0"/>
              <a:t>5. dělá</a:t>
            </a:r>
          </a:p>
          <a:p>
            <a:r>
              <a:rPr lang="cs-CZ" b="1" dirty="0" smtClean="0"/>
              <a:t>3. kryje</a:t>
            </a:r>
          </a:p>
          <a:p>
            <a:r>
              <a:rPr lang="cs-CZ" b="1" dirty="0" smtClean="0"/>
              <a:t>4. prosí</a:t>
            </a:r>
          </a:p>
          <a:p>
            <a:r>
              <a:rPr lang="cs-CZ" b="1" dirty="0" smtClean="0"/>
              <a:t>5. dělá</a:t>
            </a:r>
          </a:p>
          <a:p>
            <a:r>
              <a:rPr lang="cs-CZ" b="1" dirty="0" smtClean="0"/>
              <a:t>1. nese</a:t>
            </a:r>
          </a:p>
          <a:p>
            <a:r>
              <a:rPr lang="cs-CZ" b="1" dirty="0" smtClean="0"/>
              <a:t>4. prosí</a:t>
            </a:r>
          </a:p>
          <a:p>
            <a:r>
              <a:rPr lang="cs-CZ" b="1" dirty="0" smtClean="0"/>
              <a:t>2. začne</a:t>
            </a:r>
          </a:p>
          <a:p>
            <a:endParaRPr lang="cs-CZ" b="1" dirty="0"/>
          </a:p>
        </p:txBody>
      </p:sp>
      <p:sp>
        <p:nvSpPr>
          <p:cNvPr id="6" name="Slunce 5"/>
          <p:cNvSpPr/>
          <p:nvPr/>
        </p:nvSpPr>
        <p:spPr>
          <a:xfrm>
            <a:off x="6444208" y="4797152"/>
            <a:ext cx="1656184" cy="165618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Doplňte vid, třídu a vzor</a:t>
            </a:r>
            <a:endParaRPr lang="cs-CZ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331640" y="1412776"/>
            <a:ext cx="2952328" cy="521196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cs-CZ" sz="2000" dirty="0" smtClean="0"/>
              <a:t>užíval jsem</a:t>
            </a:r>
          </a:p>
          <a:p>
            <a:r>
              <a:rPr lang="cs-CZ" sz="2000" dirty="0" smtClean="0"/>
              <a:t>spadlo</a:t>
            </a:r>
          </a:p>
          <a:p>
            <a:r>
              <a:rPr lang="cs-CZ" sz="2000" dirty="0" smtClean="0"/>
              <a:t>předpovídala</a:t>
            </a:r>
          </a:p>
          <a:p>
            <a:r>
              <a:rPr lang="cs-CZ" sz="2000" dirty="0" smtClean="0"/>
              <a:t>řídil jsem</a:t>
            </a:r>
          </a:p>
          <a:p>
            <a:r>
              <a:rPr lang="cs-CZ" sz="2000" dirty="0" smtClean="0"/>
              <a:t>abych měl</a:t>
            </a:r>
          </a:p>
          <a:p>
            <a:r>
              <a:rPr lang="cs-CZ" sz="2000" dirty="0" smtClean="0"/>
              <a:t>splynuly</a:t>
            </a:r>
          </a:p>
          <a:p>
            <a:r>
              <a:rPr lang="cs-CZ" sz="2000" dirty="0" smtClean="0"/>
              <a:t>nevzbuzoval jsem</a:t>
            </a:r>
          </a:p>
          <a:p>
            <a:r>
              <a:rPr lang="cs-CZ" sz="2000" dirty="0" smtClean="0"/>
              <a:t>skáče</a:t>
            </a:r>
          </a:p>
          <a:p>
            <a:r>
              <a:rPr lang="cs-CZ" sz="2000" dirty="0" smtClean="0"/>
              <a:t>dospíváte</a:t>
            </a:r>
          </a:p>
          <a:p>
            <a:r>
              <a:rPr lang="cs-CZ" sz="2000" dirty="0" smtClean="0"/>
              <a:t>kráčeli</a:t>
            </a:r>
          </a:p>
          <a:p>
            <a:r>
              <a:rPr lang="cs-CZ" sz="2000" dirty="0" smtClean="0"/>
              <a:t>vezl se</a:t>
            </a:r>
          </a:p>
          <a:p>
            <a:r>
              <a:rPr lang="cs-CZ" sz="2000" dirty="0" smtClean="0"/>
              <a:t>neprokáže</a:t>
            </a:r>
          </a:p>
          <a:p>
            <a:r>
              <a:rPr lang="cs-CZ" sz="2000" dirty="0" smtClean="0"/>
              <a:t>přisedl</a:t>
            </a:r>
          </a:p>
          <a:p>
            <a:r>
              <a:rPr lang="cs-CZ" sz="2000" dirty="0" smtClean="0"/>
              <a:t>vybuchli</a:t>
            </a:r>
          </a:p>
          <a:p>
            <a:pPr>
              <a:buNone/>
            </a:pPr>
            <a:endParaRPr lang="cs-CZ" sz="20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412776"/>
            <a:ext cx="2520280" cy="5184576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</a:rPr>
              <a:t>N, 5. dělá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D, 2. tiskne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N, 5. dělá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N, 4. prosí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N, 5. dělá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D, 2. mine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N, 3. kupuje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D, 1. umře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N, 5. dělá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N, 4. sází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N. 1. nese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D, 1. maže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D, 2. tiskne</a:t>
            </a:r>
          </a:p>
          <a:p>
            <a:r>
              <a:rPr lang="cs-CZ" sz="2000" b="1" dirty="0" smtClean="0">
                <a:solidFill>
                  <a:srgbClr val="002060"/>
                </a:solidFill>
              </a:rPr>
              <a:t>D, 4. tiskne</a:t>
            </a:r>
          </a:p>
          <a:p>
            <a:pPr>
              <a:buNone/>
            </a:pP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5" name="Slunce 4"/>
          <p:cNvSpPr/>
          <p:nvPr/>
        </p:nvSpPr>
        <p:spPr>
          <a:xfrm>
            <a:off x="6372200" y="5085184"/>
            <a:ext cx="1512168" cy="1440160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chemeClr val="accent5">
                    <a:lumMod val="50000"/>
                  </a:schemeClr>
                </a:solidFill>
              </a:rPr>
              <a:t>Přechodníky : </a:t>
            </a:r>
            <a:br>
              <a:rPr lang="cs-CZ" b="1" dirty="0" smtClean="0">
                <a:ln w="50800"/>
                <a:solidFill>
                  <a:schemeClr val="accent5">
                    <a:lumMod val="50000"/>
                  </a:schemeClr>
                </a:solidFill>
              </a:rPr>
            </a:br>
            <a:r>
              <a:rPr lang="cs-CZ" b="1" dirty="0" smtClean="0">
                <a:ln w="50800"/>
                <a:solidFill>
                  <a:srgbClr val="FF0000"/>
                </a:solidFill>
              </a:rPr>
              <a:t>vyjadřují</a:t>
            </a:r>
            <a:endParaRPr lang="cs-CZ" b="1" dirty="0">
              <a:ln w="50800"/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2132856"/>
            <a:ext cx="8280920" cy="4320480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cs-CZ" sz="2400" b="1" dirty="0" smtClean="0"/>
              <a:t>a) </a:t>
            </a:r>
            <a:r>
              <a:rPr lang="cs-CZ" sz="2400" b="1" u="sng" dirty="0" smtClean="0">
                <a:solidFill>
                  <a:srgbClr val="002060"/>
                </a:solidFill>
              </a:rPr>
              <a:t>současný děj</a:t>
            </a:r>
            <a:r>
              <a:rPr lang="cs-CZ" sz="2400" u="sng" dirty="0" smtClean="0">
                <a:solidFill>
                  <a:srgbClr val="002060"/>
                </a:solidFill>
              </a:rPr>
              <a:t>, </a:t>
            </a:r>
            <a:r>
              <a:rPr lang="cs-CZ" sz="2400" b="1" u="sng" dirty="0" smtClean="0">
                <a:solidFill>
                  <a:srgbClr val="002060"/>
                </a:solidFill>
              </a:rPr>
              <a:t>který probíhá současně s jiným dějem</a:t>
            </a:r>
            <a:r>
              <a:rPr lang="cs-CZ" sz="2400" u="sng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cs-CZ" sz="2400" dirty="0" smtClean="0"/>
              <a:t>       = vyjadřuje současnost dvou dějů</a:t>
            </a:r>
          </a:p>
          <a:p>
            <a:pPr>
              <a:buFont typeface="Wingdings" pitchFamily="2" charset="2"/>
              <a:buChar char="Ø"/>
            </a:pPr>
            <a:r>
              <a:rPr lang="cs-CZ" sz="2400" b="1" i="1" u="sng" dirty="0" smtClean="0">
                <a:solidFill>
                  <a:srgbClr val="0070C0"/>
                </a:solidFill>
              </a:rPr>
              <a:t>přechodník přítomný = přechodník současný</a:t>
            </a:r>
          </a:p>
          <a:p>
            <a:pPr>
              <a:buNone/>
            </a:pPr>
            <a:r>
              <a:rPr lang="cs-CZ" sz="2400" b="1" dirty="0" smtClean="0"/>
              <a:t>     </a:t>
            </a:r>
            <a:r>
              <a:rPr lang="cs-CZ" sz="2400" b="1" i="1" dirty="0" smtClean="0"/>
              <a:t>Maminka nakupujíc telefonuje.  Maminka nakupuje a telefonuje.</a:t>
            </a:r>
          </a:p>
          <a:p>
            <a:pPr>
              <a:buFont typeface="Wingdings" pitchFamily="2" charset="2"/>
              <a:buChar char="Ø"/>
            </a:pPr>
            <a:r>
              <a:rPr lang="cs-CZ" sz="2400" dirty="0" smtClean="0"/>
              <a:t> tvoříme od </a:t>
            </a:r>
            <a:r>
              <a:rPr lang="cs-CZ" sz="2400" b="1" dirty="0" smtClean="0"/>
              <a:t>kmene přítomného </a:t>
            </a:r>
            <a:r>
              <a:rPr lang="cs-CZ" sz="2400" b="1" u="sng" dirty="0" smtClean="0">
                <a:solidFill>
                  <a:srgbClr val="C00000"/>
                </a:solidFill>
              </a:rPr>
              <a:t>nedokonavých sloves</a:t>
            </a:r>
          </a:p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chemeClr val="accent3">
                    <a:lumMod val="50000"/>
                  </a:schemeClr>
                </a:solidFill>
              </a:rPr>
              <a:t>používá se více</a:t>
            </a:r>
          </a:p>
          <a:p>
            <a:pPr>
              <a:buFont typeface="Wingdings" pitchFamily="2" charset="2"/>
              <a:buChar char="Ø"/>
            </a:pPr>
            <a:endParaRPr lang="cs-CZ" sz="2400" dirty="0"/>
          </a:p>
        </p:txBody>
      </p:sp>
      <p:sp>
        <p:nvSpPr>
          <p:cNvPr id="5" name="Šipka doleva 4"/>
          <p:cNvSpPr/>
          <p:nvPr/>
        </p:nvSpPr>
        <p:spPr>
          <a:xfrm rot="16200000">
            <a:off x="3910593" y="1426111"/>
            <a:ext cx="772853" cy="458150"/>
          </a:xfrm>
          <a:prstGeom prst="leftArrow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lunce 7"/>
          <p:cNvSpPr/>
          <p:nvPr/>
        </p:nvSpPr>
        <p:spPr>
          <a:xfrm>
            <a:off x="467544" y="260648"/>
            <a:ext cx="936104" cy="864096"/>
          </a:xfrm>
          <a:prstGeom prst="sun">
            <a:avLst>
              <a:gd name="adj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lunce 9"/>
          <p:cNvSpPr/>
          <p:nvPr/>
        </p:nvSpPr>
        <p:spPr>
          <a:xfrm>
            <a:off x="7596336" y="260648"/>
            <a:ext cx="936104" cy="864096"/>
          </a:xfrm>
          <a:prstGeom prst="sun">
            <a:avLst>
              <a:gd name="adj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extovéPole 11"/>
          <p:cNvSpPr txBox="1"/>
          <p:nvPr/>
        </p:nvSpPr>
        <p:spPr>
          <a:xfrm>
            <a:off x="2555776" y="6135687"/>
            <a:ext cx="324036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Samostatná prezentace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3"/>
          <p:cNvSpPr txBox="1">
            <a:spLocks/>
          </p:cNvSpPr>
          <p:nvPr/>
        </p:nvSpPr>
        <p:spPr>
          <a:xfrm>
            <a:off x="395536" y="1556792"/>
            <a:ext cx="8352928" cy="43204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cs-CZ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předčasnost děje  </a:t>
            </a:r>
            <a:r>
              <a:rPr kumimoji="0" lang="cs-CZ" sz="2400" b="0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cs-CZ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vyjadřuje děj, který předcházel jinému ději</a:t>
            </a:r>
            <a:endParaRPr kumimoji="0" lang="cs-CZ" sz="2400" b="0" i="0" u="sng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cs-CZ" sz="2400" b="1" i="1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 minulý = přechodník předčasný 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(byv poznán, byvši nalezena)</a:t>
            </a:r>
            <a:r>
              <a:rPr kumimoji="0" lang="cs-CZ" sz="2400" b="1" i="1" u="sng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cs-C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Sebravše všechny své síly, vydali se na cestu.</a:t>
            </a:r>
            <a:r>
              <a:rPr kumimoji="0" lang="cs-CZ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nejprve museli sebrat síly, poté vyšli)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tvoříme od </a:t>
            </a:r>
            <a:r>
              <a:rPr kumimoji="0" lang="cs-C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kmene minulého</a:t>
            </a:r>
            <a:r>
              <a:rPr kumimoji="0" lang="cs-C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dokonavých sloves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cs-CZ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 předčasný nahradil i vymizelý přechodník budoucí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2400" b="0" i="1" u="sng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cs-CZ" sz="2400" b="1" i="0" u="sng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cs-CZ" sz="2400" b="1" i="0" u="sng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95536" y="5517232"/>
            <a:ext cx="8352928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600" dirty="0" smtClean="0"/>
              <a:t>oba přechodníky lze použít v čase minulém, přítomném i budoucím</a:t>
            </a:r>
          </a:p>
        </p:txBody>
      </p:sp>
      <p:sp>
        <p:nvSpPr>
          <p:cNvPr id="8" name="Šipka doleva 7"/>
          <p:cNvSpPr/>
          <p:nvPr/>
        </p:nvSpPr>
        <p:spPr>
          <a:xfrm rot="16200000">
            <a:off x="3982602" y="634023"/>
            <a:ext cx="772853" cy="458150"/>
          </a:xfrm>
          <a:prstGeom prst="leftArrow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lunce 8"/>
          <p:cNvSpPr/>
          <p:nvPr/>
        </p:nvSpPr>
        <p:spPr>
          <a:xfrm>
            <a:off x="467544" y="260648"/>
            <a:ext cx="936104" cy="864096"/>
          </a:xfrm>
          <a:prstGeom prst="sun">
            <a:avLst>
              <a:gd name="adj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Slunce 9"/>
          <p:cNvSpPr/>
          <p:nvPr/>
        </p:nvSpPr>
        <p:spPr>
          <a:xfrm>
            <a:off x="7668344" y="332656"/>
            <a:ext cx="936104" cy="864096"/>
          </a:xfrm>
          <a:prstGeom prst="sun">
            <a:avLst>
              <a:gd name="adj" fmla="val 25000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! Shrnutí - postup při tvorbě přechodníků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9715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cs-CZ" dirty="0" smtClean="0"/>
              <a:t>Zjistěte, zda je sloveso </a:t>
            </a:r>
            <a:r>
              <a:rPr lang="cs-CZ" b="1" dirty="0" smtClean="0"/>
              <a:t>nedokonavé</a:t>
            </a:r>
            <a:r>
              <a:rPr lang="cs-CZ" dirty="0" smtClean="0"/>
              <a:t>, nebo dokonavé; je-li nedokonavé, </a:t>
            </a:r>
            <a:r>
              <a:rPr lang="cs-CZ" b="1" u="sng" dirty="0" smtClean="0"/>
              <a:t>tvořte </a:t>
            </a:r>
            <a:r>
              <a:rPr lang="cs-CZ" b="1" dirty="0" smtClean="0"/>
              <a:t>přechodník přítomný</a:t>
            </a:r>
            <a:r>
              <a:rPr lang="cs-CZ" dirty="0" smtClean="0"/>
              <a:t>, je-li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dokonavé</a:t>
            </a:r>
            <a:r>
              <a:rPr lang="cs-CZ" dirty="0" smtClean="0"/>
              <a:t>, </a:t>
            </a:r>
            <a:r>
              <a:rPr lang="cs-CZ" b="1" u="sng" dirty="0" smtClean="0">
                <a:solidFill>
                  <a:schemeClr val="accent6">
                    <a:lumMod val="50000"/>
                  </a:schemeClr>
                </a:solidFill>
              </a:rPr>
              <a:t>tvořte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přechodník minulý</a:t>
            </a:r>
            <a:r>
              <a:rPr lang="cs-CZ" dirty="0" smtClean="0"/>
              <a:t>.</a:t>
            </a:r>
          </a:p>
          <a:p>
            <a:pPr marL="514350" indent="-514350">
              <a:buAutoNum type="arabicParenR"/>
            </a:pPr>
            <a:r>
              <a:rPr lang="cs-CZ" dirty="0" smtClean="0"/>
              <a:t>Tvoříte-li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přechodník přítomný</a:t>
            </a:r>
            <a:r>
              <a:rPr lang="cs-CZ" dirty="0" smtClean="0"/>
              <a:t>, </a:t>
            </a:r>
            <a:r>
              <a:rPr lang="cs-CZ" b="1" u="sng" dirty="0" smtClean="0"/>
              <a:t>vytvořte</a:t>
            </a:r>
            <a:r>
              <a:rPr lang="cs-CZ" dirty="0" smtClean="0"/>
              <a:t> nejprve                </a:t>
            </a: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3. osobu čísla množného času přítomného </a:t>
            </a:r>
            <a:r>
              <a:rPr lang="cs-CZ" dirty="0" smtClean="0"/>
              <a:t>(např. oni poslouchají). </a:t>
            </a:r>
          </a:p>
          <a:p>
            <a:pPr marL="514350" indent="-514350">
              <a:buNone/>
            </a:pPr>
            <a:r>
              <a:rPr lang="cs-CZ" dirty="0" smtClean="0"/>
              <a:t>       Tvoříte-li </a:t>
            </a:r>
            <a:r>
              <a:rPr lang="cs-CZ" b="1" dirty="0" smtClean="0">
                <a:solidFill>
                  <a:srgbClr val="7030A0"/>
                </a:solidFill>
              </a:rPr>
              <a:t>přechodník minulý</a:t>
            </a:r>
            <a:r>
              <a:rPr lang="cs-CZ" dirty="0" smtClean="0"/>
              <a:t>, </a:t>
            </a:r>
            <a:r>
              <a:rPr lang="cs-CZ" b="1" u="sng" dirty="0" smtClean="0"/>
              <a:t>vytvořte</a:t>
            </a:r>
            <a:r>
              <a:rPr lang="cs-CZ" dirty="0" smtClean="0"/>
              <a:t> nejprve                    </a:t>
            </a: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3. osobu čísla jednotného rodu  mužského času </a:t>
            </a:r>
            <a:r>
              <a:rPr lang="cs-CZ" dirty="0" smtClean="0"/>
              <a:t>minulého (např. on si zapálil).</a:t>
            </a:r>
          </a:p>
          <a:p>
            <a:pPr marL="514350" indent="-514350">
              <a:buAutoNum type="arabicParenR" startAt="3"/>
            </a:pPr>
            <a:r>
              <a:rPr lang="cs-CZ" dirty="0" smtClean="0"/>
              <a:t>Zjistěte </a:t>
            </a:r>
            <a:r>
              <a:rPr lang="cs-CZ" b="1" dirty="0" smtClean="0">
                <a:solidFill>
                  <a:srgbClr val="FFC000"/>
                </a:solidFill>
              </a:rPr>
              <a:t>číslo a rod </a:t>
            </a:r>
            <a:r>
              <a:rPr lang="cs-CZ" dirty="0" smtClean="0"/>
              <a:t>podmětu věty.</a:t>
            </a:r>
          </a:p>
          <a:p>
            <a:pPr marL="514350" indent="-514350">
              <a:buAutoNum type="arabicParenR" startAt="3"/>
            </a:pPr>
            <a:r>
              <a:rPr lang="cs-CZ" b="1" dirty="0" smtClean="0"/>
              <a:t>Podle zjištěného čísla a rodu nahraďte </a:t>
            </a:r>
            <a:r>
              <a:rPr lang="cs-CZ" b="1" dirty="0" smtClean="0">
                <a:solidFill>
                  <a:srgbClr val="C00000"/>
                </a:solidFill>
              </a:rPr>
              <a:t>-</a:t>
            </a:r>
            <a:r>
              <a:rPr lang="cs-CZ" b="1" dirty="0" err="1" smtClean="0">
                <a:solidFill>
                  <a:srgbClr val="C00000"/>
                </a:solidFill>
              </a:rPr>
              <a:t>ou</a:t>
            </a:r>
            <a:r>
              <a:rPr lang="cs-CZ" b="1" dirty="0" smtClean="0">
                <a:solidFill>
                  <a:srgbClr val="C00000"/>
                </a:solidFill>
              </a:rPr>
              <a:t>, -í nebo -l </a:t>
            </a:r>
            <a:r>
              <a:rPr lang="cs-CZ" b="1" dirty="0" smtClean="0"/>
              <a:t>odpovídající příponou přechodníku.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Určete druh přechodníku</a:t>
            </a:r>
            <a:endParaRPr lang="cs-CZ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vzpamatovav se</a:t>
            </a:r>
          </a:p>
          <a:p>
            <a:r>
              <a:rPr lang="cs-CZ" dirty="0" smtClean="0"/>
              <a:t>bloudíc</a:t>
            </a:r>
          </a:p>
          <a:p>
            <a:r>
              <a:rPr lang="cs-CZ" dirty="0" err="1" smtClean="0"/>
              <a:t>nenechavši</a:t>
            </a:r>
            <a:endParaRPr lang="cs-CZ" dirty="0" smtClean="0"/>
          </a:p>
          <a:p>
            <a:r>
              <a:rPr lang="cs-CZ" dirty="0" smtClean="0"/>
              <a:t>žehrajíce</a:t>
            </a:r>
          </a:p>
          <a:p>
            <a:r>
              <a:rPr lang="cs-CZ" dirty="0" smtClean="0"/>
              <a:t>vytáhnuv </a:t>
            </a:r>
          </a:p>
          <a:p>
            <a:r>
              <a:rPr lang="cs-CZ" dirty="0" smtClean="0"/>
              <a:t>jdouce</a:t>
            </a:r>
          </a:p>
          <a:p>
            <a:r>
              <a:rPr lang="cs-CZ" dirty="0" smtClean="0"/>
              <a:t>poznavše</a:t>
            </a:r>
          </a:p>
          <a:p>
            <a:r>
              <a:rPr lang="cs-CZ" dirty="0" smtClean="0"/>
              <a:t>rozloučiv</a:t>
            </a:r>
          </a:p>
          <a:p>
            <a:r>
              <a:rPr lang="cs-CZ" dirty="0" smtClean="0"/>
              <a:t>nemaje</a:t>
            </a:r>
          </a:p>
          <a:p>
            <a:r>
              <a:rPr lang="cs-CZ" dirty="0" smtClean="0"/>
              <a:t>vsednuvše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>minulý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přítomný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minulý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přítomný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minulý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přítomný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minulý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minulý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přítomný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minulý</a:t>
            </a:r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6" name="Slunce 5"/>
          <p:cNvSpPr/>
          <p:nvPr/>
        </p:nvSpPr>
        <p:spPr>
          <a:xfrm>
            <a:off x="6948264" y="4365104"/>
            <a:ext cx="1512168" cy="1440160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Slunce 6"/>
          <p:cNvSpPr/>
          <p:nvPr/>
        </p:nvSpPr>
        <p:spPr>
          <a:xfrm>
            <a:off x="2627784" y="4293096"/>
            <a:ext cx="1512168" cy="1440160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Doplňte zadané tvary přechodníku</a:t>
            </a:r>
            <a:endParaRPr lang="cs-CZ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539552" y="1368152"/>
            <a:ext cx="6048672" cy="53012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dirty="0" smtClean="0"/>
              <a:t>běžet – </a:t>
            </a:r>
            <a:r>
              <a:rPr lang="cs-CZ" sz="2400" dirty="0" err="1" smtClean="0"/>
              <a:t>přech</a:t>
            </a:r>
            <a:r>
              <a:rPr lang="cs-CZ" sz="2400" dirty="0" smtClean="0"/>
              <a:t>. přít., </a:t>
            </a:r>
            <a:r>
              <a:rPr lang="cs-CZ" sz="2400" dirty="0" err="1" smtClean="0"/>
              <a:t>č.mn</a:t>
            </a:r>
            <a:r>
              <a:rPr lang="cs-CZ" sz="2400" dirty="0" smtClean="0"/>
              <a:t>., r. ženský</a:t>
            </a:r>
          </a:p>
          <a:p>
            <a:r>
              <a:rPr lang="cs-CZ" sz="2400" dirty="0" smtClean="0"/>
              <a:t>vidět – </a:t>
            </a:r>
            <a:r>
              <a:rPr lang="cs-CZ" sz="2400" dirty="0" err="1" smtClean="0"/>
              <a:t>přech.přít</a:t>
            </a:r>
            <a:r>
              <a:rPr lang="cs-CZ" sz="2400" dirty="0" smtClean="0"/>
              <a:t>., </a:t>
            </a:r>
            <a:r>
              <a:rPr lang="cs-CZ" sz="2400" dirty="0" err="1" smtClean="0"/>
              <a:t>č.jed</a:t>
            </a:r>
            <a:r>
              <a:rPr lang="cs-CZ" sz="2400" dirty="0" smtClean="0"/>
              <a:t>., r. ženský</a:t>
            </a:r>
          </a:p>
          <a:p>
            <a:r>
              <a:rPr lang="cs-CZ" sz="2400" dirty="0" smtClean="0"/>
              <a:t>uvařit – </a:t>
            </a:r>
            <a:r>
              <a:rPr lang="cs-CZ" sz="2400" dirty="0" err="1" smtClean="0"/>
              <a:t>přech</a:t>
            </a:r>
            <a:r>
              <a:rPr lang="cs-CZ" sz="2400" dirty="0" smtClean="0"/>
              <a:t>. minulý, </a:t>
            </a:r>
            <a:r>
              <a:rPr lang="cs-CZ" sz="2400" dirty="0" err="1" smtClean="0"/>
              <a:t>č.mn</a:t>
            </a:r>
            <a:r>
              <a:rPr lang="cs-CZ" sz="2400" dirty="0" smtClean="0"/>
              <a:t>.,rod mužský</a:t>
            </a:r>
          </a:p>
          <a:p>
            <a:r>
              <a:rPr lang="cs-CZ" sz="2400" dirty="0" smtClean="0"/>
              <a:t>odpočívat – </a:t>
            </a:r>
            <a:r>
              <a:rPr lang="cs-CZ" sz="2400" dirty="0" err="1" smtClean="0"/>
              <a:t>přech.přít</a:t>
            </a:r>
            <a:r>
              <a:rPr lang="cs-CZ" sz="2400" dirty="0" smtClean="0"/>
              <a:t>.,</a:t>
            </a:r>
            <a:r>
              <a:rPr lang="cs-CZ" sz="2400" dirty="0" err="1" smtClean="0"/>
              <a:t>č.jed</a:t>
            </a:r>
            <a:r>
              <a:rPr lang="cs-CZ" sz="2400" dirty="0" smtClean="0"/>
              <a:t>.,rod střední</a:t>
            </a:r>
          </a:p>
          <a:p>
            <a:r>
              <a:rPr lang="cs-CZ" sz="2400" dirty="0" smtClean="0"/>
              <a:t>zasvítit – </a:t>
            </a:r>
            <a:r>
              <a:rPr lang="cs-CZ" sz="2400" dirty="0" err="1" smtClean="0"/>
              <a:t>přech.min</a:t>
            </a:r>
            <a:r>
              <a:rPr lang="cs-CZ" sz="2400" dirty="0" smtClean="0"/>
              <a:t>., č. jed., rod střední</a:t>
            </a:r>
          </a:p>
          <a:p>
            <a:r>
              <a:rPr lang="cs-CZ" sz="2400" dirty="0" smtClean="0"/>
              <a:t>zaběhnout – </a:t>
            </a:r>
            <a:r>
              <a:rPr lang="cs-CZ" sz="2400" dirty="0" err="1" smtClean="0"/>
              <a:t>přech.min</a:t>
            </a:r>
            <a:r>
              <a:rPr lang="cs-CZ" sz="2400" dirty="0" smtClean="0"/>
              <a:t>., </a:t>
            </a:r>
            <a:r>
              <a:rPr lang="cs-CZ" sz="2400" dirty="0" err="1" smtClean="0"/>
              <a:t>č.mn</a:t>
            </a:r>
            <a:r>
              <a:rPr lang="cs-CZ" sz="2400" dirty="0" smtClean="0"/>
              <a:t>., rod ženský</a:t>
            </a:r>
          </a:p>
          <a:p>
            <a:r>
              <a:rPr lang="cs-CZ" sz="2400" dirty="0" smtClean="0"/>
              <a:t>mávat – </a:t>
            </a:r>
            <a:r>
              <a:rPr lang="cs-CZ" sz="2400" dirty="0" err="1" smtClean="0"/>
              <a:t>přech.přít</a:t>
            </a:r>
            <a:r>
              <a:rPr lang="cs-CZ" sz="2400" dirty="0" smtClean="0"/>
              <a:t>., </a:t>
            </a:r>
            <a:r>
              <a:rPr lang="cs-CZ" sz="2400" dirty="0" err="1" smtClean="0"/>
              <a:t>č.mn</a:t>
            </a:r>
            <a:r>
              <a:rPr lang="cs-CZ" sz="2400" dirty="0" smtClean="0"/>
              <a:t>., rod mužský</a:t>
            </a:r>
          </a:p>
          <a:p>
            <a:r>
              <a:rPr lang="cs-CZ" sz="2400" dirty="0" smtClean="0"/>
              <a:t>zaspat – </a:t>
            </a:r>
            <a:r>
              <a:rPr lang="cs-CZ" sz="2400" dirty="0" err="1" smtClean="0"/>
              <a:t>přech.min</a:t>
            </a:r>
            <a:r>
              <a:rPr lang="cs-CZ" sz="2400" dirty="0" smtClean="0"/>
              <a:t>., </a:t>
            </a:r>
            <a:r>
              <a:rPr lang="cs-CZ" sz="2400" dirty="0" err="1" smtClean="0"/>
              <a:t>č.jed</a:t>
            </a:r>
            <a:r>
              <a:rPr lang="cs-CZ" sz="2400" dirty="0" smtClean="0"/>
              <a:t>., rod ženský</a:t>
            </a:r>
          </a:p>
          <a:p>
            <a:r>
              <a:rPr lang="cs-CZ" sz="2400" dirty="0" smtClean="0"/>
              <a:t>smát se – </a:t>
            </a:r>
            <a:r>
              <a:rPr lang="cs-CZ" sz="2400" dirty="0" err="1" smtClean="0"/>
              <a:t>přech.přít</a:t>
            </a:r>
            <a:r>
              <a:rPr lang="cs-CZ" sz="2400" dirty="0" smtClean="0"/>
              <a:t>., </a:t>
            </a:r>
            <a:r>
              <a:rPr lang="cs-CZ" sz="2400" dirty="0" err="1" smtClean="0"/>
              <a:t>č.mn</a:t>
            </a:r>
            <a:r>
              <a:rPr lang="cs-CZ" sz="2400" dirty="0" smtClean="0"/>
              <a:t>., rod střední</a:t>
            </a:r>
          </a:p>
          <a:p>
            <a:r>
              <a:rPr lang="cs-CZ" sz="2400" dirty="0" smtClean="0"/>
              <a:t>vést – </a:t>
            </a:r>
            <a:r>
              <a:rPr lang="cs-CZ" sz="2400" dirty="0" err="1" smtClean="0"/>
              <a:t>přech.přít</a:t>
            </a:r>
            <a:r>
              <a:rPr lang="cs-CZ" sz="2400" dirty="0" smtClean="0"/>
              <a:t>., </a:t>
            </a:r>
            <a:r>
              <a:rPr lang="cs-CZ" sz="2400" dirty="0" err="1" smtClean="0"/>
              <a:t>č.jed</a:t>
            </a:r>
            <a:r>
              <a:rPr lang="cs-CZ" sz="2400" dirty="0" smtClean="0"/>
              <a:t>., rod mužský</a:t>
            </a:r>
          </a:p>
          <a:p>
            <a:r>
              <a:rPr lang="cs-CZ" sz="2400" dirty="0" smtClean="0"/>
              <a:t>odnést – </a:t>
            </a:r>
            <a:r>
              <a:rPr lang="cs-CZ" sz="2400" dirty="0" err="1" smtClean="0"/>
              <a:t>přech.min</a:t>
            </a:r>
            <a:r>
              <a:rPr lang="cs-CZ" sz="2400" dirty="0" smtClean="0"/>
              <a:t>., </a:t>
            </a:r>
            <a:r>
              <a:rPr lang="cs-CZ" sz="2400" dirty="0" err="1" smtClean="0"/>
              <a:t>č.jed</a:t>
            </a:r>
            <a:r>
              <a:rPr lang="cs-CZ" sz="2400" dirty="0" smtClean="0"/>
              <a:t>., rod mužský</a:t>
            </a:r>
          </a:p>
          <a:p>
            <a:r>
              <a:rPr lang="cs-CZ" sz="2400" dirty="0" smtClean="0"/>
              <a:t>sednout – </a:t>
            </a:r>
            <a:r>
              <a:rPr lang="cs-CZ" sz="2400" dirty="0" err="1" smtClean="0"/>
              <a:t>přech.min</a:t>
            </a:r>
            <a:r>
              <a:rPr lang="cs-CZ" sz="2400" dirty="0" smtClean="0"/>
              <a:t>., </a:t>
            </a:r>
            <a:r>
              <a:rPr lang="cs-CZ" sz="2400" dirty="0" err="1" smtClean="0"/>
              <a:t>č.mn</a:t>
            </a:r>
            <a:r>
              <a:rPr lang="cs-CZ" sz="2400" dirty="0" smtClean="0"/>
              <a:t>., rod střední</a:t>
            </a:r>
            <a:endParaRPr lang="cs-CZ" sz="24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6588224" y="1340768"/>
            <a:ext cx="2088232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b="1" dirty="0" smtClean="0"/>
              <a:t>běžíce</a:t>
            </a:r>
          </a:p>
          <a:p>
            <a:r>
              <a:rPr lang="cs-CZ" sz="2400" b="1" dirty="0" smtClean="0"/>
              <a:t>vidíc</a:t>
            </a:r>
          </a:p>
          <a:p>
            <a:r>
              <a:rPr lang="cs-CZ" sz="2400" b="1" dirty="0" smtClean="0"/>
              <a:t>uvařivše</a:t>
            </a:r>
          </a:p>
          <a:p>
            <a:r>
              <a:rPr lang="cs-CZ" sz="2400" b="1" dirty="0" smtClean="0"/>
              <a:t>odpočívajíc</a:t>
            </a:r>
          </a:p>
          <a:p>
            <a:r>
              <a:rPr lang="cs-CZ" sz="2400" b="1" dirty="0" smtClean="0"/>
              <a:t>zasvítivši</a:t>
            </a:r>
          </a:p>
          <a:p>
            <a:r>
              <a:rPr lang="cs-CZ" sz="2400" b="1" dirty="0" smtClean="0"/>
              <a:t>zaběhnuvše</a:t>
            </a:r>
          </a:p>
          <a:p>
            <a:r>
              <a:rPr lang="cs-CZ" sz="2400" b="1" dirty="0" smtClean="0"/>
              <a:t>mávajíce</a:t>
            </a:r>
          </a:p>
          <a:p>
            <a:r>
              <a:rPr lang="cs-CZ" sz="2400" b="1" dirty="0" smtClean="0"/>
              <a:t>zapsavši</a:t>
            </a:r>
          </a:p>
          <a:p>
            <a:r>
              <a:rPr lang="cs-CZ" sz="2400" b="1" dirty="0" smtClean="0"/>
              <a:t>smějíce</a:t>
            </a:r>
          </a:p>
          <a:p>
            <a:r>
              <a:rPr lang="cs-CZ" sz="2400" b="1" dirty="0" smtClean="0"/>
              <a:t>veda</a:t>
            </a:r>
          </a:p>
          <a:p>
            <a:r>
              <a:rPr lang="cs-CZ" sz="2400" b="1" dirty="0" smtClean="0"/>
              <a:t>odnes</a:t>
            </a:r>
          </a:p>
          <a:p>
            <a:r>
              <a:rPr lang="cs-CZ" sz="2400" b="1" dirty="0" smtClean="0"/>
              <a:t>sednuvše</a:t>
            </a:r>
          </a:p>
          <a:p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2" dur="1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7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2" dur="1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7" dur="1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2" dur="1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2" dur="1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Použité zdroje: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/>
              <a:t>Sochrová</a:t>
            </a:r>
            <a:r>
              <a:rPr lang="cs-CZ" dirty="0" smtClean="0"/>
              <a:t>,Marie: Český jazyk v kostce pro střední školy,Fragment 1996</a:t>
            </a:r>
          </a:p>
          <a:p>
            <a:r>
              <a:rPr lang="cs-CZ" dirty="0" smtClean="0"/>
              <a:t>Krausová, Zdeňka, </a:t>
            </a:r>
            <a:r>
              <a:rPr lang="cs-CZ" dirty="0" err="1" smtClean="0"/>
              <a:t>Teršová</a:t>
            </a:r>
            <a:r>
              <a:rPr lang="cs-CZ" dirty="0" smtClean="0"/>
              <a:t>, Renáta: Český jazyk 7 – učebnice pro základní a víceletá gymnázia,nakladatelství </a:t>
            </a:r>
            <a:r>
              <a:rPr lang="cs-CZ" dirty="0" err="1" smtClean="0"/>
              <a:t>Fraus</a:t>
            </a:r>
            <a:r>
              <a:rPr lang="cs-CZ" dirty="0" smtClean="0"/>
              <a:t> 2004 + Pracovní sešit</a:t>
            </a:r>
          </a:p>
          <a:p>
            <a:r>
              <a:rPr lang="cs-CZ" dirty="0" smtClean="0"/>
              <a:t>Mgr. Krausová, Zdeňka, </a:t>
            </a:r>
            <a:r>
              <a:rPr lang="cs-CZ" dirty="0" err="1" smtClean="0"/>
              <a:t>Mgr.Pašková</a:t>
            </a:r>
            <a:r>
              <a:rPr lang="cs-CZ" dirty="0" smtClean="0"/>
              <a:t>, Martina, PhDr. Vaňková, Jana: Český jazyk 9 – učebnice pro základní a víceletá gymnázia,nakladatelství </a:t>
            </a:r>
            <a:r>
              <a:rPr lang="cs-CZ" dirty="0" err="1" smtClean="0"/>
              <a:t>Fraus</a:t>
            </a:r>
            <a:r>
              <a:rPr lang="cs-CZ" dirty="0" smtClean="0"/>
              <a:t> 2007 + Pracovní sešit</a:t>
            </a:r>
          </a:p>
          <a:p>
            <a:r>
              <a:rPr lang="cs-CZ" dirty="0" smtClean="0"/>
              <a:t>http://www.</a:t>
            </a:r>
            <a:r>
              <a:rPr lang="cs-CZ" dirty="0" err="1" smtClean="0"/>
              <a:t>heathersanimations.com</a:t>
            </a:r>
            <a:r>
              <a:rPr lang="cs-CZ" dirty="0" smtClean="0"/>
              <a:t>/</a:t>
            </a:r>
            <a:r>
              <a:rPr lang="cs-CZ" dirty="0" err="1" smtClean="0"/>
              <a:t>bicycleone.html</a:t>
            </a:r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heathersanimations.com</a:t>
            </a:r>
            <a:r>
              <a:rPr lang="cs-CZ" dirty="0" smtClean="0"/>
              <a:t>/africa1z.html</a:t>
            </a:r>
          </a:p>
          <a:p>
            <a:r>
              <a:rPr lang="cs-CZ" dirty="0" smtClean="0"/>
              <a:t>http://www.</a:t>
            </a:r>
            <a:r>
              <a:rPr lang="cs-CZ" dirty="0" err="1" smtClean="0"/>
              <a:t>heathersanimations.com</a:t>
            </a:r>
            <a:r>
              <a:rPr lang="cs-CZ" dirty="0" smtClean="0"/>
              <a:t>/</a:t>
            </a:r>
            <a:r>
              <a:rPr lang="cs-CZ" dirty="0" err="1" smtClean="0"/>
              <a:t>animalsone.html</a:t>
            </a:r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heathersanimations.com</a:t>
            </a:r>
            <a:r>
              <a:rPr lang="cs-CZ" dirty="0" smtClean="0"/>
              <a:t>/baby1z.html</a:t>
            </a:r>
          </a:p>
          <a:p>
            <a:r>
              <a:rPr lang="cs-CZ" dirty="0" smtClean="0"/>
              <a:t>http://www.</a:t>
            </a:r>
            <a:r>
              <a:rPr lang="cs-CZ" dirty="0" err="1" smtClean="0"/>
              <a:t>heathersanimations.com</a:t>
            </a:r>
            <a:r>
              <a:rPr lang="cs-CZ" dirty="0" smtClean="0"/>
              <a:t>/alphabetlist22.html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rgbClr val="002060"/>
                </a:solidFill>
              </a:rPr>
              <a:t>Určité a neurčité tvary</a:t>
            </a:r>
            <a:endParaRPr lang="cs-CZ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7504" y="1916832"/>
            <a:ext cx="4176464" cy="46805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400" b="1" dirty="0" smtClean="0">
                <a:solidFill>
                  <a:srgbClr val="7030A0"/>
                </a:solidFill>
              </a:rPr>
              <a:t>oznamovací způsob  </a:t>
            </a:r>
            <a:r>
              <a:rPr lang="cs-CZ" sz="2400" dirty="0" smtClean="0"/>
              <a:t>přítomného, minulého a budoucího času                          </a:t>
            </a:r>
            <a:r>
              <a:rPr lang="cs-CZ" sz="2400" i="1" dirty="0" smtClean="0"/>
              <a:t>(píše, psal, napíše)</a:t>
            </a:r>
          </a:p>
          <a:p>
            <a:r>
              <a:rPr lang="cs-CZ" sz="2400" b="1" dirty="0" smtClean="0">
                <a:solidFill>
                  <a:schemeClr val="accent6">
                    <a:lumMod val="50000"/>
                  </a:schemeClr>
                </a:solidFill>
              </a:rPr>
              <a:t>rozkazovací způsob </a:t>
            </a:r>
            <a:r>
              <a:rPr lang="cs-CZ" sz="2400" b="1" dirty="0" smtClean="0"/>
              <a:t>(imperativ)                                     </a:t>
            </a:r>
            <a:r>
              <a:rPr lang="cs-CZ" sz="2400" i="1" dirty="0" smtClean="0"/>
              <a:t>piš, pišme, pište</a:t>
            </a:r>
          </a:p>
          <a:p>
            <a:r>
              <a:rPr lang="cs-CZ" sz="2400" b="1" dirty="0" smtClean="0">
                <a:solidFill>
                  <a:schemeClr val="accent3">
                    <a:lumMod val="50000"/>
                  </a:schemeClr>
                </a:solidFill>
              </a:rPr>
              <a:t>podmiňovací způsob                  </a:t>
            </a:r>
            <a:r>
              <a:rPr lang="cs-CZ" sz="2400" i="1" dirty="0" smtClean="0"/>
              <a:t>(psal by, psali bychom, byli byste psali)</a:t>
            </a:r>
          </a:p>
          <a:p>
            <a:r>
              <a:rPr lang="cs-CZ" sz="2400" b="1" i="1" dirty="0" smtClean="0">
                <a:solidFill>
                  <a:srgbClr val="002060"/>
                </a:solidFill>
              </a:rPr>
              <a:t>vyjadřují osobu, číslo, čas, způsob, slovesný rod, vid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27984" y="1916832"/>
            <a:ext cx="4644008" cy="468052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b="1" dirty="0" smtClean="0">
                <a:solidFill>
                  <a:schemeClr val="accent3">
                    <a:lumMod val="50000"/>
                  </a:schemeClr>
                </a:solidFill>
              </a:rPr>
              <a:t>příčestí</a:t>
            </a:r>
            <a:r>
              <a:rPr lang="cs-CZ" sz="2400" b="1" dirty="0" smtClean="0"/>
              <a:t> :</a:t>
            </a:r>
          </a:p>
          <a:p>
            <a:pPr>
              <a:buNone/>
            </a:pPr>
            <a:r>
              <a:rPr lang="cs-CZ" sz="2400" dirty="0" smtClean="0"/>
              <a:t>     a)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minulé</a:t>
            </a:r>
            <a:r>
              <a:rPr lang="cs-CZ" sz="2400" dirty="0" smtClean="0"/>
              <a:t> (</a:t>
            </a:r>
            <a:r>
              <a:rPr lang="cs-CZ" sz="2400" u="sng" dirty="0" smtClean="0"/>
              <a:t>l</a:t>
            </a:r>
            <a:r>
              <a:rPr lang="cs-CZ" sz="2400" dirty="0" smtClean="0"/>
              <a:t>-</a:t>
            </a:r>
            <a:r>
              <a:rPr lang="cs-CZ" sz="2400" dirty="0" err="1" smtClean="0"/>
              <a:t>ové</a:t>
            </a:r>
            <a:r>
              <a:rPr lang="cs-CZ" sz="2400" dirty="0" smtClean="0"/>
              <a:t> - děla</a:t>
            </a:r>
            <a:r>
              <a:rPr lang="cs-CZ" sz="2400" u="sng" dirty="0" smtClean="0"/>
              <a:t>l</a:t>
            </a:r>
            <a:r>
              <a:rPr lang="cs-CZ" sz="2400" dirty="0" smtClean="0"/>
              <a:t>, psa</a:t>
            </a:r>
            <a:r>
              <a:rPr lang="cs-CZ" sz="2400" u="sng" dirty="0" smtClean="0"/>
              <a:t>l</a:t>
            </a:r>
            <a:r>
              <a:rPr lang="cs-CZ" sz="2400" dirty="0" smtClean="0"/>
              <a:t>...)</a:t>
            </a:r>
          </a:p>
          <a:p>
            <a:pPr>
              <a:buNone/>
            </a:pPr>
            <a:r>
              <a:rPr lang="cs-CZ" sz="2400" dirty="0" smtClean="0"/>
              <a:t>     b) </a:t>
            </a:r>
            <a:r>
              <a:rPr lang="cs-CZ" sz="2400" b="1" dirty="0" smtClean="0">
                <a:solidFill>
                  <a:schemeClr val="accent6">
                    <a:lumMod val="75000"/>
                  </a:schemeClr>
                </a:solidFill>
              </a:rPr>
              <a:t>příčestí trpné </a:t>
            </a:r>
            <a:r>
              <a:rPr lang="cs-CZ" sz="2400" dirty="0" smtClean="0"/>
              <a:t>(dělá</a:t>
            </a:r>
            <a:r>
              <a:rPr lang="cs-CZ" sz="2400" u="sng" dirty="0" smtClean="0"/>
              <a:t>n</a:t>
            </a:r>
            <a:r>
              <a:rPr lang="cs-CZ" sz="2400" dirty="0" smtClean="0"/>
              <a:t>, psá</a:t>
            </a:r>
            <a:r>
              <a:rPr lang="cs-CZ" sz="2400" u="sng" dirty="0" smtClean="0"/>
              <a:t>n</a:t>
            </a:r>
            <a:r>
              <a:rPr lang="cs-CZ" sz="2400" dirty="0" smtClean="0"/>
              <a:t>...)</a:t>
            </a:r>
          </a:p>
          <a:p>
            <a:r>
              <a:rPr lang="cs-CZ" sz="2400" b="1" dirty="0" smtClean="0">
                <a:solidFill>
                  <a:srgbClr val="0070C0"/>
                </a:solidFill>
              </a:rPr>
              <a:t>přechodníky</a:t>
            </a:r>
          </a:p>
          <a:p>
            <a:pPr>
              <a:buNone/>
            </a:pPr>
            <a:r>
              <a:rPr lang="cs-CZ" sz="2400" b="1" dirty="0" smtClean="0"/>
              <a:t>    </a:t>
            </a:r>
            <a:r>
              <a:rPr lang="cs-CZ" sz="2400" dirty="0" smtClean="0"/>
              <a:t> a) </a:t>
            </a:r>
            <a:r>
              <a:rPr lang="cs-CZ" sz="2400" b="1" dirty="0" smtClean="0">
                <a:solidFill>
                  <a:srgbClr val="7030A0"/>
                </a:solidFill>
              </a:rPr>
              <a:t>přítomný</a:t>
            </a:r>
          </a:p>
          <a:p>
            <a:pPr>
              <a:buNone/>
            </a:pPr>
            <a:r>
              <a:rPr lang="cs-CZ" sz="2400" b="1" dirty="0" smtClean="0"/>
              <a:t>         </a:t>
            </a:r>
            <a:r>
              <a:rPr lang="cs-CZ" sz="2400" i="1" dirty="0" smtClean="0"/>
              <a:t>(Nakupujíc telefonuje.)</a:t>
            </a:r>
          </a:p>
          <a:p>
            <a:pPr>
              <a:buNone/>
            </a:pPr>
            <a:r>
              <a:rPr lang="cs-CZ" sz="2400" dirty="0" smtClean="0"/>
              <a:t>     b) </a:t>
            </a:r>
            <a:r>
              <a:rPr lang="cs-CZ" sz="2400" b="1" dirty="0" smtClean="0">
                <a:solidFill>
                  <a:srgbClr val="7030A0"/>
                </a:solidFill>
              </a:rPr>
              <a:t>minulý  </a:t>
            </a:r>
          </a:p>
          <a:p>
            <a:pPr>
              <a:buNone/>
            </a:pPr>
            <a:r>
              <a:rPr lang="cs-CZ" sz="2400" b="1" dirty="0" smtClean="0">
                <a:solidFill>
                  <a:srgbClr val="7030A0"/>
                </a:solidFill>
              </a:rPr>
              <a:t>  </a:t>
            </a:r>
            <a:r>
              <a:rPr lang="cs-CZ" sz="2400" dirty="0" smtClean="0"/>
              <a:t>       </a:t>
            </a:r>
            <a:r>
              <a:rPr lang="cs-CZ" sz="2400" i="1" dirty="0" smtClean="0"/>
              <a:t>(byv poznán, byvši nalezena)</a:t>
            </a:r>
          </a:p>
          <a:p>
            <a:r>
              <a:rPr lang="cs-CZ" sz="2400" b="1" dirty="0"/>
              <a:t>i</a:t>
            </a:r>
            <a:r>
              <a:rPr lang="cs-CZ" sz="2400" b="1" dirty="0" smtClean="0"/>
              <a:t>nfinitiv</a:t>
            </a:r>
            <a:r>
              <a:rPr lang="cs-CZ" sz="2400" dirty="0" smtClean="0"/>
              <a:t> (neurčitek) – základní tvar sloves, zakončen na -t, -ti nebo -</a:t>
            </a:r>
            <a:r>
              <a:rPr lang="cs-CZ" sz="2400" dirty="0" err="1" smtClean="0"/>
              <a:t>ct</a:t>
            </a:r>
            <a:r>
              <a:rPr lang="cs-CZ" sz="2400" dirty="0" smtClean="0"/>
              <a:t>, -</a:t>
            </a:r>
            <a:r>
              <a:rPr lang="cs-CZ" sz="2400" dirty="0" err="1" smtClean="0"/>
              <a:t>ci</a:t>
            </a: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 </a:t>
            </a:r>
          </a:p>
          <a:p>
            <a:endParaRPr lang="cs-CZ" sz="2400" dirty="0" smtClean="0"/>
          </a:p>
          <a:p>
            <a:pPr>
              <a:buNone/>
            </a:pP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 </a:t>
            </a:r>
          </a:p>
          <a:p>
            <a:endParaRPr lang="cs-CZ" sz="2400" dirty="0"/>
          </a:p>
        </p:txBody>
      </p:sp>
      <p:sp>
        <p:nvSpPr>
          <p:cNvPr id="5" name="Šipka doleva 4"/>
          <p:cNvSpPr/>
          <p:nvPr/>
        </p:nvSpPr>
        <p:spPr>
          <a:xfrm rot="18924289">
            <a:off x="2237862" y="1293925"/>
            <a:ext cx="973111" cy="458150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eva 5"/>
          <p:cNvSpPr/>
          <p:nvPr/>
        </p:nvSpPr>
        <p:spPr>
          <a:xfrm rot="13868120">
            <a:off x="5361670" y="1274025"/>
            <a:ext cx="973142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107504" y="1412776"/>
            <a:ext cx="110318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400" dirty="0" smtClean="0"/>
              <a:t>(finitní)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702669" y="1383159"/>
            <a:ext cx="1333827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2400" dirty="0" smtClean="0"/>
              <a:t>(infinitní)</a:t>
            </a:r>
            <a:endParaRPr lang="cs-CZ" sz="2400" dirty="0"/>
          </a:p>
        </p:txBody>
      </p:sp>
      <p:sp>
        <p:nvSpPr>
          <p:cNvPr id="10" name="Slunce 9"/>
          <p:cNvSpPr/>
          <p:nvPr/>
        </p:nvSpPr>
        <p:spPr>
          <a:xfrm>
            <a:off x="539552" y="188640"/>
            <a:ext cx="1008112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Slunce 10"/>
          <p:cNvSpPr/>
          <p:nvPr/>
        </p:nvSpPr>
        <p:spPr>
          <a:xfrm>
            <a:off x="7524328" y="188640"/>
            <a:ext cx="1008112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25760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b="1" dirty="0" smtClean="0">
                <a:ln w="50800"/>
                <a:solidFill>
                  <a:schemeClr val="accent4">
                    <a:lumMod val="50000"/>
                  </a:schemeClr>
                </a:solidFill>
              </a:rPr>
              <a:t>Druhy sloves</a:t>
            </a:r>
            <a:endParaRPr lang="cs-CZ" b="1" dirty="0">
              <a:ln w="50800"/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95536" y="1412776"/>
            <a:ext cx="828092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30213" indent="-323850">
              <a:buClr>
                <a:srgbClr val="800000"/>
              </a:buClr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b="1" dirty="0" smtClean="0"/>
              <a:t>1. Plnovýznamová slovesa - mají samostatný věcný význam:</a:t>
            </a:r>
            <a:endParaRPr lang="cs-CZ" sz="24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395536" y="2780928"/>
            <a:ext cx="3672408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b="1" dirty="0" smtClean="0"/>
              <a:t> stavová</a:t>
            </a:r>
            <a:endParaRPr lang="cs-CZ" sz="2400" dirty="0" smtClean="0"/>
          </a:p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dirty="0" smtClean="0"/>
              <a:t> vyjadřují stav – náležet,</a:t>
            </a:r>
          </a:p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dirty="0" smtClean="0"/>
              <a:t> mít, existovat, patřit...</a:t>
            </a:r>
          </a:p>
        </p:txBody>
      </p:sp>
      <p:sp>
        <p:nvSpPr>
          <p:cNvPr id="6" name="Obdélník 5"/>
          <p:cNvSpPr/>
          <p:nvPr/>
        </p:nvSpPr>
        <p:spPr>
          <a:xfrm>
            <a:off x="4499992" y="2776860"/>
            <a:ext cx="4176464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b="1" dirty="0" smtClean="0"/>
              <a:t>dějová</a:t>
            </a:r>
            <a:r>
              <a:rPr lang="cs-CZ" sz="2400" dirty="0" smtClean="0"/>
              <a:t> </a:t>
            </a:r>
          </a:p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dirty="0" smtClean="0"/>
              <a:t>a) </a:t>
            </a:r>
            <a:r>
              <a:rPr lang="cs-CZ" sz="2400" b="1" dirty="0" smtClean="0"/>
              <a:t>akční:</a:t>
            </a:r>
            <a:r>
              <a:rPr lang="cs-CZ" sz="2400" dirty="0" smtClean="0"/>
              <a:t> změna v ději – zbohatnout, omládnout, ohluchnout, zkrásnět...</a:t>
            </a:r>
          </a:p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dirty="0" smtClean="0"/>
              <a:t> b) </a:t>
            </a:r>
            <a:r>
              <a:rPr lang="cs-CZ" sz="2400" b="1" dirty="0" smtClean="0"/>
              <a:t>neakční:</a:t>
            </a:r>
            <a:r>
              <a:rPr lang="cs-CZ" sz="2400" dirty="0" smtClean="0"/>
              <a:t> stálý děj – zpívat, milovat, svítit, sněžit …</a:t>
            </a:r>
          </a:p>
        </p:txBody>
      </p:sp>
      <p:sp>
        <p:nvSpPr>
          <p:cNvPr id="9" name="Šipka doleva 8"/>
          <p:cNvSpPr/>
          <p:nvPr/>
        </p:nvSpPr>
        <p:spPr>
          <a:xfrm rot="16200000">
            <a:off x="6007300" y="2100678"/>
            <a:ext cx="75711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23528" y="5222810"/>
            <a:ext cx="8424936" cy="11387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200" dirty="0" smtClean="0"/>
              <a:t>slovesa </a:t>
            </a:r>
            <a:r>
              <a:rPr lang="cs-CZ" sz="2200" b="1" dirty="0" smtClean="0"/>
              <a:t>předmětová</a:t>
            </a:r>
            <a:r>
              <a:rPr lang="cs-CZ" sz="2200" dirty="0" smtClean="0">
                <a:solidFill>
                  <a:schemeClr val="accent6">
                    <a:lumMod val="50000"/>
                  </a:schemeClr>
                </a:solidFill>
              </a:rPr>
              <a:t>  (nést vodu, dosáhnout cíle)</a:t>
            </a:r>
          </a:p>
          <a:p>
            <a:pPr>
              <a:buFont typeface="Wingdings" pitchFamily="2" charset="2"/>
              <a:buChar char="Ø"/>
            </a:pPr>
            <a:r>
              <a:rPr lang="cs-CZ" sz="2200" dirty="0" smtClean="0"/>
              <a:t>sloveso </a:t>
            </a:r>
            <a:r>
              <a:rPr lang="cs-CZ" sz="2200" b="1" dirty="0" smtClean="0"/>
              <a:t>bezpředmětová</a:t>
            </a:r>
            <a:r>
              <a:rPr lang="cs-CZ" sz="2200" dirty="0" smtClean="0">
                <a:solidFill>
                  <a:schemeClr val="accent6">
                    <a:lumMod val="50000"/>
                  </a:schemeClr>
                </a:solidFill>
              </a:rPr>
              <a:t> ( jít, spát, mluvit)</a:t>
            </a:r>
          </a:p>
          <a:p>
            <a:pPr lvl="0">
              <a:buFont typeface="Wingdings" pitchFamily="2" charset="2"/>
              <a:buChar char="Ø"/>
            </a:pPr>
            <a:r>
              <a:rPr lang="cs-CZ" sz="2400" dirty="0" smtClean="0"/>
              <a:t>některá jsou předmětová i bezpředmětová 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(psát)</a:t>
            </a:r>
          </a:p>
        </p:txBody>
      </p:sp>
      <p:sp>
        <p:nvSpPr>
          <p:cNvPr id="11" name="Šipka doleva 10"/>
          <p:cNvSpPr/>
          <p:nvPr/>
        </p:nvSpPr>
        <p:spPr>
          <a:xfrm rot="16200000">
            <a:off x="1902844" y="2100678"/>
            <a:ext cx="75711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Slunce 13"/>
          <p:cNvSpPr/>
          <p:nvPr/>
        </p:nvSpPr>
        <p:spPr>
          <a:xfrm>
            <a:off x="7452320" y="188640"/>
            <a:ext cx="1008112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Slunce 14"/>
          <p:cNvSpPr/>
          <p:nvPr/>
        </p:nvSpPr>
        <p:spPr>
          <a:xfrm>
            <a:off x="611560" y="188640"/>
            <a:ext cx="1008112" cy="936104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363272" cy="49251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2400" b="1" u="sng" dirty="0" smtClean="0"/>
              <a:t>jsou ve spojení s jinými slovesy plnovýznamovými slovesa</a:t>
            </a:r>
          </a:p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rgbClr val="7030A0"/>
                </a:solidFill>
              </a:rPr>
              <a:t>sponová slovesa</a:t>
            </a:r>
            <a:r>
              <a:rPr lang="cs-CZ" sz="2400" dirty="0" smtClean="0"/>
              <a:t>: vyskytují se v přísudku jmenném se sponou</a:t>
            </a:r>
          </a:p>
          <a:p>
            <a:pPr>
              <a:buNone/>
            </a:pPr>
            <a:r>
              <a:rPr lang="cs-CZ" sz="2400" b="1" i="1" dirty="0" smtClean="0"/>
              <a:t>     být, bývat - </a:t>
            </a:r>
            <a:r>
              <a:rPr lang="cs-CZ" sz="2400" dirty="0" smtClean="0"/>
              <a:t>ve slož. tvarech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cs-CZ" sz="2400" i="1" u="sng" dirty="0" smtClean="0">
                <a:solidFill>
                  <a:schemeClr val="accent6">
                    <a:lumMod val="50000"/>
                  </a:schemeClr>
                </a:solidFill>
              </a:rPr>
              <a:t>byl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 jsem, </a:t>
            </a:r>
            <a:r>
              <a:rPr lang="cs-CZ" sz="2400" i="1" u="sng" dirty="0" smtClean="0">
                <a:solidFill>
                  <a:schemeClr val="accent6">
                    <a:lumMod val="50000"/>
                  </a:schemeClr>
                </a:solidFill>
              </a:rPr>
              <a:t>budu 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malovat, </a:t>
            </a:r>
            <a:r>
              <a:rPr lang="cs-CZ" sz="2400" i="1" u="sng" dirty="0" smtClean="0">
                <a:solidFill>
                  <a:schemeClr val="accent6">
                    <a:lumMod val="50000"/>
                  </a:schemeClr>
                </a:solidFill>
              </a:rPr>
              <a:t>byl bych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 spal...); </a:t>
            </a:r>
            <a:r>
              <a:rPr lang="cs-CZ" sz="2400" b="1" i="1" dirty="0" smtClean="0"/>
              <a:t>stát se, stávat se 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cs-CZ" sz="2400" i="1" u="sng" dirty="0" smtClean="0">
                <a:solidFill>
                  <a:schemeClr val="accent6">
                    <a:lumMod val="50000"/>
                  </a:schemeClr>
                </a:solidFill>
              </a:rPr>
              <a:t>je 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unavený, </a:t>
            </a:r>
            <a:r>
              <a:rPr lang="cs-CZ" sz="2400" i="1" u="sng" dirty="0" smtClean="0">
                <a:solidFill>
                  <a:schemeClr val="accent6">
                    <a:lumMod val="50000"/>
                  </a:schemeClr>
                </a:solidFill>
              </a:rPr>
              <a:t>býval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 zedníkem, </a:t>
            </a:r>
            <a:r>
              <a:rPr lang="cs-CZ" sz="2400" i="1" u="sng" dirty="0" smtClean="0">
                <a:solidFill>
                  <a:schemeClr val="accent6">
                    <a:lumMod val="50000"/>
                  </a:schemeClr>
                </a:solidFill>
              </a:rPr>
              <a:t>stal se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 ředitelem ……)</a:t>
            </a:r>
            <a:endParaRPr lang="cs-CZ" sz="2400" dirty="0" smtClean="0"/>
          </a:p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rgbClr val="7030A0"/>
                </a:solidFill>
              </a:rPr>
              <a:t>způsobová </a:t>
            </a:r>
            <a:r>
              <a:rPr lang="cs-CZ" sz="2400" dirty="0" smtClean="0"/>
              <a:t>( modální) slovesa – </a:t>
            </a:r>
            <a:r>
              <a:rPr lang="cs-CZ" sz="2400" b="1" i="1" dirty="0" smtClean="0"/>
              <a:t>chtít, mít, mívat, muset, smět, moct/ moci </a:t>
            </a:r>
          </a:p>
          <a:p>
            <a:pPr>
              <a:buNone/>
            </a:pP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    (chce pracovat, měl zdravit, musela odejít, mohla číst, smíš hrát, mít povinnost, mohu číst)</a:t>
            </a:r>
            <a:r>
              <a:rPr lang="cs-CZ" sz="2400" dirty="0" smtClean="0"/>
              <a:t> </a:t>
            </a:r>
            <a:endParaRPr lang="cs-CZ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400" b="1" dirty="0" smtClean="0">
                <a:solidFill>
                  <a:srgbClr val="7030A0"/>
                </a:solidFill>
              </a:rPr>
              <a:t>fázová slovesa </a:t>
            </a:r>
            <a:r>
              <a:rPr lang="cs-CZ" sz="2400" dirty="0" smtClean="0"/>
              <a:t>– vyjadřují začátek nebo konec děje – </a:t>
            </a:r>
            <a:r>
              <a:rPr lang="cs-CZ" sz="2400" b="1" i="1" dirty="0" smtClean="0"/>
              <a:t>začít, začínat, počít, přestat, přestávat, ustat, zůstat</a:t>
            </a:r>
            <a:r>
              <a:rPr lang="cs-CZ" sz="2400" dirty="0" smtClean="0"/>
              <a:t> </a:t>
            </a:r>
          </a:p>
          <a:p>
            <a:pPr>
              <a:buNone/>
            </a:pPr>
            <a:r>
              <a:rPr lang="cs-CZ" sz="2400" b="1" i="1" dirty="0" smtClean="0">
                <a:solidFill>
                  <a:schemeClr val="accent6">
                    <a:lumMod val="50000"/>
                  </a:schemeClr>
                </a:solidFill>
              </a:rPr>
              <a:t>      </a:t>
            </a:r>
            <a:r>
              <a:rPr lang="cs-CZ" sz="2400" i="1" dirty="0" smtClean="0">
                <a:solidFill>
                  <a:schemeClr val="accent6">
                    <a:lumMod val="50000"/>
                  </a:schemeClr>
                </a:solidFill>
              </a:rPr>
              <a:t>(začal se učit, začínalo pršet, přestalo sněžit, přestává sněžit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cs-CZ" sz="2400" b="1" i="1" dirty="0" smtClean="0"/>
          </a:p>
          <a:p>
            <a:pPr>
              <a:buFont typeface="Wingdings" pitchFamily="2" charset="2"/>
              <a:buChar char="Ø"/>
            </a:pPr>
            <a:endParaRPr lang="cs-CZ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sz="2400" dirty="0" smtClean="0"/>
          </a:p>
          <a:p>
            <a:pPr marL="563563" indent="-45720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sz="2400" i="1" dirty="0" smtClean="0"/>
              <a:t>     </a:t>
            </a:r>
            <a:endParaRPr lang="cs-CZ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63563" indent="-45720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cs-CZ" sz="2400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63563" indent="-45720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cs-CZ" sz="2400" dirty="0" smtClean="0"/>
          </a:p>
          <a:p>
            <a:pPr>
              <a:buFont typeface="Wingdings" pitchFamily="2" charset="2"/>
              <a:buChar char="Ø"/>
            </a:pPr>
            <a:endParaRPr lang="cs-CZ" sz="24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331640" y="404664"/>
            <a:ext cx="6552728" cy="7780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smtClean="0">
                <a:ln w="50800"/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cs-CZ" sz="2800" b="1" i="0" u="none" strike="noStrike" kern="1200" cap="none" spc="0" normalizeH="0" baseline="0" noProof="0" smtClean="0">
                <a:ln w="50800"/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800" b="1" i="0" u="none" strike="noStrike" kern="1200" cap="none" spc="0" normalizeH="0" baseline="0" noProof="0" smtClean="0">
                <a:ln w="50800"/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Neplnovýznamová slovesa  ( pomocná)</a:t>
            </a:r>
            <a:br>
              <a:rPr kumimoji="0" lang="cs-CZ" sz="2800" b="1" i="0" u="none" strike="noStrike" kern="1200" cap="none" spc="0" normalizeH="0" baseline="0" noProof="0" smtClean="0">
                <a:ln w="50800"/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cs-CZ" sz="2800" b="1" i="0" u="none" strike="noStrike" kern="1200" cap="none" spc="0" normalizeH="0" baseline="0" noProof="0" dirty="0">
              <a:ln w="50800"/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unce 5"/>
          <p:cNvSpPr/>
          <p:nvPr/>
        </p:nvSpPr>
        <p:spPr>
          <a:xfrm>
            <a:off x="7884368" y="332656"/>
            <a:ext cx="1080120" cy="864096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Slunce 6"/>
          <p:cNvSpPr/>
          <p:nvPr/>
        </p:nvSpPr>
        <p:spPr>
          <a:xfrm>
            <a:off x="179512" y="332656"/>
            <a:ext cx="1080120" cy="864096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336704" cy="7200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2800" b="1" dirty="0" smtClean="0">
                <a:ln w="50800"/>
                <a:solidFill>
                  <a:schemeClr val="accent5">
                    <a:lumMod val="50000"/>
                  </a:schemeClr>
                </a:solidFill>
              </a:rPr>
              <a:t>3. Zvratná slovesa (reflexiva ) </a:t>
            </a:r>
            <a:endParaRPr lang="cs-CZ" sz="2800" b="1" dirty="0">
              <a:ln w="50800"/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dirty="0" smtClean="0"/>
              <a:t> </a:t>
            </a:r>
            <a:endParaRPr lang="cs-CZ" b="1" u="sng" dirty="0" smtClean="0"/>
          </a:p>
          <a:p>
            <a:pPr marL="430213" indent="-32385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cs-CZ" i="1" dirty="0" smtClean="0"/>
              <a:t>     </a:t>
            </a:r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39552" y="3573016"/>
            <a:ext cx="8064896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smtClean="0"/>
              <a:t>- některá nemají jinou formu než se zvratným </a:t>
            </a:r>
            <a:r>
              <a:rPr lang="cs-CZ" sz="2400" b="1" u="sng" dirty="0" smtClean="0">
                <a:solidFill>
                  <a:schemeClr val="accent5">
                    <a:lumMod val="50000"/>
                  </a:schemeClr>
                </a:solidFill>
              </a:rPr>
              <a:t>si,</a:t>
            </a:r>
            <a:r>
              <a:rPr lang="cs-CZ" sz="2400" b="1" dirty="0" smtClean="0"/>
              <a:t> </a:t>
            </a:r>
            <a:r>
              <a:rPr lang="cs-CZ" sz="2400" b="1" u="sng" dirty="0" smtClean="0"/>
              <a:t>se </a:t>
            </a:r>
          </a:p>
        </p:txBody>
      </p:sp>
      <p:sp>
        <p:nvSpPr>
          <p:cNvPr id="7" name="Obdélník 6"/>
          <p:cNvSpPr/>
          <p:nvPr/>
        </p:nvSpPr>
        <p:spPr>
          <a:xfrm>
            <a:off x="539552" y="5085184"/>
            <a:ext cx="8064896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400" i="1" dirty="0" smtClean="0"/>
              <a:t>smát se, bát se, kát se, blýskat se, pokusím se, povzdychl si,</a:t>
            </a:r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cs-CZ" sz="2400" i="1" dirty="0">
                <a:solidFill>
                  <a:schemeClr val="tx1"/>
                </a:solidFill>
              </a:rPr>
              <a:t>myji se, přeji si, rozumět si, navštěvovat se</a:t>
            </a:r>
            <a:r>
              <a:rPr lang="cs-CZ" sz="2400" i="1" dirty="0" smtClean="0">
                <a:solidFill>
                  <a:schemeClr val="tx1"/>
                </a:solidFill>
              </a:rPr>
              <a:t>……</a:t>
            </a:r>
            <a:endParaRPr lang="cs-CZ" sz="2400" i="1" dirty="0">
              <a:solidFill>
                <a:schemeClr val="tx1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539552" y="1916832"/>
            <a:ext cx="792088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400" i="1" dirty="0" smtClean="0"/>
              <a:t>- spojena s kratším tvarem 3.nebo 4.pádu osobního zvratného zájmena se</a:t>
            </a:r>
          </a:p>
        </p:txBody>
      </p:sp>
      <p:sp>
        <p:nvSpPr>
          <p:cNvPr id="9" name="Šipka doleva 8"/>
          <p:cNvSpPr/>
          <p:nvPr/>
        </p:nvSpPr>
        <p:spPr>
          <a:xfrm rot="16200000">
            <a:off x="4135092" y="1201612"/>
            <a:ext cx="75711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131840" y="4119463"/>
            <a:ext cx="2549031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2400" b="1" dirty="0" smtClean="0">
                <a:ln w="50800"/>
                <a:solidFill>
                  <a:srgbClr val="002060"/>
                </a:solidFill>
              </a:rPr>
              <a:t>(reflexiva </a:t>
            </a:r>
            <a:r>
              <a:rPr lang="cs-CZ" sz="2400" b="1" dirty="0" err="1" smtClean="0">
                <a:ln w="50800"/>
                <a:solidFill>
                  <a:srgbClr val="002060"/>
                </a:solidFill>
              </a:rPr>
              <a:t>tantum</a:t>
            </a:r>
            <a:r>
              <a:rPr lang="cs-CZ" sz="2400" b="1" dirty="0" smtClean="0">
                <a:ln w="50800"/>
                <a:solidFill>
                  <a:srgbClr val="002060"/>
                </a:solidFill>
              </a:rPr>
              <a:t>) </a:t>
            </a:r>
            <a:endParaRPr lang="cs-CZ" sz="2400" b="1" dirty="0">
              <a:ln w="50800"/>
              <a:solidFill>
                <a:srgbClr val="002060"/>
              </a:solidFill>
            </a:endParaRPr>
          </a:p>
        </p:txBody>
      </p:sp>
      <p:sp>
        <p:nvSpPr>
          <p:cNvPr id="11" name="Šipka doleva 10"/>
          <p:cNvSpPr/>
          <p:nvPr/>
        </p:nvSpPr>
        <p:spPr>
          <a:xfrm rot="16200000">
            <a:off x="4135092" y="2929804"/>
            <a:ext cx="757118" cy="459366"/>
          </a:xfrm>
          <a:prstGeom prst="leftArrow">
            <a:avLst/>
          </a:prstGeom>
          <a:solidFill>
            <a:srgbClr val="FFFF00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Slunce 11"/>
          <p:cNvSpPr/>
          <p:nvPr/>
        </p:nvSpPr>
        <p:spPr>
          <a:xfrm>
            <a:off x="7740352" y="1886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lunce 12"/>
          <p:cNvSpPr/>
          <p:nvPr/>
        </p:nvSpPr>
        <p:spPr>
          <a:xfrm>
            <a:off x="251520" y="188640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7106" name="Picture 2" descr="laughing hyena animation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589240"/>
            <a:ext cx="1114425" cy="1019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/>
            </a:r>
            <a:br>
              <a:rPr lang="cs-CZ" b="1" dirty="0" smtClean="0">
                <a:solidFill>
                  <a:srgbClr val="002060"/>
                </a:solidFill>
              </a:rPr>
            </a:br>
            <a:r>
              <a:rPr lang="cs-CZ" b="1" dirty="0" smtClean="0">
                <a:solidFill>
                  <a:srgbClr val="002060"/>
                </a:solidFill>
              </a:rPr>
              <a:t>4. Nepravidelná slovesa</a:t>
            </a:r>
            <a:br>
              <a:rPr lang="cs-CZ" b="1" dirty="0" smtClean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67544" y="1772816"/>
            <a:ext cx="8280920" cy="244827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1800" b="1" dirty="0" smtClean="0"/>
              <a:t>být</a:t>
            </a:r>
            <a:r>
              <a:rPr lang="cs-CZ" sz="1800" dirty="0" smtClean="0"/>
              <a:t> – tvary se tvoří od různých kmenů</a:t>
            </a:r>
          </a:p>
          <a:p>
            <a:r>
              <a:rPr lang="cs-CZ" sz="1800" dirty="0" smtClean="0"/>
              <a:t>přítomný čas: jsem, jsi, je(</a:t>
            </a:r>
            <a:r>
              <a:rPr lang="cs-CZ" sz="1800" dirty="0" err="1" smtClean="0"/>
              <a:t>st</a:t>
            </a:r>
            <a:r>
              <a:rPr lang="cs-CZ" sz="1800" dirty="0" smtClean="0"/>
              <a:t>); jsme, jste, jsou; záporné nejsem, nejsi, není….</a:t>
            </a:r>
          </a:p>
          <a:p>
            <a:r>
              <a:rPr lang="cs-CZ" sz="1800" dirty="0" smtClean="0"/>
              <a:t>rozkazovací způsob: buď, buďme, buďte ( archaické budiž)</a:t>
            </a:r>
          </a:p>
          <a:p>
            <a:r>
              <a:rPr lang="cs-CZ" sz="1800" dirty="0" smtClean="0"/>
              <a:t>budoucí čas: budu, budeš, bude; budeme, budete, budou</a:t>
            </a:r>
          </a:p>
          <a:p>
            <a:r>
              <a:rPr lang="cs-CZ" sz="1800" dirty="0" smtClean="0"/>
              <a:t>podmiňovací: byl bych, byl bys, byl by; byli bychom, byli byste, byli by ( i/y/ a)</a:t>
            </a:r>
          </a:p>
          <a:p>
            <a:r>
              <a:rPr lang="cs-CZ" sz="1800" dirty="0" smtClean="0"/>
              <a:t>příčestí: byl,-a,-o</a:t>
            </a:r>
          </a:p>
          <a:p>
            <a:r>
              <a:rPr lang="cs-CZ" sz="1800" dirty="0" smtClean="0"/>
              <a:t>přechodníky: jsa, jsouc, jsouce; byv, byvši, byvše</a:t>
            </a:r>
          </a:p>
          <a:p>
            <a:pPr>
              <a:buFont typeface="Wingdings" pitchFamily="2" charset="2"/>
              <a:buChar char="Ø"/>
            </a:pPr>
            <a:endParaRPr lang="cs-CZ" sz="1800" dirty="0" smtClean="0"/>
          </a:p>
          <a:p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2267744" y="1196752"/>
            <a:ext cx="4392488" cy="46166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2400" dirty="0" smtClean="0"/>
              <a:t>být, jíst, vědět, vidět, mít, chtít, jít</a:t>
            </a:r>
          </a:p>
        </p:txBody>
      </p:sp>
      <p:sp>
        <p:nvSpPr>
          <p:cNvPr id="7" name="Zástupný symbol pro obsah 5"/>
          <p:cNvSpPr txBox="1">
            <a:spLocks/>
          </p:cNvSpPr>
          <p:nvPr/>
        </p:nvSpPr>
        <p:spPr>
          <a:xfrm>
            <a:off x="467544" y="4409728"/>
            <a:ext cx="8280920" cy="20436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b="1" dirty="0" smtClean="0"/>
              <a:t>jíst, vědět</a:t>
            </a:r>
            <a:r>
              <a:rPr kumimoji="0" lang="cs-CZ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přítomný čas: jím,jíš,jí; jíme,</a:t>
            </a:r>
            <a:r>
              <a:rPr kumimoji="0" lang="cs-CZ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jíte, </a:t>
            </a:r>
            <a:r>
              <a:rPr kumimoji="0" lang="cs-CZ" sz="1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jedí</a:t>
            </a:r>
            <a:endParaRPr kumimoji="0" lang="cs-C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rozkazovací způsob: jez</a:t>
            </a:r>
            <a:r>
              <a:rPr lang="cs-CZ" dirty="0" smtClean="0">
                <a:solidFill>
                  <a:schemeClr val="tx1"/>
                </a:solidFill>
              </a:rPr>
              <a:t>,</a:t>
            </a:r>
            <a:r>
              <a:rPr kumimoji="0" lang="cs-CZ" sz="1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jezme, jezte</a:t>
            </a:r>
            <a:r>
              <a:rPr lang="cs-CZ" b="1" noProof="0" dirty="0" smtClean="0"/>
              <a:t>;</a:t>
            </a:r>
            <a:r>
              <a:rPr lang="cs-CZ" b="1" dirty="0" smtClean="0"/>
              <a:t> </a:t>
            </a:r>
            <a:r>
              <a:rPr lang="cs-CZ" dirty="0" smtClean="0">
                <a:solidFill>
                  <a:schemeClr val="tx1"/>
                </a:solidFill>
              </a:rPr>
              <a:t>věz, vězme, vězte</a:t>
            </a:r>
            <a:endParaRPr kumimoji="0" lang="cs-C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příčestí: jedl,</a:t>
            </a:r>
            <a:r>
              <a:rPr kumimoji="0" lang="cs-CZ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věděl; vyjeden, pověděn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přechodníky: jeda,</a:t>
            </a:r>
            <a:r>
              <a:rPr kumimoji="0" lang="cs-CZ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jedouc, jedouce; vyjed, vyjedši, vyjedše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baseline="0" dirty="0" smtClean="0"/>
              <a:t>                               věda,</a:t>
            </a:r>
            <a:r>
              <a:rPr lang="cs-CZ" dirty="0" smtClean="0"/>
              <a:t> vědouc, vědouce; vyzvěděv, vyzvěděvši, vyzvěděvše</a:t>
            </a: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cs-CZ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unce 7"/>
          <p:cNvSpPr/>
          <p:nvPr/>
        </p:nvSpPr>
        <p:spPr>
          <a:xfrm>
            <a:off x="7524328" y="260648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lunce 8"/>
          <p:cNvSpPr/>
          <p:nvPr/>
        </p:nvSpPr>
        <p:spPr>
          <a:xfrm>
            <a:off x="683568" y="260648"/>
            <a:ext cx="1008112" cy="1008112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6082" name="Picture 2" descr=" baby with bottle animation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437112"/>
            <a:ext cx="1008112" cy="1493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 animBg="1"/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5"/>
          <p:cNvSpPr txBox="1">
            <a:spLocks/>
          </p:cNvSpPr>
          <p:nvPr/>
        </p:nvSpPr>
        <p:spPr>
          <a:xfrm>
            <a:off x="323528" y="116632"/>
            <a:ext cx="8424936" cy="16561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1700" b="1" noProof="0" dirty="0" smtClean="0"/>
              <a:t>vidět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přítomný čas: vidím,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vidíš, vidí; vidíme, vidíte, vidí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rozkazovací způsob: </a:t>
            </a:r>
            <a:r>
              <a:rPr kumimoji="0" lang="cs-CZ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viz,</a:t>
            </a:r>
            <a:r>
              <a:rPr kumimoji="0" lang="cs-CZ" sz="17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vizme, vizte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příčestí: viděl,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viděn</a:t>
            </a: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přechodníky: vida,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vidouc, vidouce; uviděv, uviděvši, uviděvše</a:t>
            </a: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ástupný symbol pro obsah 5"/>
          <p:cNvSpPr txBox="1">
            <a:spLocks/>
          </p:cNvSpPr>
          <p:nvPr/>
        </p:nvSpPr>
        <p:spPr>
          <a:xfrm>
            <a:off x="323528" y="1772816"/>
            <a:ext cx="8424936" cy="15841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1700" b="1" dirty="0" smtClean="0"/>
              <a:t>mít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přítomný čas: mám,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máš, má…..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rozkazovací způsob: měj, mějme,mějte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příčestí: měl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přechodníky: maje,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majíc, majíce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obsah 5"/>
          <p:cNvSpPr txBox="1">
            <a:spLocks/>
          </p:cNvSpPr>
          <p:nvPr/>
        </p:nvSpPr>
        <p:spPr>
          <a:xfrm>
            <a:off x="323528" y="3356992"/>
            <a:ext cx="84249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chtít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přítomný čas: chci,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chceš, chce; chceme, chcete, chtějí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rozkazovací způsob: chtěj, chtějme, chtějte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příčestí: chtěl, chtěn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přechodníky: chtěje,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chtějíc, chtějíce (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zast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chtě, chtíc, chtíce);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chtěv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chtěvši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7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chtěvše</a:t>
            </a:r>
            <a:endParaRPr kumimoji="0" lang="cs-CZ" sz="17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obsah 5"/>
          <p:cNvSpPr txBox="1">
            <a:spLocks/>
          </p:cNvSpPr>
          <p:nvPr/>
        </p:nvSpPr>
        <p:spPr>
          <a:xfrm>
            <a:off x="323528" y="4941168"/>
            <a:ext cx="8424936" cy="165618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jít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přítomný čas: jdu,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jdeš…, jdou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rozkazovací způsob: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jdi, jděme, jděte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1700" dirty="0" smtClean="0">
                <a:solidFill>
                  <a:schemeClr val="tx1"/>
                </a:solidFill>
              </a:rPr>
              <a:t>b</a:t>
            </a:r>
            <a:r>
              <a:rPr lang="cs-CZ" sz="1700" baseline="0" dirty="0" smtClean="0">
                <a:solidFill>
                  <a:schemeClr val="tx1"/>
                </a:solidFill>
              </a:rPr>
              <a:t>udoucí</a:t>
            </a:r>
            <a:r>
              <a:rPr lang="cs-CZ" sz="1700" dirty="0" smtClean="0">
                <a:solidFill>
                  <a:schemeClr val="tx1"/>
                </a:solidFill>
              </a:rPr>
              <a:t> čas: půjdu, půjdeš….</a:t>
            </a:r>
            <a:endParaRPr kumimoji="0" lang="cs-CZ" sz="1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příčestí: šel,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šla, šlo, šli /y, a</a:t>
            </a: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přechodníky: jda,</a:t>
            </a:r>
            <a:r>
              <a:rPr kumimoji="0" lang="cs-CZ" sz="1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jdouc, jdouce; přišed, přišedši, přišedše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unce 7"/>
          <p:cNvSpPr/>
          <p:nvPr/>
        </p:nvSpPr>
        <p:spPr>
          <a:xfrm>
            <a:off x="7308304" y="332656"/>
            <a:ext cx="1080120" cy="1152128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Slunce 10"/>
          <p:cNvSpPr/>
          <p:nvPr/>
        </p:nvSpPr>
        <p:spPr>
          <a:xfrm>
            <a:off x="7452320" y="5085184"/>
            <a:ext cx="1080120" cy="1152128"/>
          </a:xfrm>
          <a:prstGeom prst="sun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2999</Words>
  <Application>Microsoft Office PowerPoint</Application>
  <PresentationFormat>Předvádění na obrazovce (4:3)</PresentationFormat>
  <Paragraphs>508</Paragraphs>
  <Slides>38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39" baseType="lpstr">
      <vt:lpstr>Motiv sady Office</vt:lpstr>
      <vt:lpstr>Prezentace aplikace PowerPoint</vt:lpstr>
      <vt:lpstr>Prezentace aplikace PowerPoint</vt:lpstr>
      <vt:lpstr>Sloveso ve větě</vt:lpstr>
      <vt:lpstr>Určité a neurčité tvary</vt:lpstr>
      <vt:lpstr>Druhy sloves</vt:lpstr>
      <vt:lpstr>Prezentace aplikace PowerPoint</vt:lpstr>
      <vt:lpstr>3. Zvratná slovesa (reflexiva ) </vt:lpstr>
      <vt:lpstr> 4. Nepravidelná slovesa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Podmiňovací způsob ( kondicionál)</vt:lpstr>
      <vt:lpstr>Prezentace aplikace PowerPoint</vt:lpstr>
      <vt:lpstr>Podmiňovací způsob - cvičení Převádějte věty z jednotného čísla do čísla množného a naopak, tvořte přechodník přítomný</vt:lpstr>
      <vt:lpstr> Slovesný rod </vt:lpstr>
      <vt:lpstr>Vyjádření trpného rodu</vt:lpstr>
      <vt:lpstr>Slovesa v infinitivu převeďte do trpného rodu  Práce s učebnicí (7.tř.) str.54 / cv.1a)</vt:lpstr>
      <vt:lpstr>Prezentace aplikace PowerPoint</vt:lpstr>
      <vt:lpstr>Prezentace aplikace PowerPoint</vt:lpstr>
      <vt:lpstr>Prezentace aplikace PowerPoint</vt:lpstr>
      <vt:lpstr>Podtrhněte podmět a přísudek; určete u sloves mluvnické kategorie ( kromě vzoru u třídy)  Práce s učebnicí (7.tř.) str.54 / cv.4)</vt:lpstr>
      <vt:lpstr>Prezentace aplikace PowerPoint</vt:lpstr>
      <vt:lpstr>Řešení:</vt:lpstr>
      <vt:lpstr>Řešení:</vt:lpstr>
      <vt:lpstr>Vid ( aspekt)</vt:lpstr>
      <vt:lpstr>Vidové dvojice</vt:lpstr>
      <vt:lpstr>Slovesné třídy</vt:lpstr>
      <vt:lpstr>Postup při určení slovesné třídy</vt:lpstr>
      <vt:lpstr>Doplňte třídu a vzor</vt:lpstr>
      <vt:lpstr>Doplňte vid, třídu a vzor</vt:lpstr>
      <vt:lpstr>Přechodníky :  vyjadřují</vt:lpstr>
      <vt:lpstr>Prezentace aplikace PowerPoint</vt:lpstr>
      <vt:lpstr>! Shrnutí - postup při tvorbě přechodníků</vt:lpstr>
      <vt:lpstr>Určete druh přechodníku</vt:lpstr>
      <vt:lpstr>Doplňte zadané tvary přechodníku</vt:lpstr>
      <vt:lpstr>Použité zdroje: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Tvarosloví</dc:title>
  <dc:creator>Katka</dc:creator>
  <cp:lastModifiedBy>Kateřina Karbulová</cp:lastModifiedBy>
  <cp:revision>174</cp:revision>
  <dcterms:created xsi:type="dcterms:W3CDTF">2013-02-02T13:05:01Z</dcterms:created>
  <dcterms:modified xsi:type="dcterms:W3CDTF">2013-03-27T08:42:15Z</dcterms:modified>
</cp:coreProperties>
</file>