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8"/>
  </p:notesMasterIdLst>
  <p:sldIdLst>
    <p:sldId id="310" r:id="rId2"/>
    <p:sldId id="333" r:id="rId3"/>
    <p:sldId id="334" r:id="rId4"/>
    <p:sldId id="313" r:id="rId5"/>
    <p:sldId id="337" r:id="rId6"/>
    <p:sldId id="343" r:id="rId7"/>
    <p:sldId id="346" r:id="rId8"/>
    <p:sldId id="344" r:id="rId9"/>
    <p:sldId id="347" r:id="rId10"/>
    <p:sldId id="315" r:id="rId11"/>
    <p:sldId id="316" r:id="rId12"/>
    <p:sldId id="317" r:id="rId13"/>
    <p:sldId id="335" r:id="rId14"/>
    <p:sldId id="336" r:id="rId15"/>
    <p:sldId id="338" r:id="rId16"/>
    <p:sldId id="290" r:id="rId17"/>
    <p:sldId id="332" r:id="rId18"/>
    <p:sldId id="339" r:id="rId19"/>
    <p:sldId id="267" r:id="rId20"/>
    <p:sldId id="322" r:id="rId21"/>
    <p:sldId id="275" r:id="rId22"/>
    <p:sldId id="276" r:id="rId23"/>
    <p:sldId id="324" r:id="rId24"/>
    <p:sldId id="340" r:id="rId25"/>
    <p:sldId id="258" r:id="rId26"/>
    <p:sldId id="259" r:id="rId27"/>
    <p:sldId id="261" r:id="rId28"/>
    <p:sldId id="263" r:id="rId29"/>
    <p:sldId id="262" r:id="rId30"/>
    <p:sldId id="323" r:id="rId31"/>
    <p:sldId id="269" r:id="rId32"/>
    <p:sldId id="270" r:id="rId33"/>
    <p:sldId id="285" r:id="rId34"/>
    <p:sldId id="291" r:id="rId35"/>
    <p:sldId id="271" r:id="rId36"/>
    <p:sldId id="272" r:id="rId37"/>
    <p:sldId id="325" r:id="rId38"/>
    <p:sldId id="273" r:id="rId39"/>
    <p:sldId id="268" r:id="rId40"/>
    <p:sldId id="266" r:id="rId41"/>
    <p:sldId id="341" r:id="rId42"/>
    <p:sldId id="277" r:id="rId43"/>
    <p:sldId id="278" r:id="rId44"/>
    <p:sldId id="327" r:id="rId45"/>
    <p:sldId id="328" r:id="rId46"/>
    <p:sldId id="329" r:id="rId47"/>
    <p:sldId id="326" r:id="rId48"/>
    <p:sldId id="279" r:id="rId49"/>
    <p:sldId id="280" r:id="rId50"/>
    <p:sldId id="287" r:id="rId51"/>
    <p:sldId id="306" r:id="rId52"/>
    <p:sldId id="330" r:id="rId53"/>
    <p:sldId id="281" r:id="rId54"/>
    <p:sldId id="301" r:id="rId55"/>
    <p:sldId id="292" r:id="rId56"/>
    <p:sldId id="282" r:id="rId57"/>
    <p:sldId id="300" r:id="rId58"/>
    <p:sldId id="284" r:id="rId59"/>
    <p:sldId id="298" r:id="rId60"/>
    <p:sldId id="283" r:id="rId61"/>
    <p:sldId id="342" r:id="rId62"/>
    <p:sldId id="289" r:id="rId63"/>
    <p:sldId id="296" r:id="rId64"/>
    <p:sldId id="297" r:id="rId65"/>
    <p:sldId id="309" r:id="rId66"/>
    <p:sldId id="260" r:id="rId6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517D7-390E-479B-9F7D-EE204F4013FC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4D963-EDED-4779-80FA-598EC140DA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3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4D963-EDED-4779-80FA-598EC140DA28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F1732D7-CB7B-43B3-887B-D1A84394BB8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C7633D8-343E-43C1-A3B1-D76C864D1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-468560" y="1628800"/>
            <a:ext cx="9612560" cy="1470025"/>
          </a:xfrm>
        </p:spPr>
        <p:txBody>
          <a:bodyPr>
            <a:noAutofit/>
          </a:bodyPr>
          <a:lstStyle/>
          <a:p>
            <a:pPr algn="ctr"/>
            <a:r>
              <a:rPr lang="cs-CZ" sz="5400" dirty="0" smtClean="0"/>
              <a:t>Struktura literárního díla </a:t>
            </a:r>
            <a:br>
              <a:rPr lang="cs-CZ" sz="5400" dirty="0" smtClean="0"/>
            </a:br>
            <a:r>
              <a:rPr lang="cs-CZ" sz="5400" dirty="0" smtClean="0"/>
              <a:t>( složky)</a:t>
            </a:r>
            <a:endParaRPr lang="cs-CZ" sz="5400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2195736" y="3645024"/>
            <a:ext cx="4392488" cy="93610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sz="4800" b="1" dirty="0" smtClean="0">
                <a:ln/>
                <a:solidFill>
                  <a:schemeClr val="accent4">
                    <a:lumMod val="75000"/>
                  </a:schemeClr>
                </a:solidFill>
              </a:rPr>
              <a:t>Jazykový plán</a:t>
            </a:r>
            <a:endParaRPr lang="cs-CZ" sz="4800" b="1" dirty="0">
              <a:ln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99592" y="5661248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smtClean="0"/>
              <a:t>Tvorba </a:t>
            </a:r>
            <a:r>
              <a:rPr lang="cs-CZ" sz="2400" smtClean="0"/>
              <a:t>VY_32_INOVACE_KARBULOVA.CEJJAZ.07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Onomatopoie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9328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zvukomalba</a:t>
            </a:r>
          </a:p>
          <a:p>
            <a:r>
              <a:rPr lang="cs-CZ" sz="2800" dirty="0" smtClean="0"/>
              <a:t>napodobení zvuku slovy</a:t>
            </a:r>
          </a:p>
          <a:p>
            <a:r>
              <a:rPr lang="cs-CZ" sz="2800" dirty="0" smtClean="0"/>
              <a:t>zejména citoslovce a slova od nich odvozená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kukačka, břinkat, vrkat, mňoukat…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 topole podle skal zelený mužík zatleskal. </a:t>
            </a:r>
            <a:r>
              <a:rPr lang="cs-CZ" sz="2800" dirty="0" smtClean="0"/>
              <a:t>( </a:t>
            </a:r>
            <a:r>
              <a:rPr lang="cs-CZ" sz="2800" dirty="0" err="1" smtClean="0"/>
              <a:t>K</a:t>
            </a:r>
            <a:r>
              <a:rPr lang="cs-CZ" sz="2800" dirty="0" smtClean="0"/>
              <a:t>.</a:t>
            </a:r>
            <a:r>
              <a:rPr lang="cs-CZ" sz="2800" dirty="0" err="1" smtClean="0"/>
              <a:t>J.Erben</a:t>
            </a:r>
            <a:r>
              <a:rPr lang="cs-CZ" sz="2800" dirty="0" smtClean="0"/>
              <a:t>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…biče svist a pouta chřest… </a:t>
            </a:r>
            <a:r>
              <a:rPr lang="cs-CZ" sz="2800" dirty="0" smtClean="0"/>
              <a:t>( S. Čech)</a:t>
            </a: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Paronomázie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hromadění  týchž morfémů - kořenů, kmenů slov </a:t>
            </a:r>
            <a:r>
              <a:rPr lang="cs-CZ" sz="2800" dirty="0" smtClean="0"/>
              <a:t>(nemusí být významově  příbuzné)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Slavme slavně slávu Slávů slavných                      </a:t>
            </a:r>
            <a:r>
              <a:rPr lang="cs-CZ" sz="2800" dirty="0" smtClean="0"/>
              <a:t>(J. </a:t>
            </a:r>
            <a:r>
              <a:rPr lang="cs-CZ" sz="2800" dirty="0" err="1" smtClean="0"/>
              <a:t>Kollár</a:t>
            </a:r>
            <a:r>
              <a:rPr lang="cs-CZ" sz="2800" dirty="0" smtClean="0"/>
              <a:t>) </a:t>
            </a:r>
          </a:p>
          <a:p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…jak zvoní zvonek zvoníku… </a:t>
            </a:r>
            <a:r>
              <a:rPr lang="cs-CZ" sz="2800" dirty="0" smtClean="0"/>
              <a:t>( </a:t>
            </a:r>
            <a:r>
              <a:rPr lang="cs-CZ" sz="2800" dirty="0" err="1" smtClean="0"/>
              <a:t>V</a:t>
            </a:r>
            <a:r>
              <a:rPr lang="cs-CZ" sz="2800" dirty="0" smtClean="0"/>
              <a:t>.Nezval)</a:t>
            </a:r>
          </a:p>
          <a:p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…červenec červiví… </a:t>
            </a:r>
            <a:r>
              <a:rPr lang="cs-CZ" sz="2800" dirty="0" smtClean="0"/>
              <a:t>( Florian)</a:t>
            </a:r>
          </a:p>
          <a:p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divoucí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div… </a:t>
            </a:r>
            <a:r>
              <a:rPr lang="cs-CZ" sz="2800" dirty="0" smtClean="0"/>
              <a:t>( F. Šrámek)</a:t>
            </a: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Zvukosled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pravidelné opakování stejných hlásek    ve verši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Tyčinky v tichých a bílých liliích ve světle zeleném světle zeleně…</a:t>
            </a:r>
            <a:r>
              <a:rPr lang="cs-CZ" dirty="0" smtClean="0"/>
              <a:t> (</a:t>
            </a:r>
            <a:r>
              <a:rPr lang="cs-CZ" dirty="0" err="1" smtClean="0"/>
              <a:t>K</a:t>
            </a:r>
            <a:r>
              <a:rPr lang="cs-CZ" dirty="0" smtClean="0"/>
              <a:t>.Biebl)</a:t>
            </a:r>
          </a:p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…zvučelo temně tajný bol, břeh objímal je kol a kol, tak bledě jasná, jasně bledá jak milenka bledá,jenž k sobě šly vždy blíž a blíž, jak v objetí </a:t>
            </a:r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nížř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a níž, ach zemi krásnou, zemi milovanou, kolébku mou i hrob můj….. </a:t>
            </a:r>
            <a:r>
              <a:rPr lang="cs-CZ" sz="3200" dirty="0" smtClean="0"/>
              <a:t>( </a:t>
            </a:r>
            <a:r>
              <a:rPr lang="cs-CZ" sz="3200" dirty="0" err="1" smtClean="0"/>
              <a:t>K</a:t>
            </a:r>
            <a:r>
              <a:rPr lang="cs-CZ" sz="3200" dirty="0" smtClean="0"/>
              <a:t>.</a:t>
            </a:r>
            <a:r>
              <a:rPr lang="cs-CZ" sz="3200" dirty="0" err="1" smtClean="0"/>
              <a:t>H.Mácha</a:t>
            </a:r>
            <a:r>
              <a:rPr lang="cs-CZ" sz="3200" dirty="0" smtClean="0"/>
              <a:t>, Máj)</a:t>
            </a: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Šipka dolů 19"/>
          <p:cNvSpPr/>
          <p:nvPr/>
        </p:nvSpPr>
        <p:spPr>
          <a:xfrm>
            <a:off x="3059832" y="1124744"/>
            <a:ext cx="504056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93610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Stylové rozvrstvení slovní zásoby</a:t>
            </a:r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>
            <a:off x="971600" y="1196752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lů 16"/>
          <p:cNvSpPr/>
          <p:nvPr/>
        </p:nvSpPr>
        <p:spPr>
          <a:xfrm rot="17693995">
            <a:off x="4665658" y="3464846"/>
            <a:ext cx="504056" cy="1163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 rot="15359163">
            <a:off x="4566143" y="2362665"/>
            <a:ext cx="504056" cy="9753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23528" y="2060848"/>
            <a:ext cx="1944216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/>
              <a:t>slova stylově neutrální = běžná</a:t>
            </a:r>
            <a:endParaRPr lang="cs-CZ" sz="2000" b="1" dirty="0" smtClean="0">
              <a:latin typeface="Century Gothic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580112" y="1497558"/>
            <a:ext cx="3384376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spisovná</a:t>
            </a:r>
            <a:r>
              <a:rPr lang="cs-CZ" dirty="0" smtClean="0"/>
              <a:t> – běžná, hovorová, knižní, odborná ( termíny, básnická ( poetismy)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387077" y="2555612"/>
            <a:ext cx="2231701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podle spisovnosti  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2411760" y="2852936"/>
            <a:ext cx="1944216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/>
              <a:t>slova stylově zabarvená = příznaková 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580112" y="3081734"/>
            <a:ext cx="3491880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nespisovná</a:t>
            </a:r>
            <a:r>
              <a:rPr lang="cs-CZ" dirty="0" smtClean="0"/>
              <a:t> – z obecné češtiny,nářeční,profesionální, slangová, argotická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5508104" y="4221088"/>
            <a:ext cx="3332964" cy="369332"/>
          </a:xfrm>
          <a:prstGeom prst="rect">
            <a:avLst/>
          </a:prstGeom>
          <a:solidFill>
            <a:srgbClr val="7030A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podle dobového zabarvení 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300192" y="4797152"/>
            <a:ext cx="2699792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historismy, archaismy, neologismy</a:t>
            </a:r>
          </a:p>
        </p:txBody>
      </p:sp>
      <p:sp>
        <p:nvSpPr>
          <p:cNvPr id="30" name="Šipka dolů 29"/>
          <p:cNvSpPr/>
          <p:nvPr/>
        </p:nvSpPr>
        <p:spPr>
          <a:xfrm>
            <a:off x="3131840" y="3861048"/>
            <a:ext cx="504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1835696" y="4725144"/>
            <a:ext cx="3140603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podle citového zabarvení 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323528" y="5301208"/>
            <a:ext cx="5832648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slova lichotná, familiární, dětská, hypokoristika                ( zdomácnělé), eufemismy, slova hanlivá                         ( pejorativa) - zveličelá ( augmentativa), dysfemismy, </a:t>
            </a:r>
            <a:r>
              <a:rPr lang="cs-CZ" dirty="0" err="1" smtClean="0"/>
              <a:t>zhrubnělá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9" grpId="0" animBg="1"/>
      <p:bldP spid="17" grpId="0" animBg="1"/>
      <p:bldP spid="21" grpId="0" animBg="1"/>
      <p:bldP spid="22" grpId="0" animBg="1"/>
      <p:bldP spid="18" grpId="0" animBg="1"/>
      <p:bldP spid="26" grpId="0" animBg="1"/>
      <p:bldP spid="2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Šipka dolů 19"/>
          <p:cNvSpPr/>
          <p:nvPr/>
        </p:nvSpPr>
        <p:spPr>
          <a:xfrm>
            <a:off x="4499992" y="1124744"/>
            <a:ext cx="504056" cy="3672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93610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dirty="0" smtClean="0"/>
              <a:t>Textové  prostředky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772816"/>
            <a:ext cx="1440160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/>
              <a:t>styl vyprávěcí</a:t>
            </a:r>
            <a:endParaRPr lang="cs-CZ" sz="2000" b="1" dirty="0" smtClean="0">
              <a:latin typeface="Century Gothic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259632" y="2852936"/>
            <a:ext cx="1440160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/>
              <a:t>styl </a:t>
            </a:r>
          </a:p>
          <a:p>
            <a:pPr algn="ctr"/>
            <a:r>
              <a:rPr lang="cs-CZ" sz="2000" b="1" dirty="0" smtClean="0"/>
              <a:t>popisný</a:t>
            </a:r>
            <a:endParaRPr lang="cs-CZ" sz="2000" b="1" dirty="0" smtClean="0">
              <a:latin typeface="Century Gothic" pitchFamily="34" charset="0"/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683568" y="112474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1835696" y="1124744"/>
            <a:ext cx="504056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3059832" y="1124744"/>
            <a:ext cx="504056" cy="2664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979712" y="3861048"/>
            <a:ext cx="2520280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/>
              <a:t>styl charakterizační</a:t>
            </a:r>
          </a:p>
        </p:txBody>
      </p:sp>
      <p:sp>
        <p:nvSpPr>
          <p:cNvPr id="17" name="Šipka dolů 16"/>
          <p:cNvSpPr/>
          <p:nvPr/>
        </p:nvSpPr>
        <p:spPr>
          <a:xfrm>
            <a:off x="7596336" y="1124744"/>
            <a:ext cx="504056" cy="3096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>
            <a:off x="5796136" y="1124744"/>
            <a:ext cx="504056" cy="2592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923928" y="4869160"/>
            <a:ext cx="1656184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/>
              <a:t>monolog, dialog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5220072" y="3861048"/>
            <a:ext cx="1800200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/>
              <a:t>autorská řeč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7092280" y="4278575"/>
            <a:ext cx="1620688" cy="224676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000" b="1" dirty="0" smtClean="0">
              <a:latin typeface="Century Gothic" pitchFamily="34" charset="0"/>
            </a:endParaRPr>
          </a:p>
          <a:p>
            <a:pPr algn="ctr"/>
            <a:r>
              <a:rPr lang="cs-CZ" sz="2000" b="1" dirty="0" smtClean="0"/>
              <a:t>řeč postav </a:t>
            </a:r>
            <a:r>
              <a:rPr lang="cs-CZ" sz="2000" dirty="0" smtClean="0"/>
              <a:t>– přímá, polopřímá, nevlastní přímá</a:t>
            </a:r>
          </a:p>
          <a:p>
            <a:pPr algn="ctr"/>
            <a:endParaRPr lang="cs-CZ" sz="2000" b="1" dirty="0"/>
          </a:p>
        </p:txBody>
      </p:sp>
      <p:sp>
        <p:nvSpPr>
          <p:cNvPr id="25" name="Rovnoramenný trojúhelník 24"/>
          <p:cNvSpPr/>
          <p:nvPr/>
        </p:nvSpPr>
        <p:spPr>
          <a:xfrm rot="5400000">
            <a:off x="3613585" y="1327585"/>
            <a:ext cx="1916831" cy="9144002"/>
          </a:xfrm>
          <a:prstGeom prst="triangle">
            <a:avLst>
              <a:gd name="adj" fmla="val 99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4" grpId="0" animBg="1"/>
      <p:bldP spid="5" grpId="0" animBg="1"/>
      <p:bldP spid="7" grpId="0" animBg="1"/>
      <p:bldP spid="9" grpId="0" animBg="1"/>
      <p:bldP spid="10" grpId="0" animBg="1"/>
      <p:bldP spid="13" grpId="0" animBg="1"/>
      <p:bldP spid="17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93610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dirty="0" smtClean="0"/>
              <a:t>Syntaktické prostředky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772816"/>
            <a:ext cx="2592288" cy="15696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využití různých druhů vět</a:t>
            </a:r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3275856" y="2420888"/>
            <a:ext cx="2592288" cy="19389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vyjadřování slovesné a jmenné</a:t>
            </a:r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b="1" dirty="0"/>
          </a:p>
        </p:txBody>
      </p:sp>
      <p:sp>
        <p:nvSpPr>
          <p:cNvPr id="7" name="Šipka dolů 6"/>
          <p:cNvSpPr/>
          <p:nvPr/>
        </p:nvSpPr>
        <p:spPr>
          <a:xfrm>
            <a:off x="775000" y="112474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4427984" y="1124744"/>
            <a:ext cx="504056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7452320" y="1124744"/>
            <a:ext cx="504056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804248" y="2924944"/>
            <a:ext cx="1800200" cy="15696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slovosled</a:t>
            </a:r>
            <a:endParaRPr lang="cs-CZ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b="1" dirty="0"/>
          </a:p>
        </p:txBody>
      </p:sp>
      <p:sp>
        <p:nvSpPr>
          <p:cNvPr id="25" name="Rovnoramenný trojúhelník 24"/>
          <p:cNvSpPr/>
          <p:nvPr/>
        </p:nvSpPr>
        <p:spPr>
          <a:xfrm rot="5400000">
            <a:off x="3613585" y="1327585"/>
            <a:ext cx="1916831" cy="9144002"/>
          </a:xfrm>
          <a:prstGeom prst="triangle">
            <a:avLst>
              <a:gd name="adj" fmla="val 99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9" grpId="0" animBg="1"/>
      <p:bldP spid="10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990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Stylistické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968552"/>
          </a:xfrm>
        </p:spPr>
        <p:txBody>
          <a:bodyPr>
            <a:noAutofit/>
          </a:bodyPr>
          <a:lstStyle/>
          <a:p>
            <a:r>
              <a:rPr lang="cs-CZ" sz="2700" b="1" dirty="0" smtClean="0"/>
              <a:t>stylistický prostředek</a:t>
            </a:r>
            <a:r>
              <a:rPr lang="cs-CZ" sz="2700" dirty="0" smtClean="0"/>
              <a:t>  (též stylistická, </a:t>
            </a:r>
            <a:r>
              <a:rPr lang="cs-CZ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básnická nebo řečnická figura</a:t>
            </a:r>
            <a:r>
              <a:rPr lang="cs-CZ" sz="2700" dirty="0" smtClean="0"/>
              <a:t>)  =  jazykový prostředek odchylující se od norem běžného sdělovacího jazyka = </a:t>
            </a:r>
            <a:r>
              <a:rPr lang="cs-CZ" sz="2700" dirty="0" smtClean="0">
                <a:solidFill>
                  <a:srgbClr val="00B0F0"/>
                </a:solidFill>
              </a:rPr>
              <a:t>účelem bylo vytvořit vytříbený jazyk </a:t>
            </a:r>
            <a:r>
              <a:rPr lang="cs-CZ" sz="2700" dirty="0" smtClean="0"/>
              <a:t>(poučit, pobavit, citově pohnout)</a:t>
            </a:r>
          </a:p>
          <a:p>
            <a:r>
              <a:rPr lang="cs-CZ" sz="2700" dirty="0" smtClean="0"/>
              <a:t>vznikly už v antickém Řecku</a:t>
            </a:r>
          </a:p>
          <a:p>
            <a:r>
              <a:rPr lang="cs-CZ" sz="2700" dirty="0" smtClean="0"/>
              <a:t>uplatnily se zejména v básnictví a v rétorice               (v politické řeči, ve slavnostním projevu a projevu před soudem)</a:t>
            </a:r>
          </a:p>
          <a:p>
            <a:r>
              <a:rPr lang="cs-CZ" sz="2700" dirty="0" smtClean="0"/>
              <a:t>od středověku se užívaly také v kazatelství</a:t>
            </a:r>
          </a:p>
          <a:p>
            <a:endParaRPr lang="cs-CZ" sz="2700" dirty="0"/>
          </a:p>
        </p:txBody>
      </p:sp>
      <p:sp>
        <p:nvSpPr>
          <p:cNvPr id="4" name="Šipka dolů 3"/>
          <p:cNvSpPr/>
          <p:nvPr/>
        </p:nvSpPr>
        <p:spPr>
          <a:xfrm>
            <a:off x="4139952" y="5949280"/>
            <a:ext cx="484632" cy="8367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048672" cy="93610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Stylistické prostředky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732746"/>
            <a:ext cx="3256020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ln/>
              </a:rPr>
              <a:t>A. PŘÍMÁ POJMENOVÁNÍ</a:t>
            </a:r>
            <a:endParaRPr lang="cs-CZ" sz="2000" dirty="0"/>
          </a:p>
        </p:txBody>
      </p:sp>
      <p:sp>
        <p:nvSpPr>
          <p:cNvPr id="5" name="Obdélník 4"/>
          <p:cNvSpPr/>
          <p:nvPr/>
        </p:nvSpPr>
        <p:spPr>
          <a:xfrm>
            <a:off x="2627784" y="2348880"/>
            <a:ext cx="3744416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000" b="1" dirty="0" smtClean="0"/>
              <a:t>B.NEPŘÍMÁ POJMENOVÁNÍ (obrazná) = TROPY 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6588224" y="3429000"/>
            <a:ext cx="1656223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/>
              <a:t>C. FIGURY</a:t>
            </a:r>
            <a:endParaRPr lang="cs-CZ" sz="2400" dirty="0"/>
          </a:p>
        </p:txBody>
      </p:sp>
      <p:sp>
        <p:nvSpPr>
          <p:cNvPr id="7" name="Šipka dolů 6"/>
          <p:cNvSpPr/>
          <p:nvPr/>
        </p:nvSpPr>
        <p:spPr>
          <a:xfrm>
            <a:off x="1403648" y="112474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4283968" y="1124744"/>
            <a:ext cx="504056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7236296" y="1124744"/>
            <a:ext cx="504056" cy="2304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51520" y="2311712"/>
            <a:ext cx="1656184" cy="1477328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básnický přívlastek                ( epiteton)</a:t>
            </a:r>
          </a:p>
          <a:p>
            <a:r>
              <a:rPr lang="cs-CZ" dirty="0" smtClean="0"/>
              <a:t>paralelismus</a:t>
            </a:r>
          </a:p>
          <a:p>
            <a:r>
              <a:rPr lang="cs-CZ" dirty="0" smtClean="0"/>
              <a:t>antiteze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267744" y="3242007"/>
            <a:ext cx="1728192" cy="3139321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metafora</a:t>
            </a:r>
          </a:p>
          <a:p>
            <a:r>
              <a:rPr lang="cs-CZ" dirty="0" smtClean="0"/>
              <a:t>metonymie</a:t>
            </a:r>
          </a:p>
          <a:p>
            <a:r>
              <a:rPr lang="cs-CZ" dirty="0" smtClean="0"/>
              <a:t>personifikace</a:t>
            </a:r>
          </a:p>
          <a:p>
            <a:r>
              <a:rPr lang="cs-CZ" dirty="0" smtClean="0"/>
              <a:t>synekdocha</a:t>
            </a:r>
          </a:p>
          <a:p>
            <a:r>
              <a:rPr lang="cs-CZ" dirty="0" smtClean="0"/>
              <a:t>perifráze</a:t>
            </a:r>
          </a:p>
          <a:p>
            <a:r>
              <a:rPr lang="cs-CZ" dirty="0" smtClean="0"/>
              <a:t>eufemismus</a:t>
            </a:r>
          </a:p>
          <a:p>
            <a:r>
              <a:rPr lang="cs-CZ" dirty="0" smtClean="0"/>
              <a:t>hyperbola</a:t>
            </a:r>
          </a:p>
          <a:p>
            <a:r>
              <a:rPr lang="cs-CZ" dirty="0" err="1" smtClean="0"/>
              <a:t>oxymorón</a:t>
            </a:r>
            <a:endParaRPr lang="cs-CZ" dirty="0" smtClean="0"/>
          </a:p>
          <a:p>
            <a:r>
              <a:rPr lang="cs-CZ" dirty="0" smtClean="0"/>
              <a:t>ironie</a:t>
            </a:r>
          </a:p>
          <a:p>
            <a:r>
              <a:rPr lang="cs-CZ" dirty="0" smtClean="0"/>
              <a:t>sarkasmus</a:t>
            </a:r>
          </a:p>
          <a:p>
            <a:r>
              <a:rPr lang="cs-CZ" dirty="0" smtClean="0"/>
              <a:t>alegorie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283968" y="4077072"/>
            <a:ext cx="1584176" cy="2308324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figury</a:t>
            </a:r>
          </a:p>
          <a:p>
            <a:r>
              <a:rPr lang="cs-CZ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slovosledné</a:t>
            </a:r>
          </a:p>
          <a:p>
            <a:r>
              <a:rPr lang="cs-CZ" dirty="0" smtClean="0"/>
              <a:t>epizeuxis</a:t>
            </a:r>
          </a:p>
          <a:p>
            <a:r>
              <a:rPr lang="cs-CZ" dirty="0" smtClean="0"/>
              <a:t>anafora</a:t>
            </a:r>
          </a:p>
          <a:p>
            <a:r>
              <a:rPr lang="cs-CZ" dirty="0" smtClean="0"/>
              <a:t>epifora</a:t>
            </a:r>
          </a:p>
          <a:p>
            <a:r>
              <a:rPr lang="cs-CZ" dirty="0" smtClean="0"/>
              <a:t>epanastrofa</a:t>
            </a:r>
          </a:p>
          <a:p>
            <a:r>
              <a:rPr lang="cs-CZ" dirty="0" smtClean="0"/>
              <a:t>gradace</a:t>
            </a:r>
          </a:p>
          <a:p>
            <a:r>
              <a:rPr lang="cs-CZ" dirty="0" smtClean="0"/>
              <a:t>enumerace</a:t>
            </a:r>
          </a:p>
        </p:txBody>
      </p:sp>
      <p:sp>
        <p:nvSpPr>
          <p:cNvPr id="1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6012160" y="4077072"/>
            <a:ext cx="2880320" cy="2304256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figury řečnické</a:t>
            </a:r>
          </a:p>
          <a:p>
            <a:pPr>
              <a:buNone/>
            </a:pPr>
            <a:r>
              <a:rPr lang="cs-CZ" sz="1800" dirty="0" smtClean="0"/>
              <a:t>apostrofa</a:t>
            </a:r>
          </a:p>
          <a:p>
            <a:pPr>
              <a:buNone/>
            </a:pPr>
            <a:r>
              <a:rPr lang="cs-CZ" sz="1800" dirty="0" err="1" smtClean="0"/>
              <a:t>apoziopeze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řečnická otázka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odchylky </a:t>
            </a:r>
            <a:r>
              <a:rPr lang="cs-CZ" sz="1800" dirty="0" smtClean="0"/>
              <a:t>- zeugma, elipsa, anakolut, inverze, pleonasmus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18" name="Rovnoramenný trojúhelník 17"/>
          <p:cNvSpPr/>
          <p:nvPr/>
        </p:nvSpPr>
        <p:spPr>
          <a:xfrm rot="5400000">
            <a:off x="-292596" y="5233765"/>
            <a:ext cx="1916831" cy="1331638"/>
          </a:xfrm>
          <a:prstGeom prst="triangle">
            <a:avLst>
              <a:gd name="adj" fmla="val 99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2282096"/>
            <a:ext cx="2592288" cy="19389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básnický přívlastek                  ( epiteton)</a:t>
            </a:r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3275856" y="3356992"/>
            <a:ext cx="2592288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paralelismus</a:t>
            </a:r>
          </a:p>
          <a:p>
            <a:pPr algn="ctr"/>
            <a:endParaRPr lang="cs-CZ" sz="2400" b="1" dirty="0"/>
          </a:p>
        </p:txBody>
      </p:sp>
      <p:sp>
        <p:nvSpPr>
          <p:cNvPr id="7" name="Šipka dolů 6"/>
          <p:cNvSpPr/>
          <p:nvPr/>
        </p:nvSpPr>
        <p:spPr>
          <a:xfrm>
            <a:off x="1403648" y="1628800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4427984" y="1196752"/>
            <a:ext cx="504056" cy="2088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7452320" y="1124744"/>
            <a:ext cx="504056" cy="2592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804248" y="3789040"/>
            <a:ext cx="1800200" cy="15696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antiteze</a:t>
            </a:r>
            <a:endParaRPr lang="cs-CZ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b="1" dirty="0"/>
          </a:p>
        </p:txBody>
      </p:sp>
      <p:sp>
        <p:nvSpPr>
          <p:cNvPr id="25" name="Rovnoramenný trojúhelník 24"/>
          <p:cNvSpPr/>
          <p:nvPr/>
        </p:nvSpPr>
        <p:spPr>
          <a:xfrm rot="5400000">
            <a:off x="3613585" y="1327585"/>
            <a:ext cx="1916831" cy="9144002"/>
          </a:xfrm>
          <a:prstGeom prst="triangle">
            <a:avLst>
              <a:gd name="adj" fmla="val 99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539552" y="188640"/>
            <a:ext cx="8229600" cy="13990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200" b="1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A. PŘÍMÁ POJMENOVÁNÍ </a:t>
            </a:r>
            <a:endParaRPr kumimoji="0" lang="cs-CZ" sz="42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lt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23528" y="4869160"/>
            <a:ext cx="2592288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400" dirty="0" err="1" smtClean="0"/>
              <a:t>konstans</a:t>
            </a:r>
            <a:endParaRPr lang="cs-CZ" sz="2400" dirty="0" smtClean="0"/>
          </a:p>
          <a:p>
            <a:pPr algn="ctr"/>
            <a:r>
              <a:rPr lang="cs-CZ" sz="2400" dirty="0" err="1" smtClean="0"/>
              <a:t>ornans</a:t>
            </a:r>
            <a:endParaRPr lang="cs-CZ" sz="2400" dirty="0" smtClean="0"/>
          </a:p>
          <a:p>
            <a:pPr algn="ctr"/>
            <a:r>
              <a:rPr lang="cs-CZ" sz="2400" dirty="0" smtClean="0">
                <a:latin typeface="Century Gothic" pitchFamily="34" charset="0"/>
              </a:rPr>
              <a:t>přirovnání</a:t>
            </a:r>
          </a:p>
        </p:txBody>
      </p:sp>
      <p:sp>
        <p:nvSpPr>
          <p:cNvPr id="15" name="Šipka dolů 14"/>
          <p:cNvSpPr/>
          <p:nvPr/>
        </p:nvSpPr>
        <p:spPr>
          <a:xfrm>
            <a:off x="1351064" y="4293096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  <p:bldP spid="10" grpId="0" animBg="1"/>
      <p:bldP spid="13" grpId="0" animBg="1"/>
      <p:bldP spid="11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Básnický přívlastek - epiteton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konstans</a:t>
            </a:r>
            <a:r>
              <a:rPr lang="cs-CZ" dirty="0" smtClean="0"/>
              <a:t> – stálý, označuje stálou vlastnost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bílý sníh,stříbrný vítr, blonďaté vlasy, krásný den</a:t>
            </a:r>
          </a:p>
          <a:p>
            <a:r>
              <a:rPr lang="cs-CZ" dirty="0" err="1" smtClean="0">
                <a:solidFill>
                  <a:srgbClr val="00B0F0"/>
                </a:solidFill>
              </a:rPr>
              <a:t>ornans</a:t>
            </a:r>
            <a:r>
              <a:rPr lang="cs-CZ" dirty="0" smtClean="0"/>
              <a:t> – ozdobný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růžový večer, azurové nebe</a:t>
            </a:r>
          </a:p>
          <a:p>
            <a:r>
              <a:rPr lang="cs-CZ" dirty="0" smtClean="0"/>
              <a:t>přirovnání – </a:t>
            </a:r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oči jako pomněnky, slzy jako perly</a:t>
            </a:r>
            <a:endParaRPr lang="cs-CZ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Šipka dolů 19"/>
          <p:cNvSpPr/>
          <p:nvPr/>
        </p:nvSpPr>
        <p:spPr>
          <a:xfrm rot="3863566">
            <a:off x="5311938" y="4001883"/>
            <a:ext cx="504056" cy="17987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696744" cy="93610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Útvary národního jazyka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1732746"/>
            <a:ext cx="2304256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000" b="1" dirty="0" smtClean="0">
              <a:latin typeface="Century Gothic" pitchFamily="34" charset="0"/>
            </a:endParaRPr>
          </a:p>
          <a:p>
            <a:pPr algn="ctr"/>
            <a:r>
              <a:rPr lang="cs-CZ" sz="2000" b="1" dirty="0" smtClean="0">
                <a:latin typeface="Century Gothic" pitchFamily="34" charset="0"/>
              </a:rPr>
              <a:t>spisovný jazyk</a:t>
            </a:r>
          </a:p>
          <a:p>
            <a:pPr algn="ctr"/>
            <a:endParaRPr lang="cs-CZ" sz="2000" b="1" dirty="0"/>
          </a:p>
        </p:txBody>
      </p:sp>
      <p:sp>
        <p:nvSpPr>
          <p:cNvPr id="5" name="Obdélník 4"/>
          <p:cNvSpPr/>
          <p:nvPr/>
        </p:nvSpPr>
        <p:spPr>
          <a:xfrm>
            <a:off x="3851920" y="2348880"/>
            <a:ext cx="2232248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000" b="1" dirty="0" smtClean="0">
              <a:latin typeface="Century Gothic" pitchFamily="34" charset="0"/>
            </a:endParaRPr>
          </a:p>
          <a:p>
            <a:pPr algn="ctr"/>
            <a:r>
              <a:rPr lang="cs-CZ" sz="2000" b="1" dirty="0" smtClean="0">
                <a:latin typeface="Century Gothic" pitchFamily="34" charset="0"/>
              </a:rPr>
              <a:t>hovorový jazyk</a:t>
            </a:r>
          </a:p>
          <a:p>
            <a:pPr algn="ctr"/>
            <a:endParaRPr lang="cs-CZ" sz="2000" b="1" dirty="0"/>
          </a:p>
        </p:txBody>
      </p:sp>
      <p:sp>
        <p:nvSpPr>
          <p:cNvPr id="7" name="Šipka dolů 6"/>
          <p:cNvSpPr/>
          <p:nvPr/>
        </p:nvSpPr>
        <p:spPr>
          <a:xfrm>
            <a:off x="1907704" y="112474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4644008" y="1124744"/>
            <a:ext cx="504056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7236296" y="1124744"/>
            <a:ext cx="504056" cy="2304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372200" y="3501008"/>
            <a:ext cx="2592288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cs-CZ" sz="2000" b="1" dirty="0" smtClean="0">
              <a:latin typeface="Century Gothic" pitchFamily="34" charset="0"/>
            </a:endParaRPr>
          </a:p>
          <a:p>
            <a:r>
              <a:rPr lang="cs-CZ" sz="2000" b="1" dirty="0" smtClean="0">
                <a:latin typeface="Century Gothic" pitchFamily="34" charset="0"/>
              </a:rPr>
              <a:t>projevy nespisovné</a:t>
            </a:r>
          </a:p>
          <a:p>
            <a:endParaRPr lang="cs-CZ" sz="2000" b="1" dirty="0"/>
          </a:p>
        </p:txBody>
      </p:sp>
      <p:sp>
        <p:nvSpPr>
          <p:cNvPr id="16" name="Obdélník 15"/>
          <p:cNvSpPr/>
          <p:nvPr/>
        </p:nvSpPr>
        <p:spPr>
          <a:xfrm>
            <a:off x="5148064" y="5734997"/>
            <a:ext cx="3744416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>
                <a:latin typeface="Century Gothic" pitchFamily="34" charset="0"/>
              </a:rPr>
              <a:t>sociálně diferenciované útvary -  profesní mluva, slang, argot</a:t>
            </a:r>
            <a:endParaRPr lang="cs-CZ" dirty="0"/>
          </a:p>
        </p:txBody>
      </p:sp>
      <p:sp>
        <p:nvSpPr>
          <p:cNvPr id="17" name="Šipka dolů 16"/>
          <p:cNvSpPr/>
          <p:nvPr/>
        </p:nvSpPr>
        <p:spPr>
          <a:xfrm rot="5400000">
            <a:off x="5256076" y="3176972"/>
            <a:ext cx="504056" cy="17281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339752" y="3861048"/>
            <a:ext cx="2281394" cy="400110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cs-CZ" sz="2000" dirty="0" smtClean="0">
                <a:latin typeface="Century Gothic" pitchFamily="34" charset="0"/>
              </a:rPr>
              <a:t>nářečí ( dialekty)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691680" y="5365665"/>
            <a:ext cx="3024336" cy="1015663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>
                <a:latin typeface="Century Gothic" pitchFamily="34" charset="0"/>
              </a:rPr>
              <a:t>nadnářeční útvary (interdialekty), obecná čeština</a:t>
            </a:r>
          </a:p>
        </p:txBody>
      </p:sp>
      <p:sp>
        <p:nvSpPr>
          <p:cNvPr id="21" name="Šipka dolů 20"/>
          <p:cNvSpPr/>
          <p:nvPr/>
        </p:nvSpPr>
        <p:spPr>
          <a:xfrm>
            <a:off x="7380312" y="4581128"/>
            <a:ext cx="504056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4" grpId="0" animBg="1"/>
      <p:bldP spid="5" grpId="0" animBg="1"/>
      <p:bldP spid="7" grpId="0" animBg="1"/>
      <p:bldP spid="9" grpId="0" animBg="1"/>
      <p:bldP spid="10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Epiteton – </a:t>
            </a:r>
            <a:r>
              <a:rPr lang="cs-CZ" dirty="0" err="1" smtClean="0"/>
              <a:t>K</a:t>
            </a:r>
            <a:r>
              <a:rPr lang="cs-CZ" dirty="0" smtClean="0"/>
              <a:t>.</a:t>
            </a:r>
            <a:r>
              <a:rPr lang="cs-CZ" dirty="0" err="1" smtClean="0"/>
              <a:t>H.Mácha</a:t>
            </a:r>
            <a:r>
              <a:rPr lang="cs-CZ" dirty="0" smtClean="0"/>
              <a:t> - Máj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bledý dvorů stín</a:t>
            </a:r>
          </a:p>
          <a:p>
            <a:r>
              <a:rPr lang="cs-CZ" i="1" dirty="0" smtClean="0"/>
              <a:t>vonný dech</a:t>
            </a:r>
          </a:p>
          <a:p>
            <a:r>
              <a:rPr lang="cs-CZ" i="1" dirty="0" smtClean="0"/>
              <a:t>slunce jasná světů jiných</a:t>
            </a:r>
          </a:p>
          <a:p>
            <a:r>
              <a:rPr lang="cs-CZ" i="1" dirty="0" smtClean="0"/>
              <a:t>blankytnými pásky</a:t>
            </a:r>
          </a:p>
          <a:p>
            <a:r>
              <a:rPr lang="cs-CZ" i="1" dirty="0" smtClean="0"/>
              <a:t>slzy lásky</a:t>
            </a:r>
          </a:p>
          <a:p>
            <a:r>
              <a:rPr lang="cs-CZ" i="1" dirty="0" smtClean="0"/>
              <a:t>siný svit</a:t>
            </a:r>
          </a:p>
          <a:p>
            <a:r>
              <a:rPr lang="cs-CZ" i="1" dirty="0" smtClean="0"/>
              <a:t>stříbrná zář</a:t>
            </a:r>
          </a:p>
          <a:p>
            <a:r>
              <a:rPr lang="cs-CZ" i="1" dirty="0" smtClean="0"/>
              <a:t>stal jsem se hrůzou lesů</a:t>
            </a:r>
          </a:p>
          <a:p>
            <a:r>
              <a:rPr lang="cs-CZ" i="1" dirty="0" smtClean="0"/>
              <a:t>po modrém blankytu bělavé páry hynou</a:t>
            </a:r>
          </a:p>
          <a:p>
            <a:r>
              <a:rPr lang="cs-CZ" i="1" dirty="0" err="1" smtClean="0"/>
              <a:t>yyšlého</a:t>
            </a:r>
            <a:r>
              <a:rPr lang="cs-CZ" i="1" dirty="0" smtClean="0"/>
              <a:t> slunce rudá zář</a:t>
            </a: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Paralelismus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9328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dva stejné jevy postavené vedle sebe</a:t>
            </a:r>
          </a:p>
          <a:p>
            <a:r>
              <a:rPr lang="cs-CZ" sz="2800" dirty="0" smtClean="0"/>
              <a:t>vznikají opakováním stejných nebo podobných syntaktických konstrukcí                     ( syntagmat, </a:t>
            </a:r>
            <a:r>
              <a:rPr lang="cs-CZ" sz="2800" dirty="0" err="1" smtClean="0"/>
              <a:t>popř.celé</a:t>
            </a:r>
            <a:r>
              <a:rPr lang="cs-CZ" sz="2800" dirty="0" smtClean="0"/>
              <a:t> větné stavby)                 ve verších po sobě následujících                                      ( </a:t>
            </a:r>
            <a:r>
              <a:rPr lang="cs-CZ" sz="2800" dirty="0" err="1" smtClean="0"/>
              <a:t>např.zdůrazněn</a:t>
            </a:r>
            <a:r>
              <a:rPr lang="cs-CZ" sz="2800" dirty="0" smtClean="0"/>
              <a:t> na počátku jako anafora)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Některé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přěd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nimi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klekáchu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                         některé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sě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k nim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lísáchu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                                        </a:t>
            </a:r>
            <a:r>
              <a:rPr lang="cs-CZ" sz="2800" dirty="0" smtClean="0"/>
              <a:t>( Dalimilova kronika)                                    </a:t>
            </a: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Antiteze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848" y="1809328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přirovnání protikladem</a:t>
            </a:r>
          </a:p>
          <a:p>
            <a:r>
              <a:rPr lang="cs-CZ" sz="2800" dirty="0" smtClean="0"/>
              <a:t>spojení slov protikladných významů, nastolení obrazu, který je v zápětí popřen</a:t>
            </a:r>
          </a:p>
          <a:p>
            <a:r>
              <a:rPr lang="cs-CZ" sz="2800" dirty="0" smtClean="0"/>
              <a:t>objevuje se v lidové slovesnosti, moderní poezii</a:t>
            </a:r>
          </a:p>
          <a:p>
            <a:r>
              <a:rPr lang="cs-CZ" sz="2800" dirty="0" smtClean="0"/>
              <a:t>antiteze bývá třídílná: </a:t>
            </a:r>
          </a:p>
          <a:p>
            <a:r>
              <a:rPr lang="cs-CZ" sz="2800" dirty="0" smtClean="0"/>
              <a:t>1. tvrzení ( to je A)</a:t>
            </a:r>
          </a:p>
          <a:p>
            <a:r>
              <a:rPr lang="cs-CZ" sz="2800" dirty="0" smtClean="0"/>
              <a:t>2. popření (to není A)</a:t>
            </a:r>
          </a:p>
          <a:p>
            <a:r>
              <a:rPr lang="cs-CZ" sz="2800" dirty="0" smtClean="0"/>
              <a:t>3.  nové vyjádření ( to je B)</a:t>
            </a: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Antiteze -Jan Neruda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A) </a:t>
            </a:r>
            <a:r>
              <a:rPr lang="cs-CZ" i="1" dirty="0" smtClean="0"/>
              <a:t>Nebe pláče – nevěstu jak ženich                          mrtvou –ztuhlou v slzách vřelých topí,             či jak kněz snad budoucnosti poupě-               mrtvou panu svatou vodou kropí.</a:t>
            </a:r>
          </a:p>
          <a:p>
            <a:pPr>
              <a:buNone/>
            </a:pPr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B) </a:t>
            </a:r>
            <a:r>
              <a:rPr lang="cs-CZ" i="1" dirty="0" smtClean="0"/>
              <a:t>Nekropí to kněz snad mrtvou pannu,                  aniž hříchů by se nebe kálo, - </a:t>
            </a:r>
          </a:p>
          <a:p>
            <a:pPr>
              <a:buNone/>
            </a:pPr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C)</a:t>
            </a:r>
            <a:r>
              <a:rPr lang="cs-CZ" i="1" dirty="0" smtClean="0"/>
              <a:t>déšť to vlažný v kyprou zem se vpíjí…</a:t>
            </a:r>
            <a:endParaRPr lang="cs-CZ" i="1" dirty="0"/>
          </a:p>
        </p:txBody>
      </p:sp>
      <p:sp>
        <p:nvSpPr>
          <p:cNvPr id="5" name="Rovnoramenný trojúhelník 4"/>
          <p:cNvSpPr/>
          <p:nvPr/>
        </p:nvSpPr>
        <p:spPr>
          <a:xfrm rot="16200000">
            <a:off x="7519765" y="5189141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Šipka dolů 18"/>
          <p:cNvSpPr/>
          <p:nvPr/>
        </p:nvSpPr>
        <p:spPr>
          <a:xfrm>
            <a:off x="3923928" y="1628800"/>
            <a:ext cx="504056" cy="4608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>
            <a:off x="3275856" y="1628800"/>
            <a:ext cx="504056" cy="3888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1979712" y="1628800"/>
            <a:ext cx="504056" cy="21602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1259632" y="1628800"/>
            <a:ext cx="504056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2699792" y="1628800"/>
            <a:ext cx="504056" cy="3096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51520" y="2204864"/>
            <a:ext cx="1440160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metafora</a:t>
            </a:r>
          </a:p>
        </p:txBody>
      </p:sp>
      <p:sp>
        <p:nvSpPr>
          <p:cNvPr id="5" name="Obdélník 4"/>
          <p:cNvSpPr/>
          <p:nvPr/>
        </p:nvSpPr>
        <p:spPr>
          <a:xfrm>
            <a:off x="755576" y="2924944"/>
            <a:ext cx="1656184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metonymie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683568" y="1628800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619672" y="4757082"/>
            <a:ext cx="2088232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personifikace</a:t>
            </a:r>
          </a:p>
        </p:txBody>
      </p:sp>
      <p:sp>
        <p:nvSpPr>
          <p:cNvPr id="17" name="Šipka dolů 16"/>
          <p:cNvSpPr/>
          <p:nvPr/>
        </p:nvSpPr>
        <p:spPr>
          <a:xfrm>
            <a:off x="6804248" y="1700808"/>
            <a:ext cx="50405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1259632" y="3789040"/>
            <a:ext cx="1944216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synekdocha</a:t>
            </a:r>
          </a:p>
        </p:txBody>
      </p:sp>
      <p:sp>
        <p:nvSpPr>
          <p:cNvPr id="18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b="1" dirty="0" smtClean="0"/>
              <a:t>B.NEPŘÍMÁ POJMENOVÁNÍ (obrazná) = TROPY </a:t>
            </a:r>
            <a:endParaRPr lang="cs-CZ" b="1" dirty="0"/>
          </a:p>
        </p:txBody>
      </p:sp>
      <p:sp>
        <p:nvSpPr>
          <p:cNvPr id="23" name="Obdélník 22"/>
          <p:cNvSpPr/>
          <p:nvPr/>
        </p:nvSpPr>
        <p:spPr>
          <a:xfrm>
            <a:off x="2411760" y="5517232"/>
            <a:ext cx="1800200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perifráze</a:t>
            </a:r>
          </a:p>
        </p:txBody>
      </p:sp>
      <p:sp>
        <p:nvSpPr>
          <p:cNvPr id="26" name="Šipka dolů 25"/>
          <p:cNvSpPr/>
          <p:nvPr/>
        </p:nvSpPr>
        <p:spPr>
          <a:xfrm>
            <a:off x="4572000" y="1700808"/>
            <a:ext cx="504056" cy="37444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4283968" y="5517232"/>
            <a:ext cx="1872208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hyperbola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7380312" y="2236802"/>
            <a:ext cx="1512168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alegorie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4644008" y="4725144"/>
            <a:ext cx="1872208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err="1" smtClean="0"/>
              <a:t>oxymorón</a:t>
            </a:r>
            <a:endParaRPr lang="cs-CZ" sz="2000" dirty="0" smtClean="0"/>
          </a:p>
        </p:txBody>
      </p:sp>
      <p:sp>
        <p:nvSpPr>
          <p:cNvPr id="33" name="Šipka dolů 32"/>
          <p:cNvSpPr/>
          <p:nvPr/>
        </p:nvSpPr>
        <p:spPr>
          <a:xfrm>
            <a:off x="5364088" y="1700808"/>
            <a:ext cx="504056" cy="3024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2411760" y="6269250"/>
            <a:ext cx="3600400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eufemismus X dysfemismus</a:t>
            </a:r>
          </a:p>
        </p:txBody>
      </p:sp>
      <p:sp>
        <p:nvSpPr>
          <p:cNvPr id="34" name="Šipka dolů 33"/>
          <p:cNvSpPr/>
          <p:nvPr/>
        </p:nvSpPr>
        <p:spPr>
          <a:xfrm>
            <a:off x="6084168" y="1700808"/>
            <a:ext cx="504056" cy="2016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5292080" y="3748970"/>
            <a:ext cx="1872208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tautologie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5724128" y="2812866"/>
            <a:ext cx="2592288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ironie, sarkasmus</a:t>
            </a:r>
          </a:p>
        </p:txBody>
      </p:sp>
      <p:sp>
        <p:nvSpPr>
          <p:cNvPr id="35" name="Šipka dolů 34"/>
          <p:cNvSpPr/>
          <p:nvPr/>
        </p:nvSpPr>
        <p:spPr>
          <a:xfrm>
            <a:off x="7903792" y="1628800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6444208" y="5301208"/>
            <a:ext cx="2304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založeny na přenášení významu slov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752"/>
            <a:ext cx="8229600" cy="139903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4400" dirty="0" smtClean="0"/>
              <a:t>Metafora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93304"/>
            <a:ext cx="8712968" cy="4572000"/>
          </a:xfrm>
        </p:spPr>
        <p:txBody>
          <a:bodyPr>
            <a:noAutofit/>
          </a:bodyPr>
          <a:lstStyle/>
          <a:p>
            <a:r>
              <a:rPr lang="cs-CZ" sz="2700" dirty="0" smtClean="0">
                <a:solidFill>
                  <a:srgbClr val="00B0F0"/>
                </a:solidFill>
              </a:rPr>
              <a:t>přenesené pojmenování na základě jisté podobnosti; klade vedle sebe dva jevy spjaté určitým rysem</a:t>
            </a:r>
          </a:p>
          <a:p>
            <a:r>
              <a:rPr lang="cs-CZ" sz="2700" dirty="0"/>
              <a:t>o</a:t>
            </a:r>
            <a:r>
              <a:rPr lang="cs-CZ" sz="2700" dirty="0" smtClean="0"/>
              <a:t>bohacuje slovník jazyka českého</a:t>
            </a:r>
          </a:p>
          <a:p>
            <a:r>
              <a:rPr lang="cs-CZ" sz="2700" dirty="0" smtClean="0"/>
              <a:t>…</a:t>
            </a:r>
            <a:r>
              <a:rPr lang="cs-CZ" sz="27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bledá tvář luny…</a:t>
            </a:r>
            <a:r>
              <a:rPr lang="cs-CZ" sz="2700" dirty="0" smtClean="0"/>
              <a:t>(</a:t>
            </a:r>
            <a:r>
              <a:rPr lang="cs-CZ" sz="2700" dirty="0" err="1" smtClean="0"/>
              <a:t>K</a:t>
            </a:r>
            <a:r>
              <a:rPr lang="cs-CZ" sz="2700" dirty="0" smtClean="0"/>
              <a:t>.</a:t>
            </a:r>
            <a:r>
              <a:rPr lang="cs-CZ" sz="2700" dirty="0" err="1" smtClean="0"/>
              <a:t>H.Mácha</a:t>
            </a:r>
            <a:r>
              <a:rPr lang="cs-CZ" sz="2700" dirty="0" smtClean="0"/>
              <a:t>); …</a:t>
            </a:r>
            <a:r>
              <a:rPr lang="cs-CZ" sz="27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zažehnem</a:t>
            </a:r>
            <a:r>
              <a:rPr lang="cs-CZ" sz="27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pochodně srdcí svých…</a:t>
            </a:r>
            <a:r>
              <a:rPr lang="cs-CZ" sz="2700" dirty="0" smtClean="0"/>
              <a:t>( </a:t>
            </a:r>
            <a:r>
              <a:rPr lang="cs-CZ" sz="2700" dirty="0" err="1" smtClean="0"/>
              <a:t>Ch</a:t>
            </a:r>
            <a:r>
              <a:rPr lang="cs-CZ" sz="2700" dirty="0" smtClean="0"/>
              <a:t>.</a:t>
            </a:r>
            <a:r>
              <a:rPr lang="cs-CZ" sz="2700" dirty="0" err="1" smtClean="0"/>
              <a:t>Baudelaire</a:t>
            </a:r>
            <a:r>
              <a:rPr lang="cs-CZ" sz="2700" dirty="0" smtClean="0"/>
              <a:t>), </a:t>
            </a:r>
            <a:r>
              <a:rPr lang="cs-CZ" sz="27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…moře světel v dáli…</a:t>
            </a:r>
            <a:r>
              <a:rPr lang="cs-CZ" sz="2700" dirty="0" smtClean="0"/>
              <a:t>(</a:t>
            </a:r>
            <a:r>
              <a:rPr lang="cs-CZ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700" dirty="0" smtClean="0"/>
              <a:t>V. Nezval)</a:t>
            </a:r>
          </a:p>
          <a:p>
            <a:r>
              <a:rPr lang="cs-CZ" sz="2700" dirty="0" smtClean="0"/>
              <a:t>metaforou je někdy i přirovnání – </a:t>
            </a:r>
            <a:r>
              <a:rPr lang="cs-CZ" sz="27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 červená jako růže, je hladový jako vlk </a:t>
            </a:r>
            <a:r>
              <a:rPr lang="cs-CZ" sz="2700" dirty="0" smtClean="0"/>
              <a:t>( lidová rčení)</a:t>
            </a:r>
          </a:p>
          <a:p>
            <a:r>
              <a:rPr lang="cs-CZ" sz="27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okno je skleněná loď připoutaná k břehům mé světnice …..  </a:t>
            </a:r>
            <a:r>
              <a:rPr lang="cs-CZ" sz="2700" dirty="0" smtClean="0"/>
              <a:t>(Jiří Wolker)</a:t>
            </a:r>
          </a:p>
        </p:txBody>
      </p:sp>
      <p:sp>
        <p:nvSpPr>
          <p:cNvPr id="5" name="Rovnoramenný trojúhelník 4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30272"/>
            <a:ext cx="8229600" cy="1399032"/>
          </a:xfrm>
        </p:spPr>
        <p:txBody>
          <a:bodyPr/>
          <a:lstStyle/>
          <a:p>
            <a:r>
              <a:rPr lang="cs-CZ" dirty="0" smtClean="0"/>
              <a:t>Příklady metafor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80920" cy="5544616"/>
          </a:xfrm>
        </p:spPr>
        <p:txBody>
          <a:bodyPr>
            <a:noAutofit/>
          </a:bodyPr>
          <a:lstStyle/>
          <a:p>
            <a:r>
              <a:rPr lang="cs-CZ" sz="2600" i="1" dirty="0" smtClean="0"/>
              <a:t>Dostal </a:t>
            </a:r>
            <a:r>
              <a:rPr lang="cs-CZ" sz="2600" i="1" dirty="0" err="1" smtClean="0"/>
              <a:t>padáka</a:t>
            </a:r>
            <a:r>
              <a:rPr lang="cs-CZ" sz="2600" i="1" dirty="0" smtClean="0"/>
              <a:t>. </a:t>
            </a:r>
          </a:p>
          <a:p>
            <a:pPr>
              <a:buNone/>
            </a:pPr>
            <a:r>
              <a:rPr lang="cs-CZ" sz="2600" b="1" i="1" dirty="0" smtClean="0"/>
              <a:t>    padák</a:t>
            </a:r>
            <a:r>
              <a:rPr lang="cs-CZ" sz="2600" i="1" dirty="0" smtClean="0"/>
              <a:t> = vyloučení, výpověď</a:t>
            </a:r>
          </a:p>
          <a:p>
            <a:r>
              <a:rPr lang="cs-CZ" sz="2600" i="1" dirty="0" smtClean="0"/>
              <a:t>Viděls tu kočku?</a:t>
            </a:r>
          </a:p>
          <a:p>
            <a:pPr>
              <a:buNone/>
            </a:pPr>
            <a:r>
              <a:rPr lang="cs-CZ" sz="2600" b="1" i="1" dirty="0" smtClean="0"/>
              <a:t>    kočka</a:t>
            </a:r>
            <a:r>
              <a:rPr lang="cs-CZ" sz="2600" i="1" dirty="0" smtClean="0"/>
              <a:t> = hezké děvče</a:t>
            </a:r>
          </a:p>
          <a:p>
            <a:r>
              <a:rPr lang="cs-CZ" sz="2600" i="1" dirty="0" err="1" smtClean="0"/>
              <a:t>Nehrej</a:t>
            </a:r>
            <a:r>
              <a:rPr lang="cs-CZ" sz="2600" i="1" dirty="0" smtClean="0"/>
              <a:t> nám tu divadlo.</a:t>
            </a:r>
          </a:p>
          <a:p>
            <a:pPr>
              <a:buNone/>
            </a:pPr>
            <a:r>
              <a:rPr lang="cs-CZ" sz="2600" b="1" i="1" dirty="0" smtClean="0"/>
              <a:t>    divadlo</a:t>
            </a:r>
            <a:r>
              <a:rPr lang="cs-CZ" sz="2600" i="1" dirty="0" smtClean="0"/>
              <a:t> = vyumělkované chování</a:t>
            </a:r>
          </a:p>
          <a:p>
            <a:r>
              <a:rPr lang="cs-CZ" sz="2600" i="1" dirty="0" smtClean="0"/>
              <a:t>Babička upekla moře buchet.</a:t>
            </a:r>
          </a:p>
          <a:p>
            <a:pPr>
              <a:buNone/>
            </a:pPr>
            <a:r>
              <a:rPr lang="cs-CZ" sz="2600" i="1" dirty="0" smtClean="0"/>
              <a:t>    moře = mnoho</a:t>
            </a:r>
          </a:p>
          <a:p>
            <a:r>
              <a:rPr lang="cs-CZ" sz="2600" i="1" dirty="0" smtClean="0"/>
              <a:t>Dnes mám okno.</a:t>
            </a:r>
          </a:p>
          <a:p>
            <a:pPr>
              <a:buNone/>
            </a:pPr>
            <a:r>
              <a:rPr lang="cs-CZ" sz="2600" i="1" dirty="0" smtClean="0"/>
              <a:t>    okno = výpadek paměti</a:t>
            </a:r>
          </a:p>
          <a:p>
            <a:r>
              <a:rPr lang="cs-CZ" sz="2600" dirty="0" smtClean="0"/>
              <a:t>někdy nelze určit hranici mezi přirovnáním                 a metaforou</a:t>
            </a:r>
          </a:p>
          <a:p>
            <a:endParaRPr lang="cs-CZ" sz="2600" dirty="0" smtClean="0"/>
          </a:p>
          <a:p>
            <a:pPr>
              <a:buNone/>
            </a:pPr>
            <a:endParaRPr lang="cs-CZ" sz="2600" i="1" dirty="0" smtClean="0"/>
          </a:p>
          <a:p>
            <a:endParaRPr lang="cs-CZ" sz="2600" i="1" dirty="0" smtClean="0"/>
          </a:p>
          <a:p>
            <a:pPr>
              <a:buNone/>
            </a:pPr>
            <a:endParaRPr lang="cs-CZ" sz="2600" i="1" dirty="0" smtClean="0"/>
          </a:p>
          <a:p>
            <a:endParaRPr lang="cs-CZ" sz="2600" i="1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4400" dirty="0" smtClean="0"/>
              <a:t>Metonymie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53344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/>
              <a:t>p</a:t>
            </a:r>
            <a:r>
              <a:rPr lang="cs-CZ" sz="2800" dirty="0" smtClean="0"/>
              <a:t>řenesení pojmenování jednoho jevu na druhý na základě věcné spojitosti:</a:t>
            </a:r>
          </a:p>
          <a:p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edm let jsem u vás sloužil ( rok)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celé město klečelo na kolenou ( lidé)</a:t>
            </a:r>
          </a:p>
          <a:p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á dobré oči (dobře vidí)</a:t>
            </a:r>
          </a:p>
          <a:p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č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 Bohumila Hrabala ( čte dílo - knihu)</a:t>
            </a:r>
          </a:p>
          <a:p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deme na Formana ( </a:t>
            </a:r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ilm režiséra Miloše Formana)</a:t>
            </a:r>
            <a:endParaRPr lang="cs-CZ" sz="2800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ovnoramenný trojúhelník 4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9903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4400" dirty="0" smtClean="0"/>
              <a:t>Synekdocha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9328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/>
              <a:t>d</a:t>
            </a:r>
            <a:r>
              <a:rPr lang="cs-CZ" sz="2800" dirty="0" smtClean="0"/>
              <a:t>ruh metonymie</a:t>
            </a:r>
          </a:p>
          <a:p>
            <a:r>
              <a:rPr lang="cs-CZ" sz="2800" dirty="0"/>
              <a:t>s</a:t>
            </a:r>
            <a:r>
              <a:rPr lang="cs-CZ" sz="2800" dirty="0" smtClean="0"/>
              <a:t>pojitost kvantitativní, část označena celkem a naopak</a:t>
            </a:r>
          </a:p>
          <a:p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ožádal ji o ruku </a:t>
            </a:r>
            <a:r>
              <a:rPr lang="cs-CZ" sz="2800" i="1" dirty="0" smtClean="0"/>
              <a:t>( ženu)</a:t>
            </a:r>
          </a:p>
          <a:p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asáhlo rameno spravedlnosti </a:t>
            </a:r>
            <a:r>
              <a:rPr lang="cs-CZ" sz="2800" i="1" dirty="0" smtClean="0"/>
              <a:t>( policista)</a:t>
            </a:r>
          </a:p>
          <a:p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yčí se tu kukuřičná zrna </a:t>
            </a:r>
            <a:r>
              <a:rPr lang="cs-CZ" sz="2800" i="1" dirty="0" smtClean="0"/>
              <a:t>( klasy)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pokácel starou hrušku </a:t>
            </a:r>
            <a:r>
              <a:rPr lang="cs-CZ" sz="2800" i="1" dirty="0" smtClean="0"/>
              <a:t>( strom hrušeň)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Němec byl poražen </a:t>
            </a:r>
            <a:r>
              <a:rPr lang="cs-CZ" sz="2800" i="1" dirty="0" smtClean="0"/>
              <a:t>( Německo)</a:t>
            </a: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4400" dirty="0" smtClean="0"/>
              <a:t>Personifikace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9328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/>
              <a:t>p</a:t>
            </a:r>
            <a:r>
              <a:rPr lang="cs-CZ" sz="2800" dirty="0" smtClean="0"/>
              <a:t>ersona = osoba</a:t>
            </a:r>
          </a:p>
          <a:p>
            <a:r>
              <a:rPr lang="cs-CZ" sz="2800" dirty="0" smtClean="0"/>
              <a:t>zosobnění, zživotnění</a:t>
            </a:r>
          </a:p>
          <a:p>
            <a:r>
              <a:rPr lang="cs-CZ" sz="2800" dirty="0"/>
              <a:t>d</a:t>
            </a:r>
            <a:r>
              <a:rPr lang="cs-CZ" sz="2800" dirty="0" smtClean="0"/>
              <a:t>ruh metafory</a:t>
            </a:r>
          </a:p>
          <a:p>
            <a:r>
              <a:rPr lang="cs-CZ" sz="2800" dirty="0"/>
              <a:t>o</a:t>
            </a:r>
            <a:r>
              <a:rPr lang="cs-CZ" sz="2800" dirty="0" smtClean="0"/>
              <a:t>bjevuje se v lidové poezii</a:t>
            </a:r>
          </a:p>
          <a:p>
            <a:r>
              <a:rPr lang="cs-CZ" sz="2800" dirty="0"/>
              <a:t>z</a:t>
            </a:r>
            <a:r>
              <a:rPr lang="cs-CZ" sz="2800" dirty="0" smtClean="0"/>
              <a:t>vířatům, rostlinám, neživým věcem přisuzuje lidské vlastnosti a jejich činnosti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les zpíval, potůček skotačil, modré nebe se smálo, měsíc se mračil, stůl pláče …..</a:t>
            </a:r>
            <a:endParaRPr lang="cs-CZ" sz="2800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Šipka dolů 19"/>
          <p:cNvSpPr/>
          <p:nvPr/>
        </p:nvSpPr>
        <p:spPr>
          <a:xfrm>
            <a:off x="4139952" y="1124744"/>
            <a:ext cx="504056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93610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dirty="0" smtClean="0"/>
              <a:t>Zvukové prostředky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772816"/>
            <a:ext cx="1296144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000" dirty="0" smtClean="0">
              <a:latin typeface="Century Gothic" pitchFamily="34" charset="0"/>
            </a:endParaRPr>
          </a:p>
          <a:p>
            <a:pPr algn="ctr"/>
            <a:r>
              <a:rPr lang="cs-CZ" sz="2000" b="1" dirty="0" smtClean="0"/>
              <a:t>rytmus</a:t>
            </a:r>
            <a:endParaRPr lang="cs-CZ" sz="2000" b="1" dirty="0" smtClean="0">
              <a:latin typeface="Century Gothic" pitchFamily="34" charset="0"/>
            </a:endParaRPr>
          </a:p>
          <a:p>
            <a:pPr algn="ctr"/>
            <a:endParaRPr lang="cs-CZ" sz="2000" dirty="0"/>
          </a:p>
        </p:txBody>
      </p:sp>
      <p:sp>
        <p:nvSpPr>
          <p:cNvPr id="5" name="Obdélník 4"/>
          <p:cNvSpPr/>
          <p:nvPr/>
        </p:nvSpPr>
        <p:spPr>
          <a:xfrm>
            <a:off x="1331640" y="2492896"/>
            <a:ext cx="1152128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000" b="1" dirty="0" smtClean="0">
              <a:latin typeface="Century Gothic" pitchFamily="34" charset="0"/>
            </a:endParaRPr>
          </a:p>
          <a:p>
            <a:pPr algn="ctr"/>
            <a:r>
              <a:rPr lang="cs-CZ" sz="2000" b="1" dirty="0" smtClean="0"/>
              <a:t>rým</a:t>
            </a:r>
            <a:endParaRPr lang="cs-CZ" sz="2000" b="1" dirty="0" smtClean="0">
              <a:latin typeface="Century Gothic" pitchFamily="34" charset="0"/>
            </a:endParaRPr>
          </a:p>
          <a:p>
            <a:pPr algn="ctr"/>
            <a:endParaRPr lang="cs-CZ" sz="2000" b="1" dirty="0"/>
          </a:p>
        </p:txBody>
      </p:sp>
      <p:sp>
        <p:nvSpPr>
          <p:cNvPr id="7" name="Šipka dolů 6"/>
          <p:cNvSpPr/>
          <p:nvPr/>
        </p:nvSpPr>
        <p:spPr>
          <a:xfrm>
            <a:off x="683568" y="112474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1691680" y="1124744"/>
            <a:ext cx="504056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2771800" y="1124744"/>
            <a:ext cx="504056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267744" y="2924944"/>
            <a:ext cx="1296144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000" b="1" dirty="0" smtClean="0">
              <a:latin typeface="Century Gothic" pitchFamily="34" charset="0"/>
            </a:endParaRPr>
          </a:p>
          <a:p>
            <a:pPr algn="ctr"/>
            <a:r>
              <a:rPr lang="cs-CZ" sz="2000" b="1" dirty="0" smtClean="0"/>
              <a:t>eufonie</a:t>
            </a:r>
            <a:endParaRPr lang="cs-CZ" sz="2000" b="1" dirty="0" smtClean="0">
              <a:latin typeface="Century Gothic" pitchFamily="34" charset="0"/>
            </a:endParaRPr>
          </a:p>
          <a:p>
            <a:pPr algn="ctr"/>
            <a:endParaRPr lang="cs-CZ" sz="2000" b="1" dirty="0"/>
          </a:p>
        </p:txBody>
      </p:sp>
      <p:sp>
        <p:nvSpPr>
          <p:cNvPr id="17" name="Šipka dolů 16"/>
          <p:cNvSpPr/>
          <p:nvPr/>
        </p:nvSpPr>
        <p:spPr>
          <a:xfrm>
            <a:off x="7596336" y="1124744"/>
            <a:ext cx="504056" cy="3096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>
            <a:off x="5940152" y="1124744"/>
            <a:ext cx="504056" cy="2592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419872" y="3277433"/>
            <a:ext cx="1944216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000" b="1" dirty="0" smtClean="0">
              <a:latin typeface="Century Gothic" pitchFamily="34" charset="0"/>
            </a:endParaRPr>
          </a:p>
          <a:p>
            <a:pPr algn="ctr"/>
            <a:r>
              <a:rPr lang="cs-CZ" sz="2000" b="1" dirty="0" smtClean="0"/>
              <a:t>onomatopoie</a:t>
            </a:r>
            <a:endParaRPr lang="cs-CZ" sz="2000" b="1" dirty="0" smtClean="0">
              <a:latin typeface="Century Gothic" pitchFamily="34" charset="0"/>
            </a:endParaRPr>
          </a:p>
          <a:p>
            <a:pPr algn="ctr"/>
            <a:endParaRPr lang="cs-CZ" sz="2000" b="1" dirty="0"/>
          </a:p>
        </p:txBody>
      </p:sp>
      <p:sp>
        <p:nvSpPr>
          <p:cNvPr id="23" name="Obdélník 22"/>
          <p:cNvSpPr/>
          <p:nvPr/>
        </p:nvSpPr>
        <p:spPr>
          <a:xfrm>
            <a:off x="5220072" y="3925505"/>
            <a:ext cx="1944216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000" b="1" dirty="0" smtClean="0">
              <a:latin typeface="Century Gothic" pitchFamily="34" charset="0"/>
            </a:endParaRPr>
          </a:p>
          <a:p>
            <a:pPr algn="ctr"/>
            <a:r>
              <a:rPr lang="cs-CZ" sz="2000" b="1" dirty="0" smtClean="0"/>
              <a:t>paronomázie</a:t>
            </a:r>
          </a:p>
          <a:p>
            <a:pPr algn="ctr"/>
            <a:endParaRPr lang="cs-CZ" sz="2000" b="1" dirty="0"/>
          </a:p>
        </p:txBody>
      </p:sp>
      <p:sp>
        <p:nvSpPr>
          <p:cNvPr id="24" name="Obdélník 23"/>
          <p:cNvSpPr/>
          <p:nvPr/>
        </p:nvSpPr>
        <p:spPr>
          <a:xfrm>
            <a:off x="7020272" y="4501569"/>
            <a:ext cx="1620688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000" b="1" dirty="0" smtClean="0">
              <a:latin typeface="Century Gothic" pitchFamily="34" charset="0"/>
            </a:endParaRPr>
          </a:p>
          <a:p>
            <a:pPr algn="ctr"/>
            <a:r>
              <a:rPr lang="cs-CZ" sz="2000" b="1" dirty="0" smtClean="0"/>
              <a:t>zvukosled</a:t>
            </a:r>
          </a:p>
          <a:p>
            <a:pPr algn="ctr"/>
            <a:endParaRPr lang="cs-CZ" sz="2000" b="1" dirty="0"/>
          </a:p>
        </p:txBody>
      </p:sp>
      <p:sp>
        <p:nvSpPr>
          <p:cNvPr id="25" name="Rovnoramenný trojúhelník 24"/>
          <p:cNvSpPr/>
          <p:nvPr/>
        </p:nvSpPr>
        <p:spPr>
          <a:xfrm rot="5400000">
            <a:off x="3613585" y="1327585"/>
            <a:ext cx="1916831" cy="9144002"/>
          </a:xfrm>
          <a:prstGeom prst="triangle">
            <a:avLst>
              <a:gd name="adj" fmla="val 99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4" grpId="0" animBg="1"/>
      <p:bldP spid="5" grpId="0" animBg="1"/>
      <p:bldP spid="7" grpId="0" animBg="1"/>
      <p:bldP spid="9" grpId="0" animBg="1"/>
      <p:bldP spid="10" grpId="0" animBg="1"/>
      <p:bldP spid="13" grpId="0" animBg="1"/>
      <p:bldP spid="17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399032"/>
          </a:xfrm>
        </p:spPr>
        <p:txBody>
          <a:bodyPr/>
          <a:lstStyle/>
          <a:p>
            <a:r>
              <a:rPr lang="cs-CZ" dirty="0" smtClean="0"/>
              <a:t>Personifikace - </a:t>
            </a:r>
            <a:r>
              <a:rPr lang="cs-CZ" dirty="0" err="1" smtClean="0"/>
              <a:t>K</a:t>
            </a:r>
            <a:r>
              <a:rPr lang="cs-CZ" dirty="0" smtClean="0"/>
              <a:t>.</a:t>
            </a:r>
            <a:r>
              <a:rPr lang="cs-CZ" dirty="0" err="1" smtClean="0"/>
              <a:t>H.Mácha</a:t>
            </a:r>
            <a:r>
              <a:rPr lang="cs-CZ" dirty="0" smtClean="0"/>
              <a:t> – Máj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496944" cy="5256584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 smtClean="0"/>
              <a:t>…hrdliččin zval ku lásce hlas</a:t>
            </a:r>
          </a:p>
          <a:p>
            <a:r>
              <a:rPr lang="cs-CZ" i="1" dirty="0" smtClean="0"/>
              <a:t>…kde borový zaváněl háj</a:t>
            </a:r>
          </a:p>
          <a:p>
            <a:r>
              <a:rPr lang="cs-CZ" i="1" dirty="0" smtClean="0"/>
              <a:t>…o lásce šeptal tichý mech</a:t>
            </a:r>
          </a:p>
          <a:p>
            <a:r>
              <a:rPr lang="cs-CZ" i="1" dirty="0" smtClean="0"/>
              <a:t>…kvetoucí strom lhal lásky žel</a:t>
            </a:r>
          </a:p>
          <a:p>
            <a:r>
              <a:rPr lang="cs-CZ" i="1" dirty="0" smtClean="0"/>
              <a:t>…svou lásku slavík růži</a:t>
            </a:r>
          </a:p>
          <a:p>
            <a:r>
              <a:rPr lang="cs-CZ" i="1" dirty="0" smtClean="0"/>
              <a:t>…kol bílé věže větry hrají</a:t>
            </a:r>
          </a:p>
          <a:p>
            <a:r>
              <a:rPr lang="cs-CZ" i="1" dirty="0" smtClean="0"/>
              <a:t>…při níž vlnky šeptají</a:t>
            </a:r>
          </a:p>
          <a:p>
            <a:r>
              <a:rPr lang="cs-CZ" i="1" dirty="0" smtClean="0"/>
              <a:t>…a citu moc myšlenku překonává</a:t>
            </a:r>
          </a:p>
          <a:p>
            <a:r>
              <a:rPr lang="cs-CZ" i="1" dirty="0" smtClean="0"/>
              <a:t>…hluboký srdce mu žal uchvátí</a:t>
            </a:r>
          </a:p>
          <a:p>
            <a:r>
              <a:rPr lang="cs-CZ" i="1" dirty="0" smtClean="0"/>
              <a:t>…slza slzu stíhá</a:t>
            </a:r>
          </a:p>
          <a:p>
            <a:r>
              <a:rPr lang="cs-CZ" i="1" dirty="0" smtClean="0"/>
              <a:t>…i v mém smutném zraku mém dvě                       vřelé slzy stály</a:t>
            </a:r>
            <a:endParaRPr lang="cs-CZ" i="1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Perifráze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81336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rozvedena  synekdocha</a:t>
            </a:r>
          </a:p>
          <a:p>
            <a:r>
              <a:rPr lang="cs-CZ" sz="2800" dirty="0" smtClean="0"/>
              <a:t>vyjádření opisem pomocí typických znaků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Až bude růst nade mnou tráva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…. </a:t>
            </a:r>
            <a:r>
              <a:rPr lang="cs-CZ" sz="2800" dirty="0" smtClean="0"/>
              <a:t>                 ( = až zemřu) ( </a:t>
            </a:r>
            <a:r>
              <a:rPr lang="cs-CZ" sz="2800" dirty="0" err="1" smtClean="0"/>
              <a:t>P.Bezruč</a:t>
            </a:r>
            <a:r>
              <a:rPr lang="cs-CZ" sz="2800" dirty="0" smtClean="0"/>
              <a:t>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Japonsko – země vycházejícího slunce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král – Jeho královská výsost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…uprostřed strojů, pák, kotlů a železných tyčí… </a:t>
            </a:r>
            <a:r>
              <a:rPr lang="cs-CZ" sz="2800" i="1" dirty="0" smtClean="0"/>
              <a:t>( Jiří Wolker)</a:t>
            </a:r>
            <a:endParaRPr lang="cs-CZ" sz="2800" i="1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Eufemismus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81336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zlehčování, </a:t>
            </a:r>
            <a:r>
              <a:rPr lang="cs-CZ" dirty="0" smtClean="0"/>
              <a:t>zjemňování, přikrášlující pojmenování špatné nebo nepříjemné skutečnosti</a:t>
            </a:r>
          </a:p>
          <a:p>
            <a:r>
              <a:rPr lang="cs-CZ" dirty="0" smtClean="0"/>
              <a:t>antonymem  je dysfemismus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umřel – zesnul, odešel navždy  x zdechnul, chcípl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rohatý = ďábel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Plamínek života jejího zhasl, jako zhasíná pomalu dohořívající kahánek, v němž palivo vše stráveno. </a:t>
            </a:r>
            <a:r>
              <a:rPr lang="cs-CZ" dirty="0" smtClean="0"/>
              <a:t>( </a:t>
            </a:r>
            <a:r>
              <a:rPr lang="cs-CZ" dirty="0" err="1" smtClean="0"/>
              <a:t>B.Němcová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/>
              <a:t>Příklady běžných eufemismů</a:t>
            </a:r>
            <a:br>
              <a:rPr lang="cs-CZ" sz="4400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37320"/>
            <a:ext cx="8748464" cy="284380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sociální zařízení </a:t>
            </a:r>
            <a:r>
              <a:rPr lang="cs-CZ" sz="2800" dirty="0" smtClean="0"/>
              <a:t>- záchod 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Ústav nápravných zařízení </a:t>
            </a:r>
            <a:r>
              <a:rPr lang="cs-CZ" sz="2800" dirty="0" smtClean="0"/>
              <a:t>- věznice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zralá dáma </a:t>
            </a:r>
            <a:r>
              <a:rPr lang="cs-CZ" sz="2800" dirty="0" smtClean="0"/>
              <a:t>– starší nehezká žena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nevidomý </a:t>
            </a:r>
            <a:r>
              <a:rPr lang="cs-CZ" sz="2800" dirty="0" smtClean="0"/>
              <a:t>- slepec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postižený </a:t>
            </a:r>
            <a:r>
              <a:rPr lang="cs-CZ" sz="2800" dirty="0" smtClean="0"/>
              <a:t>- mrzák</a:t>
            </a: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3779913" y="1521297"/>
            <a:ext cx="1584175" cy="9143999"/>
          </a:xfrm>
          <a:prstGeom prst="triangle">
            <a:avLst>
              <a:gd name="adj" fmla="val 47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Dysfemismus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968552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antonyma eufemismů </a:t>
            </a:r>
          </a:p>
          <a:p>
            <a:r>
              <a:rPr lang="cs-CZ" sz="2800" dirty="0" smtClean="0"/>
              <a:t>(negativně) citově zabarvená, pohoršující, zveličelý, obhroublý charakter</a:t>
            </a:r>
          </a:p>
          <a:p>
            <a:r>
              <a:rPr lang="cs-CZ" sz="2800" dirty="0" smtClean="0"/>
              <a:t>používají k vyjádření odporu, rozhořčení a zášti.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Jel domů v dřevěné truhle.                               </a:t>
            </a:r>
            <a:r>
              <a:rPr lang="cs-CZ" sz="2800" dirty="0" smtClean="0"/>
              <a:t>(vložili ho do rakve)</a:t>
            </a:r>
          </a:p>
          <a:p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Odtuď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se dostaneš jen nohama napřed.             </a:t>
            </a:r>
            <a:r>
              <a:rPr lang="cs-CZ" sz="2800" dirty="0" smtClean="0"/>
              <a:t>( posmrtně)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Zaklepal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bačkorama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Přivonil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si ke kytičkám zespoda. </a:t>
            </a:r>
            <a:r>
              <a:rPr lang="cs-CZ" sz="2800" dirty="0" smtClean="0"/>
              <a:t>(zemřel) 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Hyperbola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53344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nadsázka či zveličení</a:t>
            </a:r>
          </a:p>
          <a:p>
            <a:r>
              <a:rPr lang="cs-CZ" dirty="0" smtClean="0"/>
              <a:t>záměrné přehánění skutečnosti s cílem zdůraznit subjektivní závažnost</a:t>
            </a:r>
            <a:endParaRPr lang="cs-CZ" b="1" dirty="0" smtClean="0"/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„Sto roků jsem v šachtě žil.“</a:t>
            </a:r>
          </a:p>
          <a:p>
            <a:pPr>
              <a:buNone/>
            </a:pPr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Sto roků kopal jsem uhlí.“                     </a:t>
            </a:r>
            <a:r>
              <a:rPr lang="cs-CZ" dirty="0" smtClean="0"/>
              <a:t>(</a:t>
            </a:r>
            <a:r>
              <a:rPr lang="cs-CZ" i="1" dirty="0" smtClean="0"/>
              <a:t>Ostrava</a:t>
            </a:r>
            <a:r>
              <a:rPr lang="cs-CZ" dirty="0" smtClean="0"/>
              <a:t>,Petr </a:t>
            </a:r>
            <a:r>
              <a:rPr lang="cs-CZ" dirty="0" err="1" smtClean="0"/>
              <a:t>Bezruč</a:t>
            </a:r>
            <a:r>
              <a:rPr lang="cs-CZ" dirty="0" smtClean="0"/>
              <a:t>)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„To bych mohl inzerovat sto let, že se mně ztratil pes. Dvě stě let, tři sta let!“ </a:t>
            </a:r>
            <a:r>
              <a:rPr lang="cs-CZ" dirty="0" smtClean="0"/>
              <a:t>( </a:t>
            </a:r>
            <a:r>
              <a:rPr lang="cs-CZ" dirty="0" err="1" smtClean="0"/>
              <a:t>J.Hašek</a:t>
            </a:r>
            <a:r>
              <a:rPr lang="cs-CZ" dirty="0" smtClean="0"/>
              <a:t>)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„Říkal jsem ti to snad tisíckrát.“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„ Stokrát děkuji.“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err="1" smtClean="0"/>
              <a:t>Oxymorón</a:t>
            </a:r>
            <a:r>
              <a:rPr lang="cs-CZ" sz="4400" dirty="0" smtClean="0"/>
              <a:t/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424936" cy="532859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protimluv </a:t>
            </a:r>
          </a:p>
          <a:p>
            <a:r>
              <a:rPr lang="cs-CZ" dirty="0" smtClean="0"/>
              <a:t>spojení slov protichůdného významu, kontrast, zdánlivá nelogičnost, význam se navzájem vylučuje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ohlušující ticho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Chodí jako živá mrtvola…, mrtvé milenky cit…, zbortěné harfy tón…                      </a:t>
            </a:r>
            <a:r>
              <a:rPr lang="cs-CZ" dirty="0" smtClean="0"/>
              <a:t>                ( </a:t>
            </a:r>
            <a:r>
              <a:rPr lang="cs-CZ" dirty="0" err="1" smtClean="0"/>
              <a:t>K</a:t>
            </a:r>
            <a:r>
              <a:rPr lang="cs-CZ" dirty="0" smtClean="0"/>
              <a:t>.</a:t>
            </a:r>
            <a:r>
              <a:rPr lang="cs-CZ" dirty="0" err="1" smtClean="0"/>
              <a:t>H.Mácha</a:t>
            </a:r>
            <a:r>
              <a:rPr lang="cs-CZ" dirty="0" smtClean="0"/>
              <a:t> – Máj)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Svítání na západě </a:t>
            </a:r>
            <a:r>
              <a:rPr lang="cs-CZ" dirty="0" smtClean="0"/>
              <a:t>(Otokar Březina)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Květy zla </a:t>
            </a:r>
            <a:r>
              <a:rPr lang="cs-CZ" dirty="0" smtClean="0"/>
              <a:t>(</a:t>
            </a:r>
            <a:r>
              <a:rPr lang="cs-CZ" dirty="0" err="1" smtClean="0"/>
              <a:t>Ch</a:t>
            </a:r>
            <a:r>
              <a:rPr lang="cs-CZ" dirty="0" smtClean="0"/>
              <a:t>.</a:t>
            </a:r>
            <a:r>
              <a:rPr lang="cs-CZ" dirty="0" err="1" smtClean="0"/>
              <a:t>Baudelaire</a:t>
            </a:r>
            <a:r>
              <a:rPr lang="cs-CZ" dirty="0" smtClean="0"/>
              <a:t>), …</a:t>
            </a:r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zrcadla osleplá</a:t>
            </a:r>
            <a:r>
              <a:rPr lang="cs-CZ" dirty="0" smtClean="0"/>
              <a:t>, mrtvé plameny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Zdravý nemocný </a:t>
            </a:r>
            <a:r>
              <a:rPr lang="cs-CZ" dirty="0" smtClean="0"/>
              <a:t>( </a:t>
            </a:r>
            <a:r>
              <a:rPr lang="cs-CZ" dirty="0" err="1" smtClean="0"/>
              <a:t>Moliére</a:t>
            </a:r>
            <a:r>
              <a:rPr lang="cs-CZ" dirty="0" smtClean="0"/>
              <a:t>)</a:t>
            </a:r>
          </a:p>
          <a:p>
            <a:r>
              <a:rPr lang="cs-CZ" dirty="0" smtClean="0"/>
              <a:t>opakem oxymóronu je tautologie</a:t>
            </a:r>
          </a:p>
          <a:p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9768"/>
            <a:ext cx="8229600" cy="139903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4400" dirty="0" smtClean="0"/>
              <a:t>Tautologie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37320"/>
            <a:ext cx="8229600" cy="4572000"/>
          </a:xfrm>
        </p:spPr>
        <p:txBody>
          <a:bodyPr>
            <a:noAutofit/>
          </a:bodyPr>
          <a:lstStyle/>
          <a:p>
            <a:r>
              <a:rPr lang="cs-CZ" sz="2800" dirty="0" smtClean="0"/>
              <a:t>vysvětluje pojem jím samým nebo jeho </a:t>
            </a:r>
            <a:r>
              <a:rPr lang="cs-CZ" sz="2800" dirty="0" err="1" smtClean="0"/>
              <a:t>synonem</a:t>
            </a:r>
            <a:r>
              <a:rPr lang="cs-CZ" sz="2800" dirty="0" smtClean="0"/>
              <a:t>, </a:t>
            </a:r>
            <a:r>
              <a:rPr lang="cs-CZ" sz="2800" dirty="0" err="1" smtClean="0"/>
              <a:t>popř.opisem</a:t>
            </a:r>
            <a:endParaRPr lang="cs-CZ" sz="2800" dirty="0" smtClean="0"/>
          </a:p>
          <a:p>
            <a:r>
              <a:rPr lang="cs-CZ" sz="2800" dirty="0" smtClean="0"/>
              <a:t>daný jev je tím zvýrazněn, je k němu upoutána pozornost</a:t>
            </a:r>
          </a:p>
          <a:p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…zde a nikde jinde</a:t>
            </a:r>
          </a:p>
          <a:p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…položivot a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polosmrt</a:t>
            </a:r>
            <a:endParaRPr lang="cs-CZ" sz="2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Nevesely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truchlivy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                         jsou ty kraje vodní,                                             v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poloutmě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a v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polousvětle</a:t>
            </a:r>
            <a:r>
              <a:rPr lang="cs-CZ" sz="2800" i="1" dirty="0" smtClean="0"/>
              <a:t>                              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mine tu den po dni. </a:t>
            </a:r>
            <a:r>
              <a:rPr lang="cs-CZ" sz="2800" dirty="0" smtClean="0"/>
              <a:t>( K.J. Erben, Vodník)</a:t>
            </a: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Ironie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435280" cy="5112568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využití slov v opačném významu</a:t>
            </a:r>
          </a:p>
          <a:p>
            <a:r>
              <a:rPr lang="cs-CZ" sz="2800" dirty="0" smtClean="0"/>
              <a:t>jemný výsměch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Oslí uši právě dobře ke koruně sluší …</a:t>
            </a:r>
          </a:p>
          <a:p>
            <a:pPr>
              <a:buNone/>
            </a:pP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                                  </a:t>
            </a:r>
            <a:r>
              <a:rPr lang="cs-CZ" sz="2800" dirty="0" smtClean="0"/>
              <a:t>( </a:t>
            </a:r>
            <a:r>
              <a:rPr lang="cs-CZ" sz="2800" dirty="0" err="1" smtClean="0"/>
              <a:t>K</a:t>
            </a:r>
            <a:r>
              <a:rPr lang="cs-CZ" sz="2800" dirty="0" smtClean="0"/>
              <a:t>.</a:t>
            </a:r>
            <a:r>
              <a:rPr lang="cs-CZ" sz="2800" dirty="0" err="1" smtClean="0"/>
              <a:t>H.Borovský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46856" y="3645024"/>
            <a:ext cx="8085584" cy="9361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anchor="ctr">
            <a:normAutofit fontScale="25000" lnSpcReduction="200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2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76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Sarkasmus</a:t>
            </a:r>
            <a:br>
              <a:rPr kumimoji="0" lang="cs-CZ" sz="176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176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395536" y="4401616"/>
            <a:ext cx="8445624" cy="245638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zesílená ironie, jedovatý výsměch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cs-CZ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…a tak dostal </a:t>
            </a:r>
            <a:r>
              <a:rPr kumimoji="0" lang="cs-CZ" sz="3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Halfar</a:t>
            </a:r>
            <a:r>
              <a:rPr kumimoji="0" lang="cs-CZ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místo…                                    </a:t>
            </a: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hrob sebevraha)                     ( </a:t>
            </a:r>
            <a:r>
              <a:rPr kumimoji="0" lang="cs-CZ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P.Bezruč</a:t>
            </a: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Alegorie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9328"/>
            <a:ext cx="8568952" cy="4572000"/>
          </a:xfrm>
        </p:spPr>
        <p:txBody>
          <a:bodyPr>
            <a:noAutofit/>
          </a:bodyPr>
          <a:lstStyle/>
          <a:p>
            <a:r>
              <a:rPr lang="cs-CZ" sz="2800" dirty="0" smtClean="0"/>
              <a:t> „říci jinak“,  </a:t>
            </a:r>
            <a:r>
              <a:rPr lang="cs-CZ" sz="2800" dirty="0" smtClean="0">
                <a:solidFill>
                  <a:srgbClr val="00B0F0"/>
                </a:solidFill>
              </a:rPr>
              <a:t>jinotaj</a:t>
            </a:r>
            <a:r>
              <a:rPr lang="cs-CZ" sz="2800" dirty="0" smtClean="0"/>
              <a:t>  (vlastní smysl je skryt               a k porozumění vyžaduje nějaký klíč)</a:t>
            </a:r>
          </a:p>
          <a:p>
            <a:r>
              <a:rPr lang="cs-CZ" sz="2800" dirty="0" smtClean="0"/>
              <a:t>souvisí zejména s bajkami, je to poučení vyplývající z bajek</a:t>
            </a:r>
          </a:p>
          <a:p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Orwellův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román Farma zvířat                     </a:t>
            </a:r>
            <a:r>
              <a:rPr lang="cs-CZ" sz="2800" dirty="0" smtClean="0"/>
              <a:t>(poměry na farmě = život v totalitním  státě)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Komenského Labyrint světa a Ráj srdce</a:t>
            </a:r>
            <a:r>
              <a:rPr lang="cs-CZ" sz="2800" i="1" dirty="0" smtClean="0"/>
              <a:t>             </a:t>
            </a:r>
            <a:r>
              <a:rPr lang="cs-CZ" sz="2800" dirty="0" smtClean="0"/>
              <a:t>( město = svět)</a:t>
            </a:r>
          </a:p>
          <a:p>
            <a:r>
              <a:rPr lang="cs-CZ" sz="2800" dirty="0" smtClean="0"/>
              <a:t>alegorie často používá personifikace                          a metaforu</a:t>
            </a: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Rytmus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809328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pravidelné opakování zvukových schémat</a:t>
            </a:r>
          </a:p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trochej</a:t>
            </a:r>
            <a:r>
              <a:rPr lang="cs-CZ" dirty="0" smtClean="0"/>
              <a:t> ( přízvučná a nepřízvučná slabika)</a:t>
            </a:r>
          </a:p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jamb </a:t>
            </a:r>
            <a:r>
              <a:rPr lang="cs-CZ" dirty="0" smtClean="0"/>
              <a:t>(nepřízvučná a přízvučná  slabika)</a:t>
            </a:r>
          </a:p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daktyl</a:t>
            </a:r>
            <a:r>
              <a:rPr lang="cs-CZ" dirty="0" smtClean="0"/>
              <a:t> (přízvučná a dvě nepřízvučné slabiky)</a:t>
            </a:r>
          </a:p>
          <a:p>
            <a:r>
              <a:rPr lang="cs-CZ" dirty="0" smtClean="0"/>
              <a:t>pravidelné opakování vytváří </a:t>
            </a:r>
            <a:r>
              <a:rPr lang="cs-CZ" dirty="0" err="1" smtClean="0"/>
              <a:t>tzv.</a:t>
            </a:r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metrum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cs-CZ" dirty="0" smtClean="0"/>
              <a:t>opakující se jednotka = 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stopa </a:t>
            </a:r>
            <a:r>
              <a:rPr lang="cs-CZ" dirty="0" smtClean="0"/>
              <a:t>( daktylská, daktylotrochejská, trochejská, jambická aj.)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C. FIGURY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1560" y="4221088"/>
            <a:ext cx="3024336" cy="57606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figury slovosledné</a:t>
            </a:r>
          </a:p>
          <a:p>
            <a:pPr>
              <a:buNone/>
            </a:pPr>
            <a:endParaRPr lang="cs-CZ" sz="2400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3983609" y="1724994"/>
            <a:ext cx="1176781" cy="9143999"/>
          </a:xfrm>
          <a:prstGeom prst="triangle">
            <a:avLst>
              <a:gd name="adj" fmla="val 39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5536" y="1700808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zvláštní obraty větné stavby, zdůrazňující myšlenku, kombinace hlásek a slov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4221088"/>
            <a:ext cx="2664296" cy="57606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figury řečnické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7" name="Šipka dolů 6"/>
          <p:cNvSpPr/>
          <p:nvPr/>
        </p:nvSpPr>
        <p:spPr>
          <a:xfrm rot="2338673">
            <a:off x="2700603" y="2612954"/>
            <a:ext cx="504056" cy="1639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 rot="19534437">
            <a:off x="4958311" y="2646040"/>
            <a:ext cx="504056" cy="15227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6" grpId="0"/>
      <p:bldP spid="5" grpId="0" build="p" animBg="1"/>
      <p:bldP spid="7" grpId="0" animBg="1"/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Šipka dolů 18"/>
          <p:cNvSpPr/>
          <p:nvPr/>
        </p:nvSpPr>
        <p:spPr>
          <a:xfrm>
            <a:off x="3923928" y="1556792"/>
            <a:ext cx="504056" cy="4680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>
            <a:off x="3275856" y="1484784"/>
            <a:ext cx="504056" cy="4032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1979712" y="1556792"/>
            <a:ext cx="504056" cy="2232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1259632" y="1556792"/>
            <a:ext cx="504056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2699792" y="1484784"/>
            <a:ext cx="504056" cy="3240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51520" y="2204864"/>
            <a:ext cx="1440160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epizeuxis</a:t>
            </a:r>
          </a:p>
        </p:txBody>
      </p:sp>
      <p:sp>
        <p:nvSpPr>
          <p:cNvPr id="5" name="Obdélník 4"/>
          <p:cNvSpPr/>
          <p:nvPr/>
        </p:nvSpPr>
        <p:spPr>
          <a:xfrm>
            <a:off x="755576" y="2924944"/>
            <a:ext cx="1656184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anafora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683568" y="1556792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619672" y="4757082"/>
            <a:ext cx="2088232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epanastrofa</a:t>
            </a:r>
          </a:p>
        </p:txBody>
      </p:sp>
      <p:sp>
        <p:nvSpPr>
          <p:cNvPr id="17" name="Šipka dolů 16"/>
          <p:cNvSpPr/>
          <p:nvPr/>
        </p:nvSpPr>
        <p:spPr>
          <a:xfrm>
            <a:off x="6804248" y="1556792"/>
            <a:ext cx="50405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1259632" y="3789040"/>
            <a:ext cx="1944216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epifora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2411760" y="5517232"/>
            <a:ext cx="1800200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gradace</a:t>
            </a:r>
          </a:p>
        </p:txBody>
      </p:sp>
      <p:sp>
        <p:nvSpPr>
          <p:cNvPr id="26" name="Šipka dolů 25"/>
          <p:cNvSpPr/>
          <p:nvPr/>
        </p:nvSpPr>
        <p:spPr>
          <a:xfrm>
            <a:off x="4572000" y="1556792"/>
            <a:ext cx="504056" cy="3888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4283968" y="5517232"/>
            <a:ext cx="1872208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apostrofa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7380312" y="2236802"/>
            <a:ext cx="1512168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odchylky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4211960" y="4725144"/>
            <a:ext cx="3024336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exklamace ( zvolání)</a:t>
            </a:r>
          </a:p>
        </p:txBody>
      </p:sp>
      <p:sp>
        <p:nvSpPr>
          <p:cNvPr id="33" name="Šipka dolů 32"/>
          <p:cNvSpPr/>
          <p:nvPr/>
        </p:nvSpPr>
        <p:spPr>
          <a:xfrm>
            <a:off x="5364088" y="1556792"/>
            <a:ext cx="504056" cy="3168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131840" y="6269250"/>
            <a:ext cx="1944216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enumerace</a:t>
            </a:r>
          </a:p>
        </p:txBody>
      </p:sp>
      <p:sp>
        <p:nvSpPr>
          <p:cNvPr id="34" name="Šipka dolů 33"/>
          <p:cNvSpPr/>
          <p:nvPr/>
        </p:nvSpPr>
        <p:spPr>
          <a:xfrm>
            <a:off x="6084168" y="1556792"/>
            <a:ext cx="504056" cy="21602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5292080" y="3748970"/>
            <a:ext cx="1872208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err="1" smtClean="0"/>
              <a:t>apoziopeze</a:t>
            </a:r>
            <a:endParaRPr lang="cs-CZ" sz="2000" dirty="0" smtClean="0"/>
          </a:p>
        </p:txBody>
      </p:sp>
      <p:sp>
        <p:nvSpPr>
          <p:cNvPr id="32" name="Obdélník 31"/>
          <p:cNvSpPr/>
          <p:nvPr/>
        </p:nvSpPr>
        <p:spPr>
          <a:xfrm>
            <a:off x="5292080" y="2812866"/>
            <a:ext cx="2592288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řečnická otázka</a:t>
            </a:r>
          </a:p>
        </p:txBody>
      </p:sp>
      <p:sp>
        <p:nvSpPr>
          <p:cNvPr id="35" name="Šipka dolů 34"/>
          <p:cNvSpPr/>
          <p:nvPr/>
        </p:nvSpPr>
        <p:spPr>
          <a:xfrm>
            <a:off x="7903792" y="1556792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380312" y="3356992"/>
            <a:ext cx="1512168" cy="400110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zeugma,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7380312" y="4437112"/>
            <a:ext cx="1512168" cy="400110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 anakolut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7380312" y="3933056"/>
            <a:ext cx="1512168" cy="400110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elipsa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7092280" y="5661248"/>
            <a:ext cx="1980728" cy="400110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pleonasmus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7380312" y="5013176"/>
            <a:ext cx="1512168" cy="400110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inverze</a:t>
            </a:r>
          </a:p>
        </p:txBody>
      </p:sp>
      <p:sp>
        <p:nvSpPr>
          <p:cNvPr id="40" name="Šipka dolů 39"/>
          <p:cNvSpPr/>
          <p:nvPr/>
        </p:nvSpPr>
        <p:spPr>
          <a:xfrm>
            <a:off x="7975800" y="2636912"/>
            <a:ext cx="484632" cy="57606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Nadpis 1"/>
          <p:cNvSpPr txBox="1">
            <a:spLocks/>
          </p:cNvSpPr>
          <p:nvPr/>
        </p:nvSpPr>
        <p:spPr>
          <a:xfrm>
            <a:off x="590872" y="157760"/>
            <a:ext cx="8229600" cy="13990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200" b="1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C. FIGURY</a:t>
            </a:r>
            <a:endParaRPr kumimoji="0" lang="cs-CZ" sz="42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lt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2699792" y="1196752"/>
            <a:ext cx="1656184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figury slovosledné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4644008" y="1208946"/>
            <a:ext cx="1656184" cy="70788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figury řečnické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Epizeuxis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572000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opakování stejného slova nebo slovních spojení za sebou</a:t>
            </a:r>
            <a:r>
              <a:rPr lang="cs-CZ" sz="2800" dirty="0" smtClean="0"/>
              <a:t>, nebo po vložení jiného slova v jednom verši (větě)</a:t>
            </a:r>
          </a:p>
          <a:p>
            <a:r>
              <a:rPr lang="cs-CZ" sz="2800" dirty="0" smtClean="0"/>
              <a:t>zvyšuje zvukovou působivost věty, akcentuje význam opakovaného celku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Jenom ne strach/ jen žádný strach/ takovou fugu nezahrál sám Sebastián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Bach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/co my tu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zahrajem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/až přijde čas /až přijde čas. </a:t>
            </a:r>
            <a:r>
              <a:rPr lang="cs-CZ" sz="2800" dirty="0" smtClean="0"/>
              <a:t>(František Halas, Praze, sbírka Torzo naděje)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Utichly továrny,/ utichly ulice… </a:t>
            </a:r>
            <a:r>
              <a:rPr lang="cs-CZ" sz="2800" dirty="0" smtClean="0"/>
              <a:t>( Jiří Wolker)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990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Anafora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54726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opakem epifory, používá se v poezii, próze i v řečnictví</a:t>
            </a:r>
          </a:p>
          <a:p>
            <a:r>
              <a:rPr lang="cs-CZ" sz="2800" dirty="0" smtClean="0">
                <a:solidFill>
                  <a:srgbClr val="00B0F0"/>
                </a:solidFill>
              </a:rPr>
              <a:t>opakování shodného slova nebo skupiny slov </a:t>
            </a:r>
            <a:r>
              <a:rPr lang="cs-CZ" sz="2800" b="1" dirty="0" smtClean="0">
                <a:solidFill>
                  <a:srgbClr val="00B0F0"/>
                </a:solidFill>
              </a:rPr>
              <a:t>na začátku </a:t>
            </a:r>
            <a:r>
              <a:rPr lang="cs-CZ" sz="2800" dirty="0" smtClean="0">
                <a:solidFill>
                  <a:srgbClr val="00B0F0"/>
                </a:solidFill>
              </a:rPr>
              <a:t>za sebou jdoucích veršů nebo vět</a:t>
            </a:r>
            <a:r>
              <a:rPr lang="cs-CZ" sz="2800" dirty="0" smtClean="0"/>
              <a:t> (za anaforu  lze pokládat opakování začátků některých veršů ve sloce)</a:t>
            </a:r>
          </a:p>
          <a:p>
            <a:r>
              <a:rPr lang="cs-CZ" sz="2800" dirty="0" smtClean="0"/>
              <a:t>zdůraznění (naléhavost, gradace), rytmus 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Sto roků v šachtě žil. Sto roků kopal jsem uhlí. </a:t>
            </a:r>
            <a:r>
              <a:rPr lang="cs-CZ" sz="2800" dirty="0" smtClean="0"/>
              <a:t>( </a:t>
            </a:r>
            <a:r>
              <a:rPr lang="cs-CZ" sz="2800" dirty="0" err="1" smtClean="0"/>
              <a:t>P.Bezruč</a:t>
            </a:r>
            <a:r>
              <a:rPr lang="cs-CZ" sz="2800" dirty="0" smtClean="0"/>
              <a:t>) </a:t>
            </a:r>
          </a:p>
          <a:p>
            <a:r>
              <a:rPr lang="cs-CZ" sz="2800" dirty="0" smtClean="0"/>
              <a:t>na anafoře je postavena slavná Kiplingova báseň 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Když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3784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cs-CZ" sz="4400" b="1" dirty="0" err="1" smtClean="0"/>
              <a:t>Joseph</a:t>
            </a:r>
            <a:r>
              <a:rPr lang="cs-CZ" sz="4400" b="1" dirty="0" smtClean="0"/>
              <a:t> </a:t>
            </a:r>
            <a:r>
              <a:rPr lang="cs-CZ" b="1" dirty="0" err="1" smtClean="0"/>
              <a:t>Rudyard</a:t>
            </a:r>
            <a:r>
              <a:rPr lang="cs-CZ" b="1" dirty="0" smtClean="0"/>
              <a:t> Kipling              ( 1865- 1966) – báseň Když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572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800" dirty="0" smtClean="0"/>
              <a:t>britský spisovatel, novinář a básník, první britský nositel Nobelovy ceny za literaturu z roku 1907</a:t>
            </a:r>
          </a:p>
          <a:p>
            <a:r>
              <a:rPr lang="cs-CZ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Když</a:t>
            </a:r>
            <a:endParaRPr lang="cs-CZ" sz="2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cs-CZ" sz="2800" dirty="0" smtClean="0"/>
              <a:t>    </a:t>
            </a:r>
            <a:r>
              <a:rPr lang="cs-CZ" sz="2600" i="1" dirty="0" smtClean="0"/>
              <a:t>Když bezhlavost svým okem klidně měříš,</a:t>
            </a:r>
            <a:br>
              <a:rPr lang="cs-CZ" sz="2600" i="1" dirty="0" smtClean="0"/>
            </a:br>
            <a:r>
              <a:rPr lang="cs-CZ" sz="2600" i="1" dirty="0" smtClean="0"/>
              <a:t>ač tupen, sám že nejsi bezhlavý,</a:t>
            </a:r>
          </a:p>
          <a:p>
            <a:pPr>
              <a:buNone/>
            </a:pPr>
            <a:r>
              <a:rPr lang="cs-CZ" sz="2600" i="1" dirty="0" smtClean="0"/>
              <a:t>    když podezříván, pevně v sebe věříš,</a:t>
            </a:r>
            <a:br>
              <a:rPr lang="cs-CZ" sz="2600" i="1" dirty="0" smtClean="0"/>
            </a:br>
            <a:r>
              <a:rPr lang="cs-CZ" sz="2600" i="1" dirty="0" smtClean="0"/>
              <a:t>však neviníš svých soků z bezpráví,</a:t>
            </a:r>
          </a:p>
          <a:p>
            <a:pPr>
              <a:buNone/>
            </a:pPr>
            <a:r>
              <a:rPr lang="cs-CZ" sz="2600" i="1" dirty="0" smtClean="0"/>
              <a:t>    když čekat znáš, ba čekat beze mdloby,</a:t>
            </a:r>
            <a:br>
              <a:rPr lang="cs-CZ" sz="2600" i="1" dirty="0" smtClean="0"/>
            </a:br>
            <a:r>
              <a:rPr lang="cs-CZ" sz="2600" i="1" dirty="0" smtClean="0"/>
              <a:t>jsa obelháván, neupadat v lež,</a:t>
            </a: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280920" cy="604867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cs-CZ" sz="2600" i="1" dirty="0" smtClean="0"/>
              <a:t>    když nenáviděn, sám jsi beze zloby,</a:t>
            </a:r>
            <a:br>
              <a:rPr lang="cs-CZ" sz="2600" i="1" dirty="0" smtClean="0"/>
            </a:br>
            <a:r>
              <a:rPr lang="cs-CZ" sz="2600" i="1" dirty="0" smtClean="0"/>
              <a:t>slov ctnosti nadarmo však nebereš,</a:t>
            </a:r>
          </a:p>
          <a:p>
            <a:pPr>
              <a:buNone/>
            </a:pPr>
            <a:r>
              <a:rPr lang="cs-CZ" sz="2600" i="1" dirty="0" smtClean="0"/>
              <a:t>    když umíš snít a nepodlehnout snění,</a:t>
            </a:r>
            <a:br>
              <a:rPr lang="cs-CZ" sz="2600" i="1" dirty="0" smtClean="0"/>
            </a:br>
            <a:r>
              <a:rPr lang="cs-CZ" sz="2600" i="1" dirty="0" smtClean="0"/>
              <a:t>když hloubat znáš a dovedeš přec žít,</a:t>
            </a:r>
          </a:p>
          <a:p>
            <a:pPr>
              <a:buNone/>
            </a:pPr>
            <a:r>
              <a:rPr lang="cs-CZ" sz="2600" i="1" dirty="0" smtClean="0"/>
              <a:t>    když proti triumfu i ponížení</a:t>
            </a:r>
            <a:br>
              <a:rPr lang="cs-CZ" sz="2600" i="1" dirty="0" smtClean="0"/>
            </a:br>
            <a:r>
              <a:rPr lang="cs-CZ" sz="2600" i="1" dirty="0" smtClean="0"/>
              <a:t>jak proti svůdcům společným jsi kryt,</a:t>
            </a:r>
          </a:p>
          <a:p>
            <a:pPr>
              <a:buNone/>
            </a:pPr>
            <a:r>
              <a:rPr lang="cs-CZ" sz="2600" i="1" dirty="0" smtClean="0"/>
              <a:t>    když nezoufáš, ač pravdivá tvá slova</a:t>
            </a:r>
            <a:br>
              <a:rPr lang="cs-CZ" sz="2600" i="1" dirty="0" smtClean="0"/>
            </a:br>
            <a:r>
              <a:rPr lang="cs-CZ" sz="2600" i="1" dirty="0" smtClean="0"/>
              <a:t>lstí </a:t>
            </a:r>
            <a:r>
              <a:rPr lang="cs-CZ" sz="2600" i="1" dirty="0" err="1" smtClean="0"/>
              <a:t>bídáků</a:t>
            </a:r>
            <a:r>
              <a:rPr lang="cs-CZ" sz="2600" i="1" dirty="0" smtClean="0"/>
              <a:t> jsou pošlapána v kal,</a:t>
            </a:r>
          </a:p>
          <a:p>
            <a:pPr>
              <a:buNone/>
            </a:pPr>
            <a:r>
              <a:rPr lang="cs-CZ" sz="2600" i="1" dirty="0" smtClean="0"/>
              <a:t>    když hroutí se tvé stavení a znova</a:t>
            </a:r>
            <a:br>
              <a:rPr lang="cs-CZ" sz="2600" i="1" dirty="0" smtClean="0"/>
            </a:br>
            <a:r>
              <a:rPr lang="cs-CZ" sz="2600" i="1" dirty="0" smtClean="0"/>
              <a:t>jak dělník v potu lopotíš se dál,</a:t>
            </a:r>
          </a:p>
          <a:p>
            <a:pPr>
              <a:buNone/>
            </a:pPr>
            <a:r>
              <a:rPr lang="cs-CZ" sz="2600" i="1" dirty="0" smtClean="0"/>
              <a:t>    když spočítat znáš hromadu svých zisků</a:t>
            </a:r>
            <a:br>
              <a:rPr lang="cs-CZ" sz="2600" i="1" dirty="0" smtClean="0"/>
            </a:br>
            <a:r>
              <a:rPr lang="cs-CZ" sz="2600" i="1" dirty="0" smtClean="0"/>
              <a:t>a na jediný hod vše riskovat,</a:t>
            </a:r>
          </a:p>
          <a:p>
            <a:pPr>
              <a:buNone/>
            </a:pPr>
            <a:r>
              <a:rPr lang="cs-CZ" sz="2600" i="1" dirty="0" smtClean="0"/>
              <a:t>    zas po prohře se vracet k východisku,</a:t>
            </a:r>
            <a:br>
              <a:rPr lang="cs-CZ" sz="2600" i="1" dirty="0" smtClean="0"/>
            </a:br>
            <a:r>
              <a:rPr lang="cs-CZ" sz="2600" i="1" dirty="0" smtClean="0"/>
              <a:t>a nezavzdychnout nad hořem svých ztrát,</a:t>
            </a:r>
          </a:p>
          <a:p>
            <a:pPr>
              <a:buNone/>
            </a:pPr>
            <a:endParaRPr lang="cs-CZ" sz="2600" i="1" dirty="0" smtClean="0"/>
          </a:p>
          <a:p>
            <a:endParaRPr lang="cs-CZ" sz="2600" i="1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280920" cy="554461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cs-CZ" sz="2600" i="1" dirty="0" smtClean="0"/>
              <a:t>    když přinutit znáš srdce své a čivy,</a:t>
            </a:r>
            <a:br>
              <a:rPr lang="cs-CZ" sz="2600" i="1" dirty="0" smtClean="0"/>
            </a:br>
            <a:r>
              <a:rPr lang="cs-CZ" sz="2600" i="1" dirty="0" smtClean="0"/>
              <a:t>by s tebou vytrvaly </a:t>
            </a:r>
            <a:r>
              <a:rPr lang="cs-CZ" sz="2600" i="1" dirty="0" err="1" smtClean="0"/>
              <a:t>nejvěrněj</a:t>
            </a:r>
            <a:r>
              <a:rPr lang="cs-CZ" sz="2600" i="1" dirty="0" smtClean="0"/>
              <a:t>,</a:t>
            </a:r>
          </a:p>
          <a:p>
            <a:pPr>
              <a:buNone/>
            </a:pPr>
            <a:r>
              <a:rPr lang="cs-CZ" sz="2600" i="1" dirty="0" smtClean="0"/>
              <a:t>    ač tep a pohyb uniká ti živý</a:t>
            </a:r>
            <a:br>
              <a:rPr lang="cs-CZ" sz="2600" i="1" dirty="0" smtClean="0"/>
            </a:br>
            <a:r>
              <a:rPr lang="cs-CZ" sz="2600" i="1" dirty="0" smtClean="0"/>
              <a:t>a jen tvá vůle káže „Vytrvej!“</a:t>
            </a:r>
          </a:p>
          <a:p>
            <a:pPr>
              <a:buNone/>
            </a:pPr>
            <a:r>
              <a:rPr lang="cs-CZ" sz="2600" i="1" dirty="0" smtClean="0"/>
              <a:t>    když něhu sneseš přílišnou i tvrdost,</a:t>
            </a:r>
            <a:br>
              <a:rPr lang="cs-CZ" sz="2600" i="1" dirty="0" smtClean="0"/>
            </a:br>
            <a:r>
              <a:rPr lang="cs-CZ" sz="2600" i="1" dirty="0" smtClean="0"/>
              <a:t>když svůj jsi, všem nechť druhem jsi se stal,</a:t>
            </a:r>
          </a:p>
          <a:p>
            <a:pPr>
              <a:buNone/>
            </a:pPr>
            <a:r>
              <a:rPr lang="cs-CZ" sz="2600" i="1" dirty="0" smtClean="0"/>
              <a:t>    když sbratřen s davem, uchováš si hrdost</a:t>
            </a:r>
            <a:br>
              <a:rPr lang="cs-CZ" sz="2600" i="1" dirty="0" smtClean="0"/>
            </a:br>
            <a:r>
              <a:rPr lang="cs-CZ" sz="2600" i="1" dirty="0" smtClean="0"/>
              <a:t>a nezpyšníš, byť mluvil s tebou král,</a:t>
            </a:r>
          </a:p>
          <a:p>
            <a:pPr>
              <a:buNone/>
            </a:pPr>
            <a:r>
              <a:rPr lang="cs-CZ" sz="2600" i="1" dirty="0" smtClean="0"/>
              <a:t>    když řekneš: „svými vteřinami všemi</a:t>
            </a:r>
            <a:br>
              <a:rPr lang="cs-CZ" sz="2600" i="1" dirty="0" smtClean="0"/>
            </a:br>
            <a:r>
              <a:rPr lang="cs-CZ" sz="2600" i="1" dirty="0" smtClean="0"/>
              <a:t>mně, čase, jak bych závodník byl, služ!“</a:t>
            </a:r>
          </a:p>
          <a:p>
            <a:pPr>
              <a:buNone/>
            </a:pPr>
            <a:r>
              <a:rPr lang="cs-CZ" sz="2600" i="1" dirty="0" smtClean="0"/>
              <a:t>    pak pán, pak vítěz na širé jsi zemi</a:t>
            </a:r>
            <a:br>
              <a:rPr lang="cs-CZ" sz="2600" i="1" dirty="0" smtClean="0"/>
            </a:br>
            <a:r>
              <a:rPr lang="cs-CZ" sz="2600" i="1" dirty="0" smtClean="0"/>
              <a:t>a co je víc: </a:t>
            </a:r>
            <a:r>
              <a:rPr lang="cs-CZ" sz="2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pak, synu můj,  jsi muž!</a:t>
            </a:r>
          </a:p>
          <a:p>
            <a:endParaRPr lang="cs-CZ" sz="2600" i="1" dirty="0" smtClean="0"/>
          </a:p>
          <a:p>
            <a:endParaRPr lang="cs-CZ" sz="2600" i="1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Anafora – </a:t>
            </a:r>
            <a:r>
              <a:rPr lang="cs-CZ" dirty="0" err="1" smtClean="0"/>
              <a:t>V</a:t>
            </a:r>
            <a:r>
              <a:rPr lang="cs-CZ" dirty="0" smtClean="0"/>
              <a:t>.Nezval - Edison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19256" cy="34904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i="1" dirty="0" smtClean="0"/>
              <a:t>    …jako akrobat jenž přešel po lanu </a:t>
            </a:r>
          </a:p>
          <a:p>
            <a:pPr>
              <a:buNone/>
            </a:pPr>
            <a:r>
              <a:rPr lang="cs-CZ" sz="2800" i="1" dirty="0" smtClean="0"/>
              <a:t>    jako matka, která porodila dítě </a:t>
            </a:r>
          </a:p>
          <a:p>
            <a:pPr>
              <a:buNone/>
            </a:pPr>
            <a:r>
              <a:rPr lang="cs-CZ" sz="2800" i="1" dirty="0" smtClean="0"/>
              <a:t>    jako rybář, který </a:t>
            </a:r>
            <a:r>
              <a:rPr lang="cs-CZ" sz="2800" i="1" dirty="0" err="1" smtClean="0"/>
              <a:t>vytáh</a:t>
            </a:r>
            <a:r>
              <a:rPr lang="cs-CZ" sz="2800" i="1" dirty="0" smtClean="0"/>
              <a:t> plné sítě                  jako milenec po sladké rozkoši                                 jako z bitev kráčející zbrojnoši                             jako země v poslední den vinobraní                  jako hvězda, která hasne za svítání…</a:t>
            </a:r>
            <a:endParaRPr lang="cs-CZ" sz="2800" i="1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990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Epifora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založena  na opakování slova, nebo skupiny slov na konci za sebou jdoucích vět nebo veršů</a:t>
            </a:r>
          </a:p>
          <a:p>
            <a:r>
              <a:rPr lang="cs-CZ" sz="2800" dirty="0" smtClean="0"/>
              <a:t>Funkce: umocnění významu opakovaného výrazu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 to máš na té tkaničce?</a:t>
            </a:r>
          </a:p>
          <a:p>
            <a:pPr>
              <a:buNone/>
            </a:pP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Na krku na té tkaničce? (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J.Erben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dorovný svitek 4"/>
          <p:cNvSpPr/>
          <p:nvPr/>
        </p:nvSpPr>
        <p:spPr>
          <a:xfrm>
            <a:off x="1187624" y="4077072"/>
            <a:ext cx="7056784" cy="252028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>Epanastrofa ( palilogie)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892480" cy="3024336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založena na </a:t>
            </a:r>
            <a:r>
              <a:rPr lang="cs-CZ" sz="2800" b="1" dirty="0" smtClean="0">
                <a:solidFill>
                  <a:srgbClr val="00B0F0"/>
                </a:solidFill>
              </a:rPr>
              <a:t>opakování stejného slova </a:t>
            </a:r>
            <a:r>
              <a:rPr lang="cs-CZ" sz="2800" dirty="0" smtClean="0">
                <a:solidFill>
                  <a:srgbClr val="00B0F0"/>
                </a:solidFill>
              </a:rPr>
              <a:t>či slovních spojení </a:t>
            </a:r>
            <a:r>
              <a:rPr lang="cs-CZ" sz="2800" b="1" dirty="0" smtClean="0">
                <a:solidFill>
                  <a:srgbClr val="00B0F0"/>
                </a:solidFill>
              </a:rPr>
              <a:t>na konci jednoho a na začátku následující ho </a:t>
            </a:r>
            <a:r>
              <a:rPr lang="cs-CZ" sz="2800" dirty="0" smtClean="0">
                <a:solidFill>
                  <a:srgbClr val="00B0F0"/>
                </a:solidFill>
              </a:rPr>
              <a:t>verše</a:t>
            </a:r>
          </a:p>
          <a:p>
            <a:r>
              <a:rPr lang="cs-CZ" sz="2800" dirty="0" smtClean="0"/>
              <a:t>funkce: zesílení kompoziční návaznosti, významové zatížení a vystupňování detailu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  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1763688" y="4509120"/>
            <a:ext cx="60486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bg1"/>
                </a:solidFill>
                <a:latin typeface="Monotype Corsiva" pitchFamily="66" charset="0"/>
              </a:rPr>
              <a:t>Střela ta se zaryla v </a:t>
            </a: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bílá ňadra</a:t>
            </a:r>
            <a:r>
              <a:rPr lang="cs-CZ" sz="3600" dirty="0" smtClean="0">
                <a:solidFill>
                  <a:schemeClr val="bg1"/>
                </a:solidFill>
                <a:latin typeface="Monotype Corsiva" pitchFamily="66" charset="0"/>
              </a:rPr>
              <a:t>,</a:t>
            </a:r>
          </a:p>
          <a:p>
            <a:pPr>
              <a:buNone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v bílá ňadra </a:t>
            </a:r>
            <a:r>
              <a:rPr lang="cs-CZ" sz="3600" dirty="0" smtClean="0">
                <a:solidFill>
                  <a:schemeClr val="bg1"/>
                </a:solidFill>
                <a:latin typeface="Monotype Corsiva" pitchFamily="66" charset="0"/>
              </a:rPr>
              <a:t>prvního Tatařína. </a:t>
            </a:r>
          </a:p>
          <a:p>
            <a:pPr>
              <a:buNone/>
            </a:pPr>
            <a:r>
              <a:rPr lang="cs-CZ" sz="3600" dirty="0" smtClean="0">
                <a:solidFill>
                  <a:schemeClr val="bg1"/>
                </a:solidFill>
                <a:latin typeface="Monotype Corsiva" pitchFamily="66" charset="0"/>
              </a:rPr>
              <a:t>                             ( </a:t>
            </a:r>
            <a:r>
              <a:rPr lang="cs-CZ" sz="3600" dirty="0" err="1" smtClean="0">
                <a:solidFill>
                  <a:schemeClr val="bg1"/>
                </a:solidFill>
                <a:latin typeface="Monotype Corsiva" pitchFamily="66" charset="0"/>
              </a:rPr>
              <a:t>F.L.Čelakovský</a:t>
            </a:r>
            <a:r>
              <a:rPr lang="cs-CZ" sz="3600" dirty="0" smtClean="0">
                <a:solidFill>
                  <a:schemeClr val="bg1"/>
                </a:solidFill>
                <a:latin typeface="Monotype Corsiva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Šipka dolů 19"/>
          <p:cNvSpPr/>
          <p:nvPr/>
        </p:nvSpPr>
        <p:spPr>
          <a:xfrm>
            <a:off x="7596336" y="1628800"/>
            <a:ext cx="504056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93610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                     Rým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2348880"/>
            <a:ext cx="1584176" cy="19389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střídavý </a:t>
            </a:r>
            <a:r>
              <a:rPr lang="cs-CZ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abab</a:t>
            </a:r>
            <a:endParaRPr lang="cs-CZ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2267744" y="2858160"/>
            <a:ext cx="1728192" cy="19389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b="1" dirty="0" smtClean="0">
              <a:latin typeface="Century Gothic" pitchFamily="34" charset="0"/>
            </a:endParaRPr>
          </a:p>
          <a:p>
            <a:pPr algn="ctr"/>
            <a:r>
              <a:rPr lang="cs-CZ" sz="2400" dirty="0" smtClean="0"/>
              <a:t>sdružený </a:t>
            </a:r>
            <a:r>
              <a:rPr lang="cs-CZ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aabb</a:t>
            </a:r>
            <a:endParaRPr lang="cs-CZ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b="1" dirty="0"/>
          </a:p>
        </p:txBody>
      </p:sp>
      <p:sp>
        <p:nvSpPr>
          <p:cNvPr id="7" name="Šipka dolů 6"/>
          <p:cNvSpPr/>
          <p:nvPr/>
        </p:nvSpPr>
        <p:spPr>
          <a:xfrm>
            <a:off x="827584" y="1700808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2843808" y="1628800"/>
            <a:ext cx="504056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5148064" y="1700808"/>
            <a:ext cx="504056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499992" y="3362216"/>
            <a:ext cx="1800200" cy="19389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b="1" dirty="0" smtClean="0">
              <a:latin typeface="Century Gothic" pitchFamily="34" charset="0"/>
            </a:endParaRPr>
          </a:p>
          <a:p>
            <a:pPr algn="ctr"/>
            <a:r>
              <a:rPr lang="cs-CZ" sz="2400" dirty="0" smtClean="0"/>
              <a:t>obkročný </a:t>
            </a:r>
            <a:r>
              <a:rPr lang="cs-CZ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abba</a:t>
            </a:r>
            <a:endParaRPr lang="cs-CZ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b="1" dirty="0"/>
          </a:p>
        </p:txBody>
      </p:sp>
      <p:sp>
        <p:nvSpPr>
          <p:cNvPr id="22" name="Obdélník 21"/>
          <p:cNvSpPr/>
          <p:nvPr/>
        </p:nvSpPr>
        <p:spPr>
          <a:xfrm>
            <a:off x="6876256" y="3712964"/>
            <a:ext cx="1944216" cy="19389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přerývaný </a:t>
            </a:r>
            <a:r>
              <a:rPr lang="cs-CZ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abca</a:t>
            </a:r>
            <a:r>
              <a:rPr lang="cs-CZ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; </a:t>
            </a:r>
            <a:r>
              <a:rPr lang="cs-CZ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abcb</a:t>
            </a:r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b="1" dirty="0"/>
          </a:p>
        </p:txBody>
      </p:sp>
      <p:sp>
        <p:nvSpPr>
          <p:cNvPr id="25" name="Rovnoramenný trojúhelník 24"/>
          <p:cNvSpPr/>
          <p:nvPr/>
        </p:nvSpPr>
        <p:spPr>
          <a:xfrm rot="5400000">
            <a:off x="3613585" y="1327585"/>
            <a:ext cx="1916831" cy="9144002"/>
          </a:xfrm>
          <a:prstGeom prst="triangle">
            <a:avLst>
              <a:gd name="adj" fmla="val 99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1124744"/>
            <a:ext cx="8208912" cy="58477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alibri" pitchFamily="34" charset="0"/>
              </a:rPr>
              <a:t>Rozdělení podle umístění v proudu veršů</a:t>
            </a:r>
            <a:endParaRPr lang="cs-CZ" sz="3200" dirty="0">
              <a:latin typeface="Calibri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5877272"/>
            <a:ext cx="914400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další - postupné, sporadické, tirádové, ocasaté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4" grpId="0" animBg="1"/>
      <p:bldP spid="5" grpId="0" animBg="1"/>
      <p:bldP spid="7" grpId="0" animBg="1"/>
      <p:bldP spid="9" grpId="0" animBg="1"/>
      <p:bldP spid="10" grpId="0" animBg="1"/>
      <p:bldP spid="13" grpId="0" animBg="1"/>
      <p:bldP spid="22" grpId="0" animBg="1"/>
      <p:bldP spid="12" grpId="0" animBg="1"/>
      <p:bldP spid="1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683568" y="764704"/>
            <a:ext cx="7848872" cy="576064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99032"/>
          </a:xfrm>
        </p:spPr>
        <p:txBody>
          <a:bodyPr/>
          <a:lstStyle/>
          <a:p>
            <a:r>
              <a:rPr lang="cs-CZ" dirty="0" smtClean="0"/>
              <a:t>Epanastrofa: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772816"/>
            <a:ext cx="896448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  <a:latin typeface="Monotype Corsiva" pitchFamily="66" charset="0"/>
              </a:rPr>
              <a:t>     Já neznám jména květin v záplavě  zeleně,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  <a:latin typeface="Monotype Corsiva" pitchFamily="66" charset="0"/>
              </a:rPr>
              <a:t>     jsem očarován před tím </a:t>
            </a:r>
            <a:r>
              <a:rPr lang="cs-CZ" sz="28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a co mi po jméně</a:t>
            </a:r>
            <a:r>
              <a:rPr lang="cs-CZ" sz="2800" dirty="0" smtClean="0">
                <a:solidFill>
                  <a:schemeClr val="bg1"/>
                </a:solidFill>
                <a:latin typeface="Monotype Corsiva" pitchFamily="66" charset="0"/>
              </a:rPr>
              <a:t>. </a:t>
            </a:r>
          </a:p>
          <a:p>
            <a:pPr>
              <a:buNone/>
            </a:pPr>
            <a:r>
              <a:rPr lang="cs-CZ" sz="2800" i="1" dirty="0" smtClean="0">
                <a:solidFill>
                  <a:schemeClr val="bg1"/>
                </a:solidFill>
                <a:latin typeface="Monotype Corsiva" pitchFamily="66" charset="0"/>
              </a:rPr>
              <a:t>    </a:t>
            </a:r>
            <a:r>
              <a:rPr lang="cs-CZ" sz="28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A co mi po jméně</a:t>
            </a:r>
            <a:r>
              <a:rPr lang="cs-CZ" sz="2800" dirty="0" smtClean="0">
                <a:solidFill>
                  <a:schemeClr val="bg1"/>
                </a:solidFill>
                <a:latin typeface="Monotype Corsiva" pitchFamily="66" charset="0"/>
              </a:rPr>
              <a:t>, jen klidně ulehni si tu na mém rameně, </a:t>
            </a:r>
          </a:p>
          <a:p>
            <a:pPr>
              <a:buNone/>
            </a:pPr>
            <a:r>
              <a:rPr lang="cs-CZ" sz="2800" i="1" dirty="0" smtClean="0">
                <a:solidFill>
                  <a:schemeClr val="bg1"/>
                </a:solidFill>
                <a:latin typeface="Monotype Corsiva" pitchFamily="66" charset="0"/>
              </a:rPr>
              <a:t>    </a:t>
            </a:r>
            <a:r>
              <a:rPr lang="cs-CZ" sz="28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ať dech tvůj s mým se smísí</a:t>
            </a:r>
            <a:r>
              <a:rPr lang="cs-CZ" sz="2800" dirty="0" smtClean="0">
                <a:solidFill>
                  <a:schemeClr val="bg1"/>
                </a:solidFill>
                <a:latin typeface="Monotype Corsiva" pitchFamily="66" charset="0"/>
              </a:rPr>
              <a:t>. </a:t>
            </a:r>
          </a:p>
          <a:p>
            <a:pPr>
              <a:buNone/>
            </a:pPr>
            <a:r>
              <a:rPr lang="cs-CZ" sz="2800" i="1" dirty="0" smtClean="0">
                <a:solidFill>
                  <a:schemeClr val="bg1"/>
                </a:solidFill>
                <a:latin typeface="Monotype Corsiva" pitchFamily="66" charset="0"/>
              </a:rPr>
              <a:t>    </a:t>
            </a:r>
            <a:r>
              <a:rPr lang="cs-CZ" sz="28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Ať dech tvůj s mým se smísí</a:t>
            </a:r>
            <a:r>
              <a:rPr lang="cs-CZ" sz="2800" dirty="0" smtClean="0">
                <a:solidFill>
                  <a:schemeClr val="bg1"/>
                </a:solidFill>
                <a:latin typeface="Monotype Corsiva" pitchFamily="66" charset="0"/>
              </a:rPr>
              <a:t>, jak voní mi tvá pleť! 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  <a:latin typeface="Monotype Corsiva" pitchFamily="66" charset="0"/>
              </a:rPr>
              <a:t>    Ten parfém v Paříži si nemohu vymyslet. </a:t>
            </a:r>
          </a:p>
          <a:p>
            <a:pPr>
              <a:buNone/>
            </a:pPr>
            <a:endParaRPr lang="cs-CZ" sz="2800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  <a:latin typeface="Monotype Corsiva" pitchFamily="66" charset="0"/>
              </a:rPr>
              <a:t>                               (Jaroslav Seifert,  sbírka Jaro, sbohem)</a:t>
            </a:r>
            <a:endParaRPr lang="cs-CZ" sz="28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4400" dirty="0" smtClean="0"/>
              <a:t>Aliterace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opakování téže hlásky (skupiny hlásek) na začátku dvou nebo více sousedních slov     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Potkal potkan potkana </a:t>
            </a:r>
            <a:r>
              <a:rPr lang="cs-CZ" sz="2800" i="1" dirty="0" smtClean="0"/>
              <a:t>( Jiří Suchý)</a:t>
            </a:r>
            <a:endParaRPr lang="cs-CZ" sz="2800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cs-CZ" sz="2800" i="1" dirty="0" smtClean="0"/>
              <a:t>/: Potkal potkan potkana pod kamenem, pod kamenem, :/ </a:t>
            </a:r>
            <a:br>
              <a:rPr lang="cs-CZ" sz="2800" i="1" dirty="0" smtClean="0"/>
            </a:br>
            <a:r>
              <a:rPr lang="cs-CZ" sz="2800" i="1" dirty="0" smtClean="0"/>
              <a:t>/: počkat, pane potkane, počkat, pane potkane, </a:t>
            </a:r>
            <a:br>
              <a:rPr lang="cs-CZ" sz="2800" i="1" dirty="0" smtClean="0"/>
            </a:br>
            <a:r>
              <a:rPr lang="cs-CZ" sz="2800" i="1" dirty="0" smtClean="0"/>
              <a:t>počkat, pane potkane, ať se vám nic nestane. :/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i="1" dirty="0" smtClean="0"/>
          </a:p>
          <a:p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824" y="-27384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Potkal potkan potkana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268760"/>
            <a:ext cx="8892480" cy="561662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cs-CZ" sz="2300" dirty="0" smtClean="0"/>
              <a:t>     /: Pod kamenem potkala kočka kočku, kočka kočku, :/ </a:t>
            </a:r>
            <a:br>
              <a:rPr lang="cs-CZ" sz="2300" dirty="0" smtClean="0"/>
            </a:br>
            <a:r>
              <a:rPr lang="cs-CZ" sz="2300" dirty="0" smtClean="0"/>
              <a:t>/: kampak, kočko, spěcháte, kampak, kočko, spěcháte, </a:t>
            </a:r>
            <a:br>
              <a:rPr lang="cs-CZ" sz="2300" dirty="0" smtClean="0"/>
            </a:br>
            <a:r>
              <a:rPr lang="cs-CZ" sz="2300" dirty="0" smtClean="0"/>
              <a:t>kampak, kočko, spěcháte, </a:t>
            </a:r>
            <a:r>
              <a:rPr lang="cs-CZ" sz="2300" dirty="0" err="1" smtClean="0"/>
              <a:t>táži</a:t>
            </a:r>
            <a:r>
              <a:rPr lang="cs-CZ" sz="2300" dirty="0" smtClean="0"/>
              <a:t> se vás popáté. :/ </a:t>
            </a:r>
            <a:br>
              <a:rPr lang="cs-CZ" sz="2300" dirty="0" smtClean="0"/>
            </a:br>
            <a:r>
              <a:rPr lang="cs-CZ" sz="2300" dirty="0" smtClean="0"/>
              <a:t/>
            </a:r>
            <a:br>
              <a:rPr lang="cs-CZ" sz="2300" dirty="0" smtClean="0"/>
            </a:br>
            <a:r>
              <a:rPr lang="cs-CZ" sz="2300" dirty="0" smtClean="0"/>
              <a:t>/: Ty dvě kočky potkaly pod kamenem dva potkany, :/ </a:t>
            </a:r>
            <a:br>
              <a:rPr lang="cs-CZ" sz="2300" dirty="0" smtClean="0"/>
            </a:br>
            <a:r>
              <a:rPr lang="cs-CZ" sz="2300" dirty="0" smtClean="0"/>
              <a:t>/: kočky na ně skočily, kočky na ně skočily, </a:t>
            </a:r>
            <a:br>
              <a:rPr lang="cs-CZ" sz="2300" dirty="0" smtClean="0"/>
            </a:br>
            <a:r>
              <a:rPr lang="cs-CZ" sz="2300" dirty="0" smtClean="0"/>
              <a:t>kočky na ně skočily, zbaštily je za chvíli. :/ </a:t>
            </a:r>
            <a:br>
              <a:rPr lang="cs-CZ" sz="2300" dirty="0" smtClean="0"/>
            </a:br>
            <a:r>
              <a:rPr lang="cs-CZ" sz="2300" dirty="0" smtClean="0"/>
              <a:t/>
            </a:r>
            <a:br>
              <a:rPr lang="cs-CZ" sz="2300" dirty="0" smtClean="0"/>
            </a:br>
            <a:r>
              <a:rPr lang="cs-CZ" sz="2300" dirty="0" smtClean="0"/>
              <a:t>/: Přiběhl tam černý pes, kočky zbledly, kočky zbledly, :/ </a:t>
            </a:r>
            <a:br>
              <a:rPr lang="cs-CZ" sz="2300" dirty="0" smtClean="0"/>
            </a:br>
            <a:r>
              <a:rPr lang="cs-CZ" sz="2300" dirty="0" smtClean="0"/>
              <a:t>/: snědl kočky k večeři, snědl kočky k večeři, </a:t>
            </a:r>
            <a:br>
              <a:rPr lang="cs-CZ" sz="2300" dirty="0" smtClean="0"/>
            </a:br>
            <a:r>
              <a:rPr lang="cs-CZ" sz="2300" dirty="0" smtClean="0"/>
              <a:t>snědl kočky k večeři a pak usnul pod keři. :/ </a:t>
            </a:r>
            <a:br>
              <a:rPr lang="cs-CZ" sz="2300" dirty="0" smtClean="0"/>
            </a:br>
            <a:r>
              <a:rPr lang="cs-CZ" sz="2300" dirty="0" smtClean="0"/>
              <a:t/>
            </a:r>
            <a:br>
              <a:rPr lang="cs-CZ" sz="2300" dirty="0" smtClean="0"/>
            </a:br>
            <a:r>
              <a:rPr lang="cs-CZ" sz="2300" dirty="0" smtClean="0"/>
              <a:t>/: Tou dobou tam náhodou jeli tudy čtyři páni, :/ </a:t>
            </a:r>
            <a:br>
              <a:rPr lang="cs-CZ" sz="2300" dirty="0" smtClean="0"/>
            </a:br>
            <a:r>
              <a:rPr lang="cs-CZ" sz="2300" dirty="0" smtClean="0"/>
              <a:t>k obědu je u nich dnes, k obědu je u nich dnes, </a:t>
            </a:r>
            <a:br>
              <a:rPr lang="cs-CZ" sz="2300" dirty="0" smtClean="0"/>
            </a:br>
            <a:r>
              <a:rPr lang="cs-CZ" sz="2300" dirty="0" smtClean="0"/>
              <a:t>k obědu je u nich dnes knedlík - zelí - černý pes.</a:t>
            </a:r>
            <a:endParaRPr lang="cs-CZ" sz="23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Gradace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81336"/>
            <a:ext cx="8352928" cy="4572000"/>
          </a:xfrm>
        </p:spPr>
        <p:txBody>
          <a:bodyPr>
            <a:noAutofit/>
          </a:bodyPr>
          <a:lstStyle/>
          <a:p>
            <a:r>
              <a:rPr lang="cs-CZ" sz="2800" dirty="0" smtClean="0"/>
              <a:t>uspořádání slov nebo slovních spojení blízkého významu </a:t>
            </a:r>
            <a:r>
              <a:rPr lang="cs-CZ" sz="2800" dirty="0" smtClean="0">
                <a:solidFill>
                  <a:srgbClr val="00B0F0"/>
                </a:solidFill>
              </a:rPr>
              <a:t>od nejslabšího                              k nejsilnějšímu (</a:t>
            </a:r>
            <a:r>
              <a:rPr lang="cs-CZ" sz="2800" i="1" dirty="0" smtClean="0">
                <a:solidFill>
                  <a:srgbClr val="00B0F0"/>
                </a:solidFill>
              </a:rPr>
              <a:t>klimax</a:t>
            </a:r>
            <a:r>
              <a:rPr lang="cs-CZ" sz="2800" dirty="0" smtClean="0">
                <a:solidFill>
                  <a:srgbClr val="00B0F0"/>
                </a:solidFill>
              </a:rPr>
              <a:t>) nebo opačně (</a:t>
            </a:r>
            <a:r>
              <a:rPr lang="cs-CZ" sz="2800" i="1" dirty="0" smtClean="0">
                <a:solidFill>
                  <a:srgbClr val="00B0F0"/>
                </a:solidFill>
              </a:rPr>
              <a:t>antiklimax</a:t>
            </a:r>
            <a:r>
              <a:rPr lang="cs-CZ" sz="2800" dirty="0" smtClean="0">
                <a:solidFill>
                  <a:srgbClr val="00B0F0"/>
                </a:solidFill>
              </a:rPr>
              <a:t>) 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Tys vrchol blaha, štěstí, plesu, slávy.                            </a:t>
            </a:r>
            <a:r>
              <a:rPr lang="cs-CZ" sz="2800" i="1" dirty="0" smtClean="0"/>
              <a:t>( </a:t>
            </a:r>
            <a:r>
              <a:rPr lang="cs-CZ" sz="2800" i="1" dirty="0" err="1" smtClean="0"/>
              <a:t>J.Vrchlický</a:t>
            </a:r>
            <a:r>
              <a:rPr lang="cs-CZ" sz="2800" i="1" dirty="0" smtClean="0"/>
              <a:t>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...kde je voda modravá a nebe modravé a hory modravější </a:t>
            </a:r>
            <a:r>
              <a:rPr lang="cs-CZ" sz="2800" i="1" dirty="0" smtClean="0"/>
              <a:t>( </a:t>
            </a:r>
            <a:r>
              <a:rPr lang="cs-CZ" sz="2800" i="1" dirty="0" err="1" smtClean="0"/>
              <a:t>V</a:t>
            </a:r>
            <a:r>
              <a:rPr lang="cs-CZ" sz="2800" i="1" dirty="0" smtClean="0"/>
              <a:t>.Nezval)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…temná noc, temnější mně nastává                   </a:t>
            </a:r>
            <a:r>
              <a:rPr lang="cs-CZ" sz="2800" dirty="0" smtClean="0"/>
              <a:t>( </a:t>
            </a:r>
            <a:r>
              <a:rPr lang="cs-CZ" sz="2800" dirty="0" err="1" smtClean="0"/>
              <a:t>K</a:t>
            </a:r>
            <a:r>
              <a:rPr lang="cs-CZ" sz="2800" dirty="0" smtClean="0"/>
              <a:t>.</a:t>
            </a:r>
            <a:r>
              <a:rPr lang="cs-CZ" sz="2800" dirty="0" err="1" smtClean="0"/>
              <a:t>H.Mácha</a:t>
            </a:r>
            <a:r>
              <a:rPr lang="cs-CZ" sz="2800" dirty="0" smtClean="0"/>
              <a:t>)</a:t>
            </a:r>
            <a:endParaRPr lang="cs-CZ" sz="2800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4400" dirty="0" smtClean="0"/>
              <a:t>Enumerace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výčet 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 tys poznal žalost, smutek, stesk a lásku </a:t>
            </a:r>
            <a:r>
              <a:rPr lang="cs-CZ" sz="2800" dirty="0" smtClean="0"/>
              <a:t>(Vítězslav Nezval)</a:t>
            </a: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3613583" y="1327583"/>
            <a:ext cx="1916831" cy="9144001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9903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4400" dirty="0" smtClean="0"/>
              <a:t>Řečnické figury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568952" cy="4824536"/>
          </a:xfrm>
        </p:spPr>
        <p:txBody>
          <a:bodyPr>
            <a:noAutofit/>
          </a:bodyPr>
          <a:lstStyle/>
          <a:p>
            <a:r>
              <a:rPr lang="cs-CZ" sz="2800" dirty="0" smtClean="0"/>
              <a:t>rozpor mezi gramatickým a aktuálním obsahem výpovědi; obsah je tímto aktualizován</a:t>
            </a:r>
          </a:p>
          <a:p>
            <a:r>
              <a:rPr lang="cs-CZ" sz="2800" dirty="0" smtClean="0"/>
              <a:t>apostrofa</a:t>
            </a:r>
          </a:p>
          <a:p>
            <a:r>
              <a:rPr lang="cs-CZ" sz="2800" dirty="0" smtClean="0"/>
              <a:t>exklamace</a:t>
            </a:r>
          </a:p>
          <a:p>
            <a:r>
              <a:rPr lang="cs-CZ" sz="2800" dirty="0" smtClean="0"/>
              <a:t>řečnická otázka</a:t>
            </a:r>
          </a:p>
          <a:p>
            <a:r>
              <a:rPr lang="cs-CZ" sz="2800" dirty="0" err="1" smtClean="0"/>
              <a:t>apoziopeze</a:t>
            </a:r>
            <a:endParaRPr lang="cs-CZ" sz="2800" dirty="0" smtClean="0"/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odchylky od pravidelného slovosledu</a:t>
            </a:r>
            <a:r>
              <a:rPr lang="cs-CZ" sz="2800" dirty="0" smtClean="0"/>
              <a:t> - zeugma, elipsa, anakolut, inverze                            </a:t>
            </a:r>
            <a:r>
              <a:rPr lang="cs-CZ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( viz.samostatná prezentace)</a:t>
            </a:r>
          </a:p>
          <a:p>
            <a:pPr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99032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Apostrofa, exklamace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09328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oslovení</a:t>
            </a:r>
          </a:p>
          <a:p>
            <a:r>
              <a:rPr lang="cs-CZ" dirty="0" smtClean="0"/>
              <a:t>řečník osloví někoho, od koho nemůže očekávat odpověď (nepřítomná osoba,  předmět)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Čechy krásné, Čechy mé … </a:t>
            </a:r>
            <a:r>
              <a:rPr lang="cs-CZ" dirty="0" smtClean="0"/>
              <a:t>(</a:t>
            </a:r>
            <a:r>
              <a:rPr lang="cs-CZ" dirty="0" err="1" smtClean="0"/>
              <a:t>F.Hrubín</a:t>
            </a:r>
            <a:r>
              <a:rPr lang="cs-CZ" dirty="0" smtClean="0"/>
              <a:t>)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Hynku! Viléme!! Jarmilo!!! </a:t>
            </a:r>
            <a:r>
              <a:rPr lang="cs-CZ" i="1" dirty="0" smtClean="0"/>
              <a:t>( </a:t>
            </a:r>
            <a:r>
              <a:rPr lang="cs-CZ" i="1" dirty="0" err="1" smtClean="0"/>
              <a:t>K</a:t>
            </a:r>
            <a:r>
              <a:rPr lang="cs-CZ" i="1" dirty="0" smtClean="0"/>
              <a:t>.</a:t>
            </a:r>
            <a:r>
              <a:rPr lang="cs-CZ" i="1" dirty="0" err="1" smtClean="0"/>
              <a:t>J.Mácha</a:t>
            </a:r>
            <a:r>
              <a:rPr lang="cs-CZ" i="1" dirty="0" smtClean="0"/>
              <a:t>)</a:t>
            </a:r>
          </a:p>
          <a:p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Jen se točte, koně dřevění,</a:t>
            </a:r>
            <a:b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pěkně dokolečka točte se! </a:t>
            </a:r>
            <a:r>
              <a:rPr lang="cs-CZ" i="1" dirty="0" smtClean="0"/>
              <a:t>( Paul </a:t>
            </a:r>
            <a:r>
              <a:rPr lang="cs-CZ" i="1" dirty="0" err="1" smtClean="0"/>
              <a:t>Verlaine</a:t>
            </a:r>
            <a:r>
              <a:rPr lang="cs-CZ" i="1" dirty="0" smtClean="0"/>
              <a:t>)</a:t>
            </a:r>
            <a:endParaRPr lang="cs-CZ" dirty="0" smtClean="0"/>
          </a:p>
          <a:p>
            <a:r>
              <a:rPr lang="cs-CZ" sz="3200" dirty="0" smtClean="0"/>
              <a:t>exklamace = </a:t>
            </a:r>
            <a:r>
              <a:rPr lang="cs-CZ" sz="3200" dirty="0" smtClean="0">
                <a:solidFill>
                  <a:srgbClr val="00B0F0"/>
                </a:solidFill>
              </a:rPr>
              <a:t>zvolání</a:t>
            </a:r>
            <a:r>
              <a:rPr lang="cs-CZ" sz="3200" dirty="0" smtClean="0"/>
              <a:t> ; </a:t>
            </a:r>
            <a:r>
              <a:rPr lang="cs-CZ" sz="32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Jaká krása!</a:t>
            </a:r>
            <a:endParaRPr lang="cs-CZ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4400" dirty="0" err="1" smtClean="0"/>
              <a:t>Apoziopeze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1336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významová i intonační neukončenost výpovědi</a:t>
            </a:r>
          </a:p>
          <a:p>
            <a:r>
              <a:rPr lang="cs-CZ" sz="2800" dirty="0" smtClean="0"/>
              <a:t>značí se třemi tečkami nebo pomlčkou</a:t>
            </a:r>
          </a:p>
          <a:p>
            <a:r>
              <a:rPr lang="cs-CZ" sz="2800" dirty="0" smtClean="0"/>
              <a:t>zdůraznění určitého motivu,  citové odmlčení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Ráda bych se sester, ráda bych se ptala, proč jsem jako louka rozkvítala, proč a proč jsem..., a jak to jen </a:t>
            </a:r>
            <a:r>
              <a:rPr lang="cs-CZ" sz="28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řící...jsou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 snad muži loupežníci?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( Fráňa Šrámek, Splav)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Řečnická otázka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80920" cy="4968552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formou otázky se něco oznamuje, neočekává se odpověď</a:t>
            </a:r>
            <a:r>
              <a:rPr lang="cs-CZ" sz="2800" dirty="0" smtClean="0"/>
              <a:t>, může se tak vyjádřit i rozkaz</a:t>
            </a:r>
          </a:p>
          <a:p>
            <a:r>
              <a:rPr lang="cs-CZ" sz="2800" dirty="0" smtClean="0"/>
              <a:t>expresivita, přesvědčivost</a:t>
            </a:r>
          </a:p>
          <a:p>
            <a:r>
              <a:rPr lang="cs-CZ" sz="2800" dirty="0" smtClean="0"/>
              <a:t>řečnická odpověď : mluvčí si odpovídá                na řečnickou otázku neočekávaným způsobem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 je radost v zlaté síni? V purpur přioděná lež.</a:t>
            </a:r>
            <a:r>
              <a:rPr lang="cs-CZ" sz="2800" dirty="0" smtClean="0"/>
              <a:t> (V. Hálek)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Kdo na moje místo, kdo zvedne můj štít? </a:t>
            </a:r>
            <a:r>
              <a:rPr lang="cs-CZ" sz="2800" dirty="0" smtClean="0"/>
              <a:t>(</a:t>
            </a:r>
            <a:r>
              <a:rPr lang="cs-CZ" sz="2800" dirty="0" err="1" smtClean="0"/>
              <a:t>P.Bezruč</a:t>
            </a:r>
            <a:r>
              <a:rPr lang="cs-CZ" sz="2800" dirty="0" smtClean="0"/>
              <a:t>)</a:t>
            </a: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3990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3200" dirty="0" smtClean="0"/>
              <a:t>Odchylky od pravidelného slovosledu              ( samostatná prezentace)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640960" cy="5112568"/>
          </a:xfrm>
        </p:spPr>
        <p:txBody>
          <a:bodyPr>
            <a:noAutofit/>
          </a:bodyPr>
          <a:lstStyle/>
          <a:p>
            <a:r>
              <a:rPr lang="cs-CZ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zeugma</a:t>
            </a:r>
            <a:r>
              <a:rPr lang="cs-CZ" sz="2700" dirty="0" smtClean="0"/>
              <a:t> - sloveso má několik předmětů,            ale syntakticky se váže jen k jednomu</a:t>
            </a:r>
          </a:p>
          <a:p>
            <a:r>
              <a:rPr lang="cs-CZ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elipsa</a:t>
            </a:r>
            <a:r>
              <a:rPr lang="cs-CZ" sz="2700" dirty="0" smtClean="0"/>
              <a:t> - vynechání větných členů, jež jsou zřejmé z kontextu;běžné v hovorové řeči</a:t>
            </a:r>
          </a:p>
          <a:p>
            <a:r>
              <a:rPr lang="cs-CZ" sz="27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„je pět“; Tělo jeho – skála na skále ležící              </a:t>
            </a:r>
            <a:r>
              <a:rPr lang="cs-CZ" sz="2700" dirty="0" smtClean="0"/>
              <a:t>(K.J. Erben)</a:t>
            </a:r>
          </a:p>
          <a:p>
            <a:r>
              <a:rPr lang="cs-CZ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anakolut</a:t>
            </a:r>
            <a:r>
              <a:rPr lang="cs-CZ" sz="2700" dirty="0" smtClean="0"/>
              <a:t> -  vyšinutí z větné vazby, změna započaté konstrukce</a:t>
            </a:r>
          </a:p>
          <a:p>
            <a:r>
              <a:rPr lang="cs-CZ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pleonasmus</a:t>
            </a:r>
            <a:r>
              <a:rPr lang="cs-CZ" sz="2700" dirty="0" smtClean="0"/>
              <a:t> - užití více slov stejného nebo blízkého významu k označení jediné skutečnosti - </a:t>
            </a:r>
            <a:r>
              <a:rPr lang="cs-CZ" sz="27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modrý blankyt, </a:t>
            </a:r>
            <a:r>
              <a:rPr lang="cs-CZ" sz="27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slyšeti</a:t>
            </a:r>
            <a:r>
              <a:rPr lang="cs-CZ" sz="27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ušima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99032"/>
          </a:xfr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4400" dirty="0" smtClean="0"/>
              <a:t>Rým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665312"/>
            <a:ext cx="8445624" cy="4572000"/>
          </a:xfrm>
        </p:spPr>
        <p:txBody>
          <a:bodyPr>
            <a:noAutofit/>
          </a:bodyPr>
          <a:lstStyle/>
          <a:p>
            <a:r>
              <a:rPr lang="cs-CZ" sz="2800" dirty="0" smtClean="0"/>
              <a:t>v třídění rýmů se uplatňuje řada aspektů: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podle přízvuku </a:t>
            </a:r>
            <a:r>
              <a:rPr lang="cs-CZ" sz="2800" dirty="0" smtClean="0"/>
              <a:t>– rýmy mužské, ženské, daktylské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podle 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počtu rýmujících se slabik </a:t>
            </a:r>
            <a:r>
              <a:rPr lang="cs-CZ" sz="2800" dirty="0" smtClean="0"/>
              <a:t>– jednoslabičné, dvojslabičné, tříslabičné = klouzavé,víceslabičné = kolébavé ( hlaholné)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podle rozsahu, povahy a dokonalosti souzvuku</a:t>
            </a:r>
            <a:r>
              <a:rPr lang="cs-CZ" sz="2800" dirty="0" smtClean="0"/>
              <a:t> – absolutní = identické, tklivé, úplné, neúplné, bohaté, chudé,                useknuté, vizuální, inverzní …</a:t>
            </a: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Inverze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9328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změněný slovosled</a:t>
            </a:r>
          </a:p>
          <a:p>
            <a:r>
              <a:rPr lang="cs-CZ" sz="2800" dirty="0" smtClean="0"/>
              <a:t>změna gramaticky obvyklého, stylisticky bezpříznakového pořádku slov</a:t>
            </a:r>
          </a:p>
          <a:p>
            <a:r>
              <a:rPr lang="cs-CZ" sz="2800" dirty="0" smtClean="0"/>
              <a:t>zdůraznění některé složky výpovědi, nejčastěji vzniká  kvůli  rýmu, emocionální podbarvení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…kachna s peřím zelenavým                               </a:t>
            </a:r>
            <a:r>
              <a:rPr lang="cs-CZ" sz="2800" dirty="0" smtClean="0"/>
              <a:t>( Antonín Sova)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8" y="2924944"/>
            <a:ext cx="2232248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asyndeton</a:t>
            </a:r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3203848" y="3717032"/>
            <a:ext cx="2592288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polysyndeton</a:t>
            </a:r>
          </a:p>
          <a:p>
            <a:pPr algn="ctr"/>
            <a:endParaRPr lang="cs-CZ" sz="2400" b="1" dirty="0"/>
          </a:p>
        </p:txBody>
      </p:sp>
      <p:sp>
        <p:nvSpPr>
          <p:cNvPr id="7" name="Šipka dolů 6"/>
          <p:cNvSpPr/>
          <p:nvPr/>
        </p:nvSpPr>
        <p:spPr>
          <a:xfrm rot="2552090">
            <a:off x="2809358" y="1613040"/>
            <a:ext cx="484632" cy="13648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4283968" y="1844824"/>
            <a:ext cx="432048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 rot="19080345">
            <a:off x="5507612" y="1534940"/>
            <a:ext cx="504056" cy="14835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084168" y="2924944"/>
            <a:ext cx="1800200" cy="15696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parenteze ( vsuvka)</a:t>
            </a:r>
            <a:endParaRPr lang="cs-CZ" sz="2400" b="1" dirty="0" smtClean="0">
              <a:latin typeface="Century Gothic" pitchFamily="34" charset="0"/>
            </a:endParaRPr>
          </a:p>
          <a:p>
            <a:pPr algn="ctr"/>
            <a:endParaRPr lang="cs-CZ" sz="2400" b="1" dirty="0"/>
          </a:p>
        </p:txBody>
      </p:sp>
      <p:sp>
        <p:nvSpPr>
          <p:cNvPr id="25" name="Rovnoramenný trojúhelník 24"/>
          <p:cNvSpPr/>
          <p:nvPr/>
        </p:nvSpPr>
        <p:spPr>
          <a:xfrm rot="5400000">
            <a:off x="3613585" y="1327585"/>
            <a:ext cx="1916831" cy="9144002"/>
          </a:xfrm>
          <a:prstGeom prst="triangle">
            <a:avLst>
              <a:gd name="adj" fmla="val 99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399032"/>
          </a:xfrm>
        </p:spPr>
        <p:txBody>
          <a:bodyPr/>
          <a:lstStyle/>
          <a:p>
            <a:pPr algn="ctr"/>
            <a:r>
              <a:rPr lang="cs-CZ" dirty="0" smtClean="0"/>
              <a:t>Syntaktické figury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899592" y="1340768"/>
            <a:ext cx="7344816" cy="523220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dirty="0" smtClean="0"/>
              <a:t>Užívání a vypouštění spojovacích výrazů.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  <p:bldP spid="10" grpId="0" animBg="1"/>
      <p:bldP spid="13" grpId="0" animBg="1"/>
      <p:bldP spid="12" grpId="0"/>
      <p:bldP spid="1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4400" dirty="0" smtClean="0"/>
              <a:t>Asyndeton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vynechání spojek </a:t>
            </a:r>
            <a:r>
              <a:rPr lang="cs-CZ" sz="2800" dirty="0" smtClean="0"/>
              <a:t>(např.: „a“ ve výčtu)</a:t>
            </a:r>
          </a:p>
          <a:p>
            <a:r>
              <a:rPr lang="cs-CZ" sz="2800" dirty="0" smtClean="0"/>
              <a:t>zdůraznění samostatnosti jednotlivých složek, navození situačního napětí, prudkého dějového spádu, stupňování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Dělník je smrtelný, práce je živá,                            Antonín umírá, žárovka zpívá… </a:t>
            </a:r>
            <a:r>
              <a:rPr lang="cs-CZ" sz="2800" dirty="0" smtClean="0"/>
              <a:t>( </a:t>
            </a:r>
            <a:r>
              <a:rPr lang="cs-CZ" sz="2800" dirty="0" err="1" smtClean="0"/>
              <a:t>J.Wolker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opakem polysyndeton</a:t>
            </a:r>
          </a:p>
        </p:txBody>
      </p:sp>
      <p:sp>
        <p:nvSpPr>
          <p:cNvPr id="5" name="Rovnoramenný trojúhelník 4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4400" dirty="0" smtClean="0"/>
              <a:t>Polysyndeton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37320"/>
            <a:ext cx="8352928" cy="4572000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nadbytek spojek</a:t>
            </a:r>
            <a:r>
              <a:rPr lang="cs-CZ" sz="2800" dirty="0" smtClean="0"/>
              <a:t>, nejčastěji slučovací         „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cs-CZ" sz="2800" dirty="0" smtClean="0"/>
              <a:t>“ </a:t>
            </a:r>
            <a:r>
              <a:rPr lang="cs-CZ" sz="2800" dirty="0" err="1" smtClean="0"/>
              <a:t>a</a:t>
            </a:r>
            <a:r>
              <a:rPr lang="cs-CZ" sz="2800" dirty="0" smtClean="0"/>
              <a:t>  „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</a:t>
            </a:r>
            <a:r>
              <a:rPr lang="cs-CZ" sz="2800" dirty="0" smtClean="0"/>
              <a:t>“</a:t>
            </a:r>
          </a:p>
          <a:p>
            <a:r>
              <a:rPr lang="cs-CZ" sz="2800" dirty="0" smtClean="0"/>
              <a:t>zdůraznění, stupňování, někdy spojeno                                s gradací</a:t>
            </a:r>
          </a:p>
          <a:p>
            <a:r>
              <a:rPr lang="cs-CZ" sz="2800" dirty="0" smtClean="0"/>
              <a:t> 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..a stráně zastřené a vzhůru cesta sivá                   a soumrak májový, jenž chvěje se a voní…             </a:t>
            </a:r>
            <a:r>
              <a:rPr lang="cs-CZ" sz="2800" dirty="0" smtClean="0"/>
              <a:t>( </a:t>
            </a:r>
            <a:r>
              <a:rPr lang="cs-CZ" sz="2800" dirty="0" err="1" smtClean="0"/>
              <a:t>S</a:t>
            </a:r>
            <a:r>
              <a:rPr lang="cs-CZ" sz="2800" dirty="0" smtClean="0"/>
              <a:t>.</a:t>
            </a:r>
            <a:r>
              <a:rPr lang="cs-CZ" sz="2800" dirty="0" err="1" smtClean="0"/>
              <a:t>K</a:t>
            </a:r>
            <a:r>
              <a:rPr lang="cs-CZ" sz="2800" dirty="0" smtClean="0"/>
              <a:t>.Neumann)</a:t>
            </a: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7760"/>
            <a:ext cx="8229600" cy="139903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4400" dirty="0" smtClean="0"/>
              <a:t>Parenteze - vsuvka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37320"/>
            <a:ext cx="8784976" cy="4572000"/>
          </a:xfrm>
        </p:spPr>
        <p:txBody>
          <a:bodyPr>
            <a:noAutofit/>
          </a:bodyPr>
          <a:lstStyle/>
          <a:p>
            <a:r>
              <a:rPr lang="cs-CZ" sz="2800" dirty="0" smtClean="0"/>
              <a:t>gramaticky </a:t>
            </a:r>
            <a:r>
              <a:rPr lang="cs-CZ" sz="2800" dirty="0" smtClean="0">
                <a:solidFill>
                  <a:srgbClr val="00B0F0"/>
                </a:solidFill>
              </a:rPr>
              <a:t>samostatně vložený slovní výraz </a:t>
            </a:r>
            <a:r>
              <a:rPr lang="cs-CZ" sz="2800" dirty="0" smtClean="0"/>
              <a:t>nebo věta ( myšlenka)</a:t>
            </a:r>
          </a:p>
          <a:p>
            <a:r>
              <a:rPr lang="cs-CZ" sz="2800" dirty="0" smtClean="0"/>
              <a:t>přerušuje souvislou syntaktickou stavbu věty </a:t>
            </a:r>
          </a:p>
          <a:p>
            <a:r>
              <a:rPr lang="cs-CZ" sz="2800" dirty="0" smtClean="0"/>
              <a:t> s obsahem věty souvisí jen významově ( může být vypuštěno, aniž by se změnil smysl věty)</a:t>
            </a:r>
          </a:p>
          <a:p>
            <a:r>
              <a:rPr lang="cs-CZ" sz="2800" dirty="0" smtClean="0"/>
              <a:t>odděluje se z obou stran čárkou, pomlčkou, závorkou (písemný projev), pauzami (mluvený projev)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Karolína Světlá,</a:t>
            </a:r>
            <a:r>
              <a:rPr lang="cs-CZ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to by vás mohlo zajímat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,                           se zamilovala do Jana Nerudy.</a:t>
            </a:r>
          </a:p>
          <a:p>
            <a:endParaRPr lang="cs-CZ" sz="2800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cs-CZ" sz="2800" dirty="0" smtClean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Eufonie x kakofonie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eufonie - libozvučnost</a:t>
            </a:r>
          </a:p>
          <a:p>
            <a:r>
              <a:rPr lang="cs-CZ" sz="2800" dirty="0" smtClean="0"/>
              <a:t>příjemné uspořádání zvuků v projevů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 mlhách stříbrných měsíčních paprsků se taví sníh. </a:t>
            </a:r>
            <a:r>
              <a:rPr lang="cs-CZ" sz="2800" dirty="0" smtClean="0"/>
              <a:t>(</a:t>
            </a:r>
            <a:r>
              <a:rPr lang="cs-CZ" sz="2800" dirty="0" err="1" smtClean="0"/>
              <a:t>K</a:t>
            </a:r>
            <a:r>
              <a:rPr lang="cs-CZ" sz="2800" dirty="0" smtClean="0"/>
              <a:t>.Toman)</a:t>
            </a:r>
          </a:p>
          <a:p>
            <a:r>
              <a:rPr lang="cs-CZ" sz="2800" dirty="0" smtClean="0"/>
              <a:t>opakem je </a:t>
            </a:r>
            <a:r>
              <a:rPr lang="cs-CZ" sz="2800" dirty="0" smtClean="0">
                <a:solidFill>
                  <a:srgbClr val="00B0F0"/>
                </a:solidFill>
              </a:rPr>
              <a:t>kakofonie = nelibozvučnost</a:t>
            </a:r>
          </a:p>
          <a:p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Krmí krví krky horských kondorů…( </a:t>
            </a:r>
            <a:r>
              <a:rPr lang="cs-CZ" sz="2800" dirty="0" err="1" smtClean="0"/>
              <a:t>V</a:t>
            </a:r>
            <a:r>
              <a:rPr lang="cs-CZ" sz="2800" dirty="0" smtClean="0"/>
              <a:t>.Nezval)</a:t>
            </a:r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399032"/>
          </a:xfrm>
        </p:spPr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435280" cy="4572000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Kaločová</a:t>
            </a:r>
            <a:r>
              <a:rPr lang="cs-CZ" sz="2400" dirty="0" smtClean="0"/>
              <a:t>, Jarmila: Průvodce literárními pojmy, </a:t>
            </a:r>
            <a:r>
              <a:rPr lang="cs-CZ" sz="2400" dirty="0" err="1" smtClean="0"/>
              <a:t>Education</a:t>
            </a:r>
            <a:r>
              <a:rPr lang="cs-CZ" sz="2400" dirty="0" smtClean="0"/>
              <a:t> 1991</a:t>
            </a:r>
          </a:p>
          <a:p>
            <a:r>
              <a:rPr lang="cs-CZ" sz="2400" dirty="0" err="1" smtClean="0"/>
              <a:t>Sochrová</a:t>
            </a:r>
            <a:r>
              <a:rPr lang="cs-CZ" sz="2400" dirty="0" smtClean="0"/>
              <a:t>, Marie: Literatura v kostce pro střední školy,Fragment 1996</a:t>
            </a:r>
          </a:p>
          <a:p>
            <a:r>
              <a:rPr lang="cs-CZ" sz="2400" dirty="0" err="1" smtClean="0"/>
              <a:t>Vlašín</a:t>
            </a:r>
            <a:r>
              <a:rPr lang="cs-CZ" sz="2400" dirty="0" smtClean="0"/>
              <a:t>, Štěpán : Slovník literární teorie,Československý spisovatel, Praha 1984</a:t>
            </a:r>
          </a:p>
          <a:p>
            <a:r>
              <a:rPr lang="cs-CZ" sz="2400" dirty="0" smtClean="0"/>
              <a:t>Vlastní výpisky a přípravy </a:t>
            </a:r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08912" cy="597666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podle gramatické povahy rýmových podstat</a:t>
            </a:r>
            <a:r>
              <a:rPr lang="cs-CZ" sz="2800" dirty="0" smtClean="0"/>
              <a:t>  - koncové, kmenové, štěpné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podle myšlenkového rozpětí </a:t>
            </a:r>
            <a:r>
              <a:rPr lang="cs-CZ" sz="2800" dirty="0" smtClean="0"/>
              <a:t>– jadrné, tautologické ….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podle umístění ve verši </a:t>
            </a:r>
            <a:r>
              <a:rPr lang="cs-CZ" sz="2800" dirty="0" smtClean="0"/>
              <a:t>– koncové, vnitřní čelní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podle umístění  v proudu veršů </a:t>
            </a:r>
            <a:r>
              <a:rPr lang="cs-CZ" sz="2800" dirty="0" smtClean="0"/>
              <a:t>– sdružené, střídavé, obkročné, postupné, přerývané, sporadické, tirádové, ocasaté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podle provenience rýmovaných slov </a:t>
            </a:r>
            <a:r>
              <a:rPr lang="cs-CZ" sz="2800" dirty="0" smtClean="0"/>
              <a:t>(domácí X exotické – česká dekadence, symbolismus, poetismus) </a:t>
            </a:r>
          </a:p>
          <a:p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</p:spPr>
        <p:txBody>
          <a:bodyPr/>
          <a:lstStyle/>
          <a:p>
            <a:r>
              <a:rPr lang="cs-CZ" dirty="0" smtClean="0"/>
              <a:t>Ukázky zajímavých rýmů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  <a:noFill/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rým </a:t>
            </a:r>
            <a:r>
              <a:rPr lang="cs-CZ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kalambúrní</a:t>
            </a:r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800" dirty="0" smtClean="0"/>
              <a:t>– souzvuku se v něm dosáhne jazykovou hříčkou, </a:t>
            </a:r>
            <a:r>
              <a:rPr lang="cs-CZ" sz="2800" dirty="0" err="1" smtClean="0"/>
              <a:t>např.přesmyčkou</a:t>
            </a:r>
            <a:r>
              <a:rPr lang="cs-CZ" sz="2800" dirty="0" smtClean="0"/>
              <a:t> – rým inverzní 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spí na sukni X spíná sukni; bělá se květ X bělásek vět</a:t>
            </a:r>
            <a:r>
              <a:rPr lang="cs-CZ" sz="2800" dirty="0" smtClean="0"/>
              <a:t> ( </a:t>
            </a:r>
            <a:r>
              <a:rPr lang="cs-CZ" sz="2800" dirty="0" err="1" smtClean="0"/>
              <a:t>V</a:t>
            </a:r>
            <a:r>
              <a:rPr lang="cs-CZ" sz="2800" dirty="0" smtClean="0"/>
              <a:t>.Nezval)</a:t>
            </a:r>
          </a:p>
          <a:p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rým jadrný </a:t>
            </a:r>
            <a:r>
              <a:rPr lang="cs-CZ" sz="2800" dirty="0" smtClean="0"/>
              <a:t>– v satirické poezii, koncentruje se zde významový protiklad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kradli X padli; monarchie X hnije;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Takový pasák se tady chvástá / cylindr mluví  k celému národu / ale když v noci po barech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chlastá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/ sotva se dovleče někam k záchodu.          (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.Biebl)</a:t>
            </a:r>
          </a:p>
          <a:p>
            <a:endParaRPr lang="cs-CZ" sz="2800" dirty="0" smtClean="0"/>
          </a:p>
          <a:p>
            <a:endParaRPr lang="cs-CZ" sz="2800" i="1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04664"/>
            <a:ext cx="8507288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rým vnitřní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 opuštěný </a:t>
            </a:r>
            <a:r>
              <a:rPr lang="cs-CZ" sz="28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trůn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v smutečním smyku </a:t>
            </a:r>
            <a:r>
              <a:rPr lang="cs-CZ" sz="28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strun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králové bez </a:t>
            </a:r>
            <a:r>
              <a:rPr lang="cs-CZ" sz="28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korun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se rozpadají v prachu                     a světlo sedmi </a:t>
            </a:r>
            <a:r>
              <a:rPr lang="cs-CZ" sz="28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lun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jež hlídá texty </a:t>
            </a:r>
            <a:r>
              <a:rPr lang="cs-CZ" sz="28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run</a:t>
            </a: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se tříští na portál a uhasíná v strachu. </a:t>
            </a:r>
            <a:r>
              <a:rPr lang="cs-CZ" sz="2800" dirty="0" smtClean="0"/>
              <a:t>                                   ( V. Nezval)</a:t>
            </a:r>
          </a:p>
          <a:p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rýmové echo </a:t>
            </a:r>
            <a:r>
              <a:rPr lang="cs-CZ" sz="2800" dirty="0" smtClean="0"/>
              <a:t>– homonymní rým; jedno slovo se celé opakuje na druhé straně rýmu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…měl jsem doma mince, byly po mamince…</a:t>
            </a:r>
          </a:p>
          <a:p>
            <a:endParaRPr lang="cs-CZ" sz="2800" dirty="0"/>
          </a:p>
        </p:txBody>
      </p:sp>
      <p:sp>
        <p:nvSpPr>
          <p:cNvPr id="4" name="Rovnoramenný trojúhelník 3"/>
          <p:cNvSpPr/>
          <p:nvPr/>
        </p:nvSpPr>
        <p:spPr>
          <a:xfrm rot="16200000">
            <a:off x="7519765" y="5233765"/>
            <a:ext cx="1916831" cy="13316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1024</TotalTime>
  <Words>2966</Words>
  <Application>Microsoft Office PowerPoint</Application>
  <PresentationFormat>Předvádění na obrazovce (4:3)</PresentationFormat>
  <Paragraphs>498</Paragraphs>
  <Slides>66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67" baseType="lpstr">
      <vt:lpstr>Talent</vt:lpstr>
      <vt:lpstr>Struktura literárního díla  ( složky)</vt:lpstr>
      <vt:lpstr>Útvary národního jazyka</vt:lpstr>
      <vt:lpstr>Zvukové prostředky</vt:lpstr>
      <vt:lpstr> Rytmus </vt:lpstr>
      <vt:lpstr>                     Rým</vt:lpstr>
      <vt:lpstr>Rým</vt:lpstr>
      <vt:lpstr>Prezentace aplikace PowerPoint</vt:lpstr>
      <vt:lpstr>Ukázky zajímavých rýmů</vt:lpstr>
      <vt:lpstr>Prezentace aplikace PowerPoint</vt:lpstr>
      <vt:lpstr> Onomatopoie </vt:lpstr>
      <vt:lpstr>Paronomázie</vt:lpstr>
      <vt:lpstr>Zvukosled </vt:lpstr>
      <vt:lpstr>Stylové rozvrstvení slovní zásoby</vt:lpstr>
      <vt:lpstr>Textové  prostředky</vt:lpstr>
      <vt:lpstr>Syntaktické prostředky</vt:lpstr>
      <vt:lpstr>Stylistické prostředky</vt:lpstr>
      <vt:lpstr>Stylistické prostředky</vt:lpstr>
      <vt:lpstr>Prezentace aplikace PowerPoint</vt:lpstr>
      <vt:lpstr>Básnický přívlastek - epiteton</vt:lpstr>
      <vt:lpstr>Epiteton – K.H.Mácha - Máj</vt:lpstr>
      <vt:lpstr> Paralelismus </vt:lpstr>
      <vt:lpstr> Antiteze </vt:lpstr>
      <vt:lpstr>Antiteze -Jan Neruda</vt:lpstr>
      <vt:lpstr>B.NEPŘÍMÁ POJMENOVÁNÍ (obrazná) = TROPY </vt:lpstr>
      <vt:lpstr>Metafora</vt:lpstr>
      <vt:lpstr>Příklady metafor</vt:lpstr>
      <vt:lpstr>Metonymie</vt:lpstr>
      <vt:lpstr>Synekdocha</vt:lpstr>
      <vt:lpstr>Personifikace</vt:lpstr>
      <vt:lpstr>Personifikace - K.H.Mácha – Máj </vt:lpstr>
      <vt:lpstr> Perifráze </vt:lpstr>
      <vt:lpstr> Eufemismus </vt:lpstr>
      <vt:lpstr>Příklady běžných eufemismů </vt:lpstr>
      <vt:lpstr> Dysfemismus </vt:lpstr>
      <vt:lpstr> Hyperbola </vt:lpstr>
      <vt:lpstr> Oxymorón </vt:lpstr>
      <vt:lpstr>Tautologie</vt:lpstr>
      <vt:lpstr> Ironie </vt:lpstr>
      <vt:lpstr> Alegorie </vt:lpstr>
      <vt:lpstr>C. FIGURY</vt:lpstr>
      <vt:lpstr>Prezentace aplikace PowerPoint</vt:lpstr>
      <vt:lpstr> Epizeuxis </vt:lpstr>
      <vt:lpstr> Anafora </vt:lpstr>
      <vt:lpstr>Joseph Rudyard Kipling              ( 1865- 1966) – báseň Když </vt:lpstr>
      <vt:lpstr>Prezentace aplikace PowerPoint</vt:lpstr>
      <vt:lpstr>Prezentace aplikace PowerPoint</vt:lpstr>
      <vt:lpstr>Anafora – V.Nezval - Edison</vt:lpstr>
      <vt:lpstr> Epifora </vt:lpstr>
      <vt:lpstr>Epanastrofa ( palilogie) </vt:lpstr>
      <vt:lpstr>Epanastrofa:</vt:lpstr>
      <vt:lpstr>Aliterace</vt:lpstr>
      <vt:lpstr>Potkal potkan potkana</vt:lpstr>
      <vt:lpstr> Gradace </vt:lpstr>
      <vt:lpstr>Enumerace</vt:lpstr>
      <vt:lpstr>Řečnické figury</vt:lpstr>
      <vt:lpstr> Apostrofa, exklamace </vt:lpstr>
      <vt:lpstr>Apoziopeze</vt:lpstr>
      <vt:lpstr> Řečnická otázka </vt:lpstr>
      <vt:lpstr>Odchylky od pravidelného slovosledu              ( samostatná prezentace)</vt:lpstr>
      <vt:lpstr> Inverze </vt:lpstr>
      <vt:lpstr>Syntaktické figury</vt:lpstr>
      <vt:lpstr>Asyndeton</vt:lpstr>
      <vt:lpstr>Polysyndeton</vt:lpstr>
      <vt:lpstr>Parenteze - vsuvka</vt:lpstr>
      <vt:lpstr> Eufonie x kakofonie 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Tropy</dc:title>
  <dc:creator>katka</dc:creator>
  <cp:lastModifiedBy>Kateřina Karbulová</cp:lastModifiedBy>
  <cp:revision>123</cp:revision>
  <dcterms:created xsi:type="dcterms:W3CDTF">2011-12-06T23:13:13Z</dcterms:created>
  <dcterms:modified xsi:type="dcterms:W3CDTF">2012-11-27T10:00:02Z</dcterms:modified>
</cp:coreProperties>
</file>