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59" r:id="rId3"/>
    <p:sldId id="256" r:id="rId4"/>
    <p:sldId id="257" r:id="rId5"/>
    <p:sldId id="258" r:id="rId6"/>
    <p:sldId id="260" r:id="rId7"/>
    <p:sldId id="261" r:id="rId8"/>
    <p:sldId id="262" r:id="rId9"/>
    <p:sldId id="263" r:id="rId10"/>
    <p:sldId id="264" r:id="rId11"/>
    <p:sldId id="265" r:id="rId12"/>
    <p:sldId id="268" r:id="rId13"/>
    <p:sldId id="266" r:id="rId14"/>
    <p:sldId id="269" r:id="rId15"/>
    <p:sldId id="267" r:id="rId16"/>
    <p:sldId id="270" r:id="rId1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80B640B8-919A-4E34-831D-9881EB95E7EB}" type="datetimeFigureOut">
              <a:rPr lang="cs-CZ" smtClean="0"/>
              <a:t>10.1.2013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AEB9899-24F6-44F9-8C47-5ABDF7F73F40}" type="slidenum">
              <a:rPr lang="cs-CZ" smtClean="0"/>
              <a:t>‹#›</a:t>
            </a:fld>
            <a:endParaRPr lang="cs-CZ"/>
          </a:p>
        </p:txBody>
      </p:sp>
    </p:spTree>
    <p:extLst>
      <p:ext uri="{BB962C8B-B14F-4D97-AF65-F5344CB8AC3E}">
        <p14:creationId xmlns:p14="http://schemas.microsoft.com/office/powerpoint/2010/main" val="2016546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0B640B8-919A-4E34-831D-9881EB95E7EB}" type="datetimeFigureOut">
              <a:rPr lang="cs-CZ" smtClean="0"/>
              <a:t>10.1.2013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AEB9899-24F6-44F9-8C47-5ABDF7F73F40}" type="slidenum">
              <a:rPr lang="cs-CZ" smtClean="0"/>
              <a:t>‹#›</a:t>
            </a:fld>
            <a:endParaRPr lang="cs-CZ"/>
          </a:p>
        </p:txBody>
      </p:sp>
    </p:spTree>
    <p:extLst>
      <p:ext uri="{BB962C8B-B14F-4D97-AF65-F5344CB8AC3E}">
        <p14:creationId xmlns:p14="http://schemas.microsoft.com/office/powerpoint/2010/main" val="1462331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0B640B8-919A-4E34-831D-9881EB95E7EB}" type="datetimeFigureOut">
              <a:rPr lang="cs-CZ" smtClean="0"/>
              <a:t>10.1.2013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AEB9899-24F6-44F9-8C47-5ABDF7F73F40}" type="slidenum">
              <a:rPr lang="cs-CZ" smtClean="0"/>
              <a:t>‹#›</a:t>
            </a:fld>
            <a:endParaRPr lang="cs-CZ"/>
          </a:p>
        </p:txBody>
      </p:sp>
    </p:spTree>
    <p:extLst>
      <p:ext uri="{BB962C8B-B14F-4D97-AF65-F5344CB8AC3E}">
        <p14:creationId xmlns:p14="http://schemas.microsoft.com/office/powerpoint/2010/main" val="4124018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0B640B8-919A-4E34-831D-9881EB95E7EB}" type="datetimeFigureOut">
              <a:rPr lang="cs-CZ" smtClean="0"/>
              <a:t>10.1.2013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AEB9899-24F6-44F9-8C47-5ABDF7F73F40}" type="slidenum">
              <a:rPr lang="cs-CZ" smtClean="0"/>
              <a:t>‹#›</a:t>
            </a:fld>
            <a:endParaRPr lang="cs-CZ"/>
          </a:p>
        </p:txBody>
      </p:sp>
    </p:spTree>
    <p:extLst>
      <p:ext uri="{BB962C8B-B14F-4D97-AF65-F5344CB8AC3E}">
        <p14:creationId xmlns:p14="http://schemas.microsoft.com/office/powerpoint/2010/main" val="1471977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80B640B8-919A-4E34-831D-9881EB95E7EB}" type="datetimeFigureOut">
              <a:rPr lang="cs-CZ" smtClean="0"/>
              <a:t>10.1.2013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AEB9899-24F6-44F9-8C47-5ABDF7F73F40}" type="slidenum">
              <a:rPr lang="cs-CZ" smtClean="0"/>
              <a:t>‹#›</a:t>
            </a:fld>
            <a:endParaRPr lang="cs-CZ"/>
          </a:p>
        </p:txBody>
      </p:sp>
    </p:spTree>
    <p:extLst>
      <p:ext uri="{BB962C8B-B14F-4D97-AF65-F5344CB8AC3E}">
        <p14:creationId xmlns:p14="http://schemas.microsoft.com/office/powerpoint/2010/main" val="3162077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80B640B8-919A-4E34-831D-9881EB95E7EB}" type="datetimeFigureOut">
              <a:rPr lang="cs-CZ" smtClean="0"/>
              <a:t>10.1.2013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AEB9899-24F6-44F9-8C47-5ABDF7F73F40}" type="slidenum">
              <a:rPr lang="cs-CZ" smtClean="0"/>
              <a:t>‹#›</a:t>
            </a:fld>
            <a:endParaRPr lang="cs-CZ"/>
          </a:p>
        </p:txBody>
      </p:sp>
    </p:spTree>
    <p:extLst>
      <p:ext uri="{BB962C8B-B14F-4D97-AF65-F5344CB8AC3E}">
        <p14:creationId xmlns:p14="http://schemas.microsoft.com/office/powerpoint/2010/main" val="3321167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80B640B8-919A-4E34-831D-9881EB95E7EB}" type="datetimeFigureOut">
              <a:rPr lang="cs-CZ" smtClean="0"/>
              <a:t>10.1.2013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7AEB9899-24F6-44F9-8C47-5ABDF7F73F40}" type="slidenum">
              <a:rPr lang="cs-CZ" smtClean="0"/>
              <a:t>‹#›</a:t>
            </a:fld>
            <a:endParaRPr lang="cs-CZ"/>
          </a:p>
        </p:txBody>
      </p:sp>
    </p:spTree>
    <p:extLst>
      <p:ext uri="{BB962C8B-B14F-4D97-AF65-F5344CB8AC3E}">
        <p14:creationId xmlns:p14="http://schemas.microsoft.com/office/powerpoint/2010/main" val="260119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80B640B8-919A-4E34-831D-9881EB95E7EB}" type="datetimeFigureOut">
              <a:rPr lang="cs-CZ" smtClean="0"/>
              <a:t>10.1.2013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7AEB9899-24F6-44F9-8C47-5ABDF7F73F40}" type="slidenum">
              <a:rPr lang="cs-CZ" smtClean="0"/>
              <a:t>‹#›</a:t>
            </a:fld>
            <a:endParaRPr lang="cs-CZ"/>
          </a:p>
        </p:txBody>
      </p:sp>
    </p:spTree>
    <p:extLst>
      <p:ext uri="{BB962C8B-B14F-4D97-AF65-F5344CB8AC3E}">
        <p14:creationId xmlns:p14="http://schemas.microsoft.com/office/powerpoint/2010/main" val="2809875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80B640B8-919A-4E34-831D-9881EB95E7EB}" type="datetimeFigureOut">
              <a:rPr lang="cs-CZ" smtClean="0"/>
              <a:t>10.1.2013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7AEB9899-24F6-44F9-8C47-5ABDF7F73F40}" type="slidenum">
              <a:rPr lang="cs-CZ" smtClean="0"/>
              <a:t>‹#›</a:t>
            </a:fld>
            <a:endParaRPr lang="cs-CZ"/>
          </a:p>
        </p:txBody>
      </p:sp>
    </p:spTree>
    <p:extLst>
      <p:ext uri="{BB962C8B-B14F-4D97-AF65-F5344CB8AC3E}">
        <p14:creationId xmlns:p14="http://schemas.microsoft.com/office/powerpoint/2010/main" val="2981284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80B640B8-919A-4E34-831D-9881EB95E7EB}" type="datetimeFigureOut">
              <a:rPr lang="cs-CZ" smtClean="0"/>
              <a:t>10.1.2013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AEB9899-24F6-44F9-8C47-5ABDF7F73F40}" type="slidenum">
              <a:rPr lang="cs-CZ" smtClean="0"/>
              <a:t>‹#›</a:t>
            </a:fld>
            <a:endParaRPr lang="cs-CZ"/>
          </a:p>
        </p:txBody>
      </p:sp>
    </p:spTree>
    <p:extLst>
      <p:ext uri="{BB962C8B-B14F-4D97-AF65-F5344CB8AC3E}">
        <p14:creationId xmlns:p14="http://schemas.microsoft.com/office/powerpoint/2010/main" val="1469348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80B640B8-919A-4E34-831D-9881EB95E7EB}" type="datetimeFigureOut">
              <a:rPr lang="cs-CZ" smtClean="0"/>
              <a:t>10.1.2013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AEB9899-24F6-44F9-8C47-5ABDF7F73F40}" type="slidenum">
              <a:rPr lang="cs-CZ" smtClean="0"/>
              <a:t>‹#›</a:t>
            </a:fld>
            <a:endParaRPr lang="cs-CZ"/>
          </a:p>
        </p:txBody>
      </p:sp>
    </p:spTree>
    <p:extLst>
      <p:ext uri="{BB962C8B-B14F-4D97-AF65-F5344CB8AC3E}">
        <p14:creationId xmlns:p14="http://schemas.microsoft.com/office/powerpoint/2010/main" val="2988560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B640B8-919A-4E34-831D-9881EB95E7EB}" type="datetimeFigureOut">
              <a:rPr lang="cs-CZ" smtClean="0"/>
              <a:t>10.1.2013</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EB9899-24F6-44F9-8C47-5ABDF7F73F40}" type="slidenum">
              <a:rPr lang="cs-CZ" smtClean="0"/>
              <a:t>‹#›</a:t>
            </a:fld>
            <a:endParaRPr lang="cs-CZ"/>
          </a:p>
        </p:txBody>
      </p:sp>
    </p:spTree>
    <p:extLst>
      <p:ext uri="{BB962C8B-B14F-4D97-AF65-F5344CB8AC3E}">
        <p14:creationId xmlns:p14="http://schemas.microsoft.com/office/powerpoint/2010/main" val="16487233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8278688" cy="1470025"/>
          </a:xfrm>
        </p:spPr>
        <p:txBody>
          <a:bodyPr/>
          <a:lstStyle/>
          <a:p>
            <a:r>
              <a:rPr lang="cs-CZ" dirty="0" smtClean="0"/>
              <a:t>VY_32_INOVACE_CAJKOVA.JAZCES.05</a:t>
            </a:r>
            <a:endParaRPr lang="cs-CZ" dirty="0"/>
          </a:p>
        </p:txBody>
      </p:sp>
      <p:sp>
        <p:nvSpPr>
          <p:cNvPr id="3" name="Podnadpis 2"/>
          <p:cNvSpPr>
            <a:spLocks noGrp="1"/>
          </p:cNvSpPr>
          <p:nvPr>
            <p:ph type="subTitle" idx="1"/>
          </p:nvPr>
        </p:nvSpPr>
        <p:spPr/>
        <p:txBody>
          <a:bodyPr/>
          <a:lstStyle/>
          <a:p>
            <a:r>
              <a:rPr lang="cs-CZ" dirty="0" smtClean="0"/>
              <a:t>Psaní skupin </a:t>
            </a:r>
            <a:r>
              <a:rPr lang="cs-CZ" dirty="0" err="1" smtClean="0"/>
              <a:t>bje</a:t>
            </a:r>
            <a:r>
              <a:rPr lang="cs-CZ" dirty="0" smtClean="0"/>
              <a:t> –</a:t>
            </a:r>
            <a:r>
              <a:rPr lang="cs-CZ" dirty="0" err="1" smtClean="0"/>
              <a:t>bě</a:t>
            </a:r>
            <a:r>
              <a:rPr lang="cs-CZ" dirty="0" smtClean="0"/>
              <a:t>, </a:t>
            </a:r>
            <a:r>
              <a:rPr lang="cs-CZ" dirty="0" err="1" smtClean="0"/>
              <a:t>vje</a:t>
            </a:r>
            <a:r>
              <a:rPr lang="cs-CZ" dirty="0" smtClean="0"/>
              <a:t> – </a:t>
            </a:r>
            <a:r>
              <a:rPr lang="cs-CZ" dirty="0" err="1" smtClean="0"/>
              <a:t>vě</a:t>
            </a:r>
            <a:r>
              <a:rPr lang="cs-CZ" dirty="0" smtClean="0"/>
              <a:t>, mně -mě</a:t>
            </a:r>
            <a:endParaRPr lang="cs-CZ" dirty="0"/>
          </a:p>
        </p:txBody>
      </p:sp>
    </p:spTree>
    <p:extLst>
      <p:ext uri="{BB962C8B-B14F-4D97-AF65-F5344CB8AC3E}">
        <p14:creationId xmlns:p14="http://schemas.microsoft.com/office/powerpoint/2010/main" val="19965626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ál 3"/>
          <p:cNvSpPr/>
          <p:nvPr/>
        </p:nvSpPr>
        <p:spPr>
          <a:xfrm>
            <a:off x="2411760" y="412660"/>
            <a:ext cx="468052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Nadpis 1"/>
          <p:cNvSpPr>
            <a:spLocks noGrp="1"/>
          </p:cNvSpPr>
          <p:nvPr>
            <p:ph type="title"/>
          </p:nvPr>
        </p:nvSpPr>
        <p:spPr/>
        <p:txBody>
          <a:bodyPr/>
          <a:lstStyle/>
          <a:p>
            <a:r>
              <a:rPr lang="cs-CZ" dirty="0" smtClean="0"/>
              <a:t>Zapamatuj si !!!</a:t>
            </a:r>
            <a:endParaRPr lang="cs-CZ" dirty="0"/>
          </a:p>
        </p:txBody>
      </p:sp>
      <p:sp>
        <p:nvSpPr>
          <p:cNvPr id="3" name="Zástupný symbol pro obsah 2"/>
          <p:cNvSpPr>
            <a:spLocks noGrp="1"/>
          </p:cNvSpPr>
          <p:nvPr>
            <p:ph idx="1"/>
          </p:nvPr>
        </p:nvSpPr>
        <p:spPr/>
        <p:txBody>
          <a:bodyPr>
            <a:normAutofit lnSpcReduction="10000"/>
          </a:bodyPr>
          <a:lstStyle/>
          <a:p>
            <a:r>
              <a:rPr lang="cs-CZ" dirty="0"/>
              <a:t>u</a:t>
            </a:r>
            <a:r>
              <a:rPr lang="cs-CZ" dirty="0" smtClean="0"/>
              <a:t>zemnění             	 	od   uzemnit</a:t>
            </a:r>
          </a:p>
          <a:p>
            <a:r>
              <a:rPr lang="cs-CZ" dirty="0"/>
              <a:t>v</a:t>
            </a:r>
            <a:r>
              <a:rPr lang="cs-CZ" dirty="0" smtClean="0"/>
              <a:t>ědomě      			od  vědomí</a:t>
            </a:r>
          </a:p>
          <a:p>
            <a:r>
              <a:rPr lang="cs-CZ" dirty="0"/>
              <a:t>u</a:t>
            </a:r>
            <a:r>
              <a:rPr lang="cs-CZ" dirty="0" smtClean="0"/>
              <a:t>mění          			od   um</a:t>
            </a:r>
          </a:p>
          <a:p>
            <a:r>
              <a:rPr lang="cs-CZ" dirty="0"/>
              <a:t>z</a:t>
            </a:r>
            <a:r>
              <a:rPr lang="cs-CZ" dirty="0" smtClean="0"/>
              <a:t>áměr            			od   míra</a:t>
            </a:r>
          </a:p>
          <a:p>
            <a:r>
              <a:rPr lang="cs-CZ" dirty="0"/>
              <a:t>o</a:t>
            </a:r>
            <a:r>
              <a:rPr lang="cs-CZ" dirty="0" smtClean="0"/>
              <a:t>samělý	     			od   sám</a:t>
            </a:r>
          </a:p>
          <a:p>
            <a:r>
              <a:rPr lang="cs-CZ" dirty="0"/>
              <a:t>s</a:t>
            </a:r>
            <a:r>
              <a:rPr lang="cs-CZ" dirty="0" smtClean="0"/>
              <a:t>etmělo se   			od  stmívá se</a:t>
            </a:r>
          </a:p>
          <a:p>
            <a:r>
              <a:rPr lang="cs-CZ" dirty="0"/>
              <a:t>t</a:t>
            </a:r>
            <a:r>
              <a:rPr lang="cs-CZ" dirty="0" smtClean="0"/>
              <a:t>amější       		      od tam!! Nikoli tamní</a:t>
            </a:r>
          </a:p>
          <a:p>
            <a:r>
              <a:rPr lang="cs-CZ" dirty="0"/>
              <a:t>p</a:t>
            </a:r>
            <a:r>
              <a:rPr lang="cs-CZ" dirty="0" smtClean="0"/>
              <a:t>aměť          			od  zapamatovat</a:t>
            </a:r>
            <a:endParaRPr lang="cs-CZ" dirty="0"/>
          </a:p>
        </p:txBody>
      </p:sp>
      <p:sp>
        <p:nvSpPr>
          <p:cNvPr id="5" name="Šipka doprava 4"/>
          <p:cNvSpPr/>
          <p:nvPr/>
        </p:nvSpPr>
        <p:spPr>
          <a:xfrm>
            <a:off x="3229036" y="1614663"/>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Šipka doprava 5"/>
          <p:cNvSpPr/>
          <p:nvPr/>
        </p:nvSpPr>
        <p:spPr>
          <a:xfrm>
            <a:off x="3229036" y="2118683"/>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Šipka doprava 6"/>
          <p:cNvSpPr/>
          <p:nvPr/>
        </p:nvSpPr>
        <p:spPr>
          <a:xfrm>
            <a:off x="3229036" y="2826644"/>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Šipka doprava 7"/>
          <p:cNvSpPr/>
          <p:nvPr/>
        </p:nvSpPr>
        <p:spPr>
          <a:xfrm>
            <a:off x="3229036" y="333070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Šipka doprava 8"/>
          <p:cNvSpPr/>
          <p:nvPr/>
        </p:nvSpPr>
        <p:spPr>
          <a:xfrm>
            <a:off x="3229036" y="386349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Šipka doprava 9"/>
          <p:cNvSpPr/>
          <p:nvPr/>
        </p:nvSpPr>
        <p:spPr>
          <a:xfrm>
            <a:off x="3242501" y="441082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Šipka doprava 10"/>
          <p:cNvSpPr/>
          <p:nvPr/>
        </p:nvSpPr>
        <p:spPr>
          <a:xfrm>
            <a:off x="3229036" y="492510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Šipka doprava 11"/>
          <p:cNvSpPr/>
          <p:nvPr/>
        </p:nvSpPr>
        <p:spPr>
          <a:xfrm>
            <a:off x="3229036" y="5416596"/>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949203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ěticípá hvězda 4"/>
          <p:cNvSpPr/>
          <p:nvPr/>
        </p:nvSpPr>
        <p:spPr>
          <a:xfrm>
            <a:off x="395536" y="1412776"/>
            <a:ext cx="914400" cy="914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 name="Ovál 3"/>
          <p:cNvSpPr/>
          <p:nvPr/>
        </p:nvSpPr>
        <p:spPr>
          <a:xfrm>
            <a:off x="1907704" y="379512"/>
            <a:ext cx="5904656"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Nadpis 1"/>
          <p:cNvSpPr>
            <a:spLocks noGrp="1"/>
          </p:cNvSpPr>
          <p:nvPr>
            <p:ph type="title"/>
          </p:nvPr>
        </p:nvSpPr>
        <p:spPr/>
        <p:txBody>
          <a:bodyPr/>
          <a:lstStyle/>
          <a:p>
            <a:r>
              <a:rPr lang="cs-CZ" dirty="0" smtClean="0"/>
              <a:t>Praktická cvičení</a:t>
            </a:r>
            <a:endParaRPr lang="cs-CZ" dirty="0"/>
          </a:p>
        </p:txBody>
      </p:sp>
      <p:sp>
        <p:nvSpPr>
          <p:cNvPr id="3" name="Zástupný symbol pro obsah 2"/>
          <p:cNvSpPr>
            <a:spLocks noGrp="1"/>
          </p:cNvSpPr>
          <p:nvPr>
            <p:ph idx="1"/>
          </p:nvPr>
        </p:nvSpPr>
        <p:spPr/>
        <p:txBody>
          <a:bodyPr/>
          <a:lstStyle/>
          <a:p>
            <a:r>
              <a:rPr lang="cs-CZ" dirty="0" err="1" smtClean="0"/>
              <a:t>Osam</a:t>
            </a:r>
            <a:r>
              <a:rPr lang="cs-CZ" dirty="0" smtClean="0"/>
              <a:t> _</a:t>
            </a:r>
            <a:r>
              <a:rPr lang="cs-CZ" dirty="0" err="1" smtClean="0"/>
              <a:t>lé</a:t>
            </a:r>
            <a:r>
              <a:rPr lang="cs-CZ" dirty="0" smtClean="0"/>
              <a:t> stavení, </a:t>
            </a:r>
            <a:r>
              <a:rPr lang="cs-CZ" dirty="0" err="1" smtClean="0"/>
              <a:t>nejupřím_jší</a:t>
            </a:r>
            <a:r>
              <a:rPr lang="cs-CZ" dirty="0" smtClean="0"/>
              <a:t> přítel, chtěl </a:t>
            </a:r>
            <a:r>
              <a:rPr lang="cs-CZ" dirty="0" err="1" smtClean="0"/>
              <a:t>rozum_t</a:t>
            </a:r>
            <a:r>
              <a:rPr lang="cs-CZ" dirty="0" smtClean="0"/>
              <a:t> všemu, choval se </a:t>
            </a:r>
            <a:r>
              <a:rPr lang="cs-CZ" dirty="0" err="1" smtClean="0"/>
              <a:t>skrom</a:t>
            </a:r>
            <a:r>
              <a:rPr lang="cs-CZ" dirty="0" smtClean="0"/>
              <a:t>_, jedl </a:t>
            </a:r>
            <a:r>
              <a:rPr lang="cs-CZ" dirty="0" err="1" smtClean="0"/>
              <a:t>střídm</a:t>
            </a:r>
            <a:r>
              <a:rPr lang="cs-CZ" dirty="0" smtClean="0"/>
              <a:t>_, </a:t>
            </a:r>
            <a:r>
              <a:rPr lang="cs-CZ" dirty="0" err="1" smtClean="0"/>
              <a:t>um_l</a:t>
            </a:r>
            <a:r>
              <a:rPr lang="cs-CZ" dirty="0" smtClean="0"/>
              <a:t>  zpívat, rodné </a:t>
            </a:r>
            <a:r>
              <a:rPr lang="cs-CZ" dirty="0" err="1" smtClean="0"/>
              <a:t>m_sto</a:t>
            </a:r>
            <a:r>
              <a:rPr lang="cs-CZ" dirty="0" smtClean="0"/>
              <a:t>, chovej se rozum_, bohatá </a:t>
            </a:r>
            <a:r>
              <a:rPr lang="cs-CZ" dirty="0" err="1" smtClean="0"/>
              <a:t>odm_na</a:t>
            </a:r>
            <a:r>
              <a:rPr lang="cs-CZ" dirty="0" smtClean="0"/>
              <a:t>, učil se </a:t>
            </a:r>
            <a:r>
              <a:rPr lang="cs-CZ" dirty="0" err="1" smtClean="0"/>
              <a:t>zpam_ti</a:t>
            </a:r>
            <a:r>
              <a:rPr lang="cs-CZ" dirty="0" smtClean="0"/>
              <a:t>, </a:t>
            </a:r>
            <a:r>
              <a:rPr lang="cs-CZ" dirty="0" err="1" smtClean="0"/>
              <a:t>nejjem_jší</a:t>
            </a:r>
            <a:r>
              <a:rPr lang="cs-CZ" dirty="0" smtClean="0"/>
              <a:t> látka, brzy se </a:t>
            </a:r>
            <a:r>
              <a:rPr lang="cs-CZ" dirty="0" err="1" smtClean="0"/>
              <a:t>setm_lo</a:t>
            </a:r>
            <a:r>
              <a:rPr lang="cs-CZ" dirty="0" smtClean="0"/>
              <a:t>, úplné </a:t>
            </a:r>
            <a:r>
              <a:rPr lang="cs-CZ" dirty="0" err="1" smtClean="0"/>
              <a:t>zatm_ní</a:t>
            </a:r>
            <a:r>
              <a:rPr lang="cs-CZ" dirty="0" smtClean="0"/>
              <a:t> slunce, </a:t>
            </a:r>
            <a:r>
              <a:rPr lang="cs-CZ" dirty="0" err="1" smtClean="0"/>
              <a:t>zapom_tlivý</a:t>
            </a:r>
            <a:r>
              <a:rPr lang="cs-CZ" dirty="0" smtClean="0"/>
              <a:t> člověk, diváci </a:t>
            </a:r>
            <a:r>
              <a:rPr lang="cs-CZ" dirty="0" err="1" smtClean="0"/>
              <a:t>oněm_li</a:t>
            </a:r>
            <a:r>
              <a:rPr lang="cs-CZ" dirty="0" smtClean="0"/>
              <a:t> </a:t>
            </a:r>
            <a:r>
              <a:rPr lang="cs-CZ" dirty="0" err="1" smtClean="0"/>
              <a:t>nap_tím</a:t>
            </a:r>
            <a:r>
              <a:rPr lang="cs-CZ" dirty="0" smtClean="0"/>
              <a:t>, přijímač musí mít dobré </a:t>
            </a:r>
            <a:r>
              <a:rPr lang="cs-CZ" dirty="0" err="1" smtClean="0"/>
              <a:t>uzem_ní</a:t>
            </a:r>
            <a:r>
              <a:rPr lang="cs-CZ" dirty="0" smtClean="0"/>
              <a:t>, vědom_  lhal, les </a:t>
            </a:r>
            <a:r>
              <a:rPr lang="cs-CZ" smtClean="0"/>
              <a:t>te_ě</a:t>
            </a:r>
            <a:r>
              <a:rPr lang="cs-CZ" dirty="0" smtClean="0"/>
              <a:t> </a:t>
            </a:r>
            <a:r>
              <a:rPr lang="cs-CZ" dirty="0" err="1" smtClean="0"/>
              <a:t>šum_l</a:t>
            </a:r>
            <a:r>
              <a:rPr lang="cs-CZ" dirty="0" smtClean="0"/>
              <a:t>.</a:t>
            </a:r>
          </a:p>
        </p:txBody>
      </p:sp>
    </p:spTree>
    <p:extLst>
      <p:ext uri="{BB962C8B-B14F-4D97-AF65-F5344CB8AC3E}">
        <p14:creationId xmlns:p14="http://schemas.microsoft.com/office/powerpoint/2010/main" val="30446900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ěticípá hvězda 3"/>
          <p:cNvSpPr/>
          <p:nvPr/>
        </p:nvSpPr>
        <p:spPr>
          <a:xfrm>
            <a:off x="323528" y="1387624"/>
            <a:ext cx="914400" cy="914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Nadpis 1"/>
          <p:cNvSpPr>
            <a:spLocks noGrp="1"/>
          </p:cNvSpPr>
          <p:nvPr>
            <p:ph type="title"/>
          </p:nvPr>
        </p:nvSpPr>
        <p:spPr/>
        <p:txBody>
          <a:bodyPr/>
          <a:lstStyle/>
          <a:p>
            <a:r>
              <a:rPr lang="cs-CZ" dirty="0" smtClean="0"/>
              <a:t>řešení</a:t>
            </a:r>
            <a:endParaRPr lang="cs-CZ" dirty="0"/>
          </a:p>
        </p:txBody>
      </p:sp>
      <p:sp>
        <p:nvSpPr>
          <p:cNvPr id="3" name="Zástupný symbol pro obsah 2"/>
          <p:cNvSpPr>
            <a:spLocks noGrp="1"/>
          </p:cNvSpPr>
          <p:nvPr>
            <p:ph idx="1"/>
          </p:nvPr>
        </p:nvSpPr>
        <p:spPr/>
        <p:txBody>
          <a:bodyPr/>
          <a:lstStyle/>
          <a:p>
            <a:r>
              <a:rPr lang="cs-CZ" dirty="0" smtClean="0"/>
              <a:t>Osam</a:t>
            </a:r>
            <a:r>
              <a:rPr lang="cs-CZ" dirty="0"/>
              <a:t>ě</a:t>
            </a:r>
            <a:r>
              <a:rPr lang="cs-CZ" dirty="0" smtClean="0"/>
              <a:t>lé stavení, nejupřímnější přítel, chtěl rozumět všemu, choval se skromně, jedl střídm</a:t>
            </a:r>
            <a:r>
              <a:rPr lang="cs-CZ" dirty="0"/>
              <a:t>ě</a:t>
            </a:r>
            <a:r>
              <a:rPr lang="cs-CZ" dirty="0" smtClean="0"/>
              <a:t>, uměl  zpívat, rodné město, chovej se rozumně, bohatá odměna, učil se zpaměti, nejjemnější látka, brzy se setmělo, úplné zatmění slunce, zapomnětlivý člověk, diváci oněměli napětím, přijímač musí mít dobré uzemnění, vědomě lhal, les temně šuměl</a:t>
            </a:r>
            <a:endParaRPr lang="cs-CZ" dirty="0"/>
          </a:p>
        </p:txBody>
      </p:sp>
    </p:spTree>
    <p:extLst>
      <p:ext uri="{BB962C8B-B14F-4D97-AF65-F5344CB8AC3E}">
        <p14:creationId xmlns:p14="http://schemas.microsoft.com/office/powerpoint/2010/main" val="41194629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vnoramenný trojúhelník 1"/>
          <p:cNvSpPr/>
          <p:nvPr/>
        </p:nvSpPr>
        <p:spPr>
          <a:xfrm>
            <a:off x="248399" y="424027"/>
            <a:ext cx="1060704" cy="914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 name="Zástupný symbol pro obsah 2"/>
          <p:cNvSpPr>
            <a:spLocks noGrp="1"/>
          </p:cNvSpPr>
          <p:nvPr>
            <p:ph idx="1"/>
          </p:nvPr>
        </p:nvSpPr>
        <p:spPr>
          <a:xfrm>
            <a:off x="457200" y="692696"/>
            <a:ext cx="8229600" cy="5433467"/>
          </a:xfrm>
        </p:spPr>
        <p:txBody>
          <a:bodyPr/>
          <a:lstStyle/>
          <a:p>
            <a:r>
              <a:rPr lang="cs-CZ" dirty="0" smtClean="0"/>
              <a:t>Jíst a pít se má </a:t>
            </a:r>
            <a:r>
              <a:rPr lang="cs-CZ" dirty="0" err="1" smtClean="0"/>
              <a:t>stříd_ě</a:t>
            </a:r>
            <a:r>
              <a:rPr lang="cs-CZ" dirty="0" smtClean="0"/>
              <a:t>, </a:t>
            </a:r>
            <a:r>
              <a:rPr lang="cs-CZ" dirty="0" err="1" smtClean="0"/>
              <a:t>ob_dnali</a:t>
            </a:r>
            <a:r>
              <a:rPr lang="cs-CZ" dirty="0" smtClean="0"/>
              <a:t> jsme si, diváci </a:t>
            </a:r>
            <a:r>
              <a:rPr lang="cs-CZ" dirty="0" err="1" smtClean="0"/>
              <a:t>nap_tím</a:t>
            </a:r>
            <a:r>
              <a:rPr lang="cs-CZ" dirty="0" smtClean="0"/>
              <a:t> nedýchali, otázce jsem </a:t>
            </a:r>
            <a:r>
              <a:rPr lang="cs-CZ" dirty="0" err="1" smtClean="0"/>
              <a:t>porozum_l</a:t>
            </a:r>
            <a:r>
              <a:rPr lang="cs-CZ" dirty="0" smtClean="0"/>
              <a:t>, při </a:t>
            </a:r>
            <a:r>
              <a:rPr lang="cs-CZ" dirty="0" err="1" smtClean="0"/>
              <a:t>hym</a:t>
            </a:r>
            <a:r>
              <a:rPr lang="cs-CZ" dirty="0" smtClean="0"/>
              <a:t>_ se stojí v pozoru, </a:t>
            </a:r>
            <a:r>
              <a:rPr lang="cs-CZ" dirty="0" err="1" smtClean="0"/>
              <a:t>tam_jší</a:t>
            </a:r>
            <a:r>
              <a:rPr lang="cs-CZ" dirty="0" smtClean="0"/>
              <a:t> obyvatelé se chovají </a:t>
            </a:r>
            <a:r>
              <a:rPr lang="cs-CZ" dirty="0" err="1" smtClean="0"/>
              <a:t>skrom</a:t>
            </a:r>
            <a:r>
              <a:rPr lang="cs-CZ" dirty="0" smtClean="0"/>
              <a:t>_, látka </a:t>
            </a:r>
            <a:r>
              <a:rPr lang="cs-CZ" dirty="0" err="1" smtClean="0"/>
              <a:t>zb_lela</a:t>
            </a:r>
            <a:r>
              <a:rPr lang="cs-CZ" dirty="0" smtClean="0"/>
              <a:t> a </a:t>
            </a:r>
            <a:r>
              <a:rPr lang="cs-CZ" dirty="0" err="1" smtClean="0"/>
              <a:t>zjem_la</a:t>
            </a:r>
            <a:r>
              <a:rPr lang="cs-CZ" dirty="0" smtClean="0"/>
              <a:t>, Jirka </a:t>
            </a:r>
            <a:r>
              <a:rPr lang="cs-CZ" dirty="0" err="1" smtClean="0"/>
              <a:t>ob_toval</a:t>
            </a:r>
            <a:r>
              <a:rPr lang="cs-CZ" dirty="0" smtClean="0"/>
              <a:t> poslední peníze, chci si promluvit </a:t>
            </a:r>
            <a:r>
              <a:rPr lang="cs-CZ" dirty="0" err="1" smtClean="0"/>
              <a:t>soukrom</a:t>
            </a:r>
            <a:r>
              <a:rPr lang="cs-CZ" dirty="0" smtClean="0"/>
              <a:t>_, máma vše </a:t>
            </a:r>
            <a:r>
              <a:rPr lang="cs-CZ" dirty="0" err="1" smtClean="0"/>
              <a:t>v_děla</a:t>
            </a:r>
            <a:r>
              <a:rPr lang="cs-CZ" dirty="0" smtClean="0"/>
              <a:t>, otec </a:t>
            </a:r>
            <a:r>
              <a:rPr lang="cs-CZ" dirty="0" err="1" smtClean="0"/>
              <a:t>z_dnal</a:t>
            </a:r>
            <a:r>
              <a:rPr lang="cs-CZ" dirty="0" smtClean="0"/>
              <a:t> pořádek, často si </a:t>
            </a:r>
            <a:r>
              <a:rPr lang="cs-CZ" dirty="0" err="1" smtClean="0"/>
              <a:t>vzpom_l</a:t>
            </a:r>
            <a:r>
              <a:rPr lang="cs-CZ" dirty="0" smtClean="0"/>
              <a:t> na domov, </a:t>
            </a:r>
            <a:r>
              <a:rPr lang="cs-CZ" dirty="0" err="1" smtClean="0"/>
              <a:t>zatem_lo</a:t>
            </a:r>
            <a:r>
              <a:rPr lang="cs-CZ" dirty="0" smtClean="0"/>
              <a:t> se mi před očima, </a:t>
            </a:r>
            <a:r>
              <a:rPr lang="cs-CZ" dirty="0" err="1" smtClean="0"/>
              <a:t>zatm_lo</a:t>
            </a:r>
            <a:r>
              <a:rPr lang="cs-CZ" dirty="0" smtClean="0"/>
              <a:t> se mi před očima</a:t>
            </a:r>
            <a:endParaRPr lang="cs-CZ" dirty="0"/>
          </a:p>
        </p:txBody>
      </p:sp>
    </p:spTree>
    <p:extLst>
      <p:ext uri="{BB962C8B-B14F-4D97-AF65-F5344CB8AC3E}">
        <p14:creationId xmlns:p14="http://schemas.microsoft.com/office/powerpoint/2010/main" val="4863553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vnoramenný trojúhelník 3"/>
          <p:cNvSpPr/>
          <p:nvPr/>
        </p:nvSpPr>
        <p:spPr>
          <a:xfrm>
            <a:off x="183631" y="1268760"/>
            <a:ext cx="1060704" cy="914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Nadpis 1"/>
          <p:cNvSpPr>
            <a:spLocks noGrp="1"/>
          </p:cNvSpPr>
          <p:nvPr>
            <p:ph type="title"/>
          </p:nvPr>
        </p:nvSpPr>
        <p:spPr/>
        <p:txBody>
          <a:bodyPr/>
          <a:lstStyle/>
          <a:p>
            <a:r>
              <a:rPr lang="cs-CZ" dirty="0" smtClean="0"/>
              <a:t>řešení</a:t>
            </a:r>
            <a:endParaRPr lang="cs-CZ" dirty="0"/>
          </a:p>
        </p:txBody>
      </p:sp>
      <p:sp>
        <p:nvSpPr>
          <p:cNvPr id="3" name="Zástupný symbol pro obsah 2"/>
          <p:cNvSpPr>
            <a:spLocks noGrp="1"/>
          </p:cNvSpPr>
          <p:nvPr>
            <p:ph idx="1"/>
          </p:nvPr>
        </p:nvSpPr>
        <p:spPr/>
        <p:txBody>
          <a:bodyPr/>
          <a:lstStyle/>
          <a:p>
            <a:r>
              <a:rPr lang="cs-CZ" dirty="0" smtClean="0"/>
              <a:t>Jíst a pít se má střídmě, objednali jsme si, diváci napětím nedýchali, otázce jsem porozuměl, při hymně se stojí v pozoru, tamější obyvatelé se chovají skromně, látka zbělela a zjemněla, Jirka obětoval poslední peníze, chci si promluvit soukrom</a:t>
            </a:r>
            <a:r>
              <a:rPr lang="cs-CZ" dirty="0"/>
              <a:t>ě</a:t>
            </a:r>
            <a:r>
              <a:rPr lang="cs-CZ" dirty="0" smtClean="0"/>
              <a:t>, máma vše věděla, otec zjednal pořádek, často si vzpomněl na domov, zatemnělo se mi před očima</a:t>
            </a:r>
            <a:r>
              <a:rPr lang="cs-CZ" smtClean="0"/>
              <a:t>, zatmělo se mi před očima</a:t>
            </a:r>
            <a:endParaRPr lang="cs-CZ" dirty="0" smtClean="0"/>
          </a:p>
          <a:p>
            <a:endParaRPr lang="cs-CZ" dirty="0"/>
          </a:p>
        </p:txBody>
      </p:sp>
    </p:spTree>
    <p:extLst>
      <p:ext uri="{BB962C8B-B14F-4D97-AF65-F5344CB8AC3E}">
        <p14:creationId xmlns:p14="http://schemas.microsoft.com/office/powerpoint/2010/main" val="31752685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ál 1"/>
          <p:cNvSpPr/>
          <p:nvPr/>
        </p:nvSpPr>
        <p:spPr>
          <a:xfrm>
            <a:off x="330460" y="620688"/>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 name="Zástupný symbol pro obsah 2"/>
          <p:cNvSpPr>
            <a:spLocks noGrp="1"/>
          </p:cNvSpPr>
          <p:nvPr>
            <p:ph idx="1"/>
          </p:nvPr>
        </p:nvSpPr>
        <p:spPr>
          <a:xfrm>
            <a:off x="539552" y="620688"/>
            <a:ext cx="8229600" cy="5616624"/>
          </a:xfrm>
        </p:spPr>
        <p:txBody>
          <a:bodyPr/>
          <a:lstStyle/>
          <a:p>
            <a:r>
              <a:rPr lang="cs-CZ" dirty="0" err="1" smtClean="0"/>
              <a:t>Horliv</a:t>
            </a:r>
            <a:r>
              <a:rPr lang="cs-CZ" dirty="0" smtClean="0"/>
              <a:t>_ pracoval, jablka </a:t>
            </a:r>
            <a:r>
              <a:rPr lang="cs-CZ" dirty="0" err="1" smtClean="0"/>
              <a:t>zčerviv_la</a:t>
            </a:r>
            <a:r>
              <a:rPr lang="cs-CZ" dirty="0" smtClean="0"/>
              <a:t>, matčino </a:t>
            </a:r>
            <a:r>
              <a:rPr lang="cs-CZ" dirty="0" err="1" smtClean="0"/>
              <a:t>ob_tí</a:t>
            </a:r>
            <a:r>
              <a:rPr lang="cs-CZ" dirty="0" smtClean="0"/>
              <a:t>, </a:t>
            </a:r>
            <a:r>
              <a:rPr lang="cs-CZ" dirty="0" err="1" smtClean="0"/>
              <a:t>ob_hl</a:t>
            </a:r>
            <a:r>
              <a:rPr lang="cs-CZ" dirty="0" smtClean="0"/>
              <a:t> zahradu, </a:t>
            </a:r>
            <a:r>
              <a:rPr lang="cs-CZ" dirty="0" err="1" smtClean="0"/>
              <a:t>s_zd</a:t>
            </a:r>
            <a:r>
              <a:rPr lang="cs-CZ" dirty="0" smtClean="0"/>
              <a:t> politiků, </a:t>
            </a:r>
            <a:r>
              <a:rPr lang="cs-CZ" dirty="0" err="1" smtClean="0"/>
              <a:t>ob_m</a:t>
            </a:r>
            <a:r>
              <a:rPr lang="cs-CZ" dirty="0" smtClean="0"/>
              <a:t> krychle,  </a:t>
            </a:r>
            <a:r>
              <a:rPr lang="cs-CZ" dirty="0" err="1" smtClean="0"/>
              <a:t>zp_vaví</a:t>
            </a:r>
            <a:r>
              <a:rPr lang="cs-CZ" dirty="0" smtClean="0"/>
              <a:t> ptáci, máme </a:t>
            </a:r>
            <a:r>
              <a:rPr lang="cs-CZ" dirty="0" err="1" smtClean="0"/>
              <a:t>ob_dnávku</a:t>
            </a:r>
            <a:r>
              <a:rPr lang="cs-CZ" dirty="0" smtClean="0"/>
              <a:t>, </a:t>
            </a:r>
            <a:r>
              <a:rPr lang="cs-CZ" dirty="0" err="1" smtClean="0"/>
              <a:t>sb_r</a:t>
            </a:r>
            <a:r>
              <a:rPr lang="cs-CZ" dirty="0" smtClean="0"/>
              <a:t> papíru, zrakový </a:t>
            </a:r>
            <a:r>
              <a:rPr lang="cs-CZ" dirty="0" err="1" smtClean="0"/>
              <a:t>v_m</a:t>
            </a:r>
            <a:r>
              <a:rPr lang="cs-CZ" dirty="0" smtClean="0"/>
              <a:t>,  s  </a:t>
            </a:r>
            <a:r>
              <a:rPr lang="cs-CZ" dirty="0" err="1" smtClean="0"/>
              <a:t>v_nečkem</a:t>
            </a:r>
            <a:r>
              <a:rPr lang="cs-CZ" dirty="0" smtClean="0"/>
              <a:t> na hlavě, </a:t>
            </a:r>
            <a:r>
              <a:rPr lang="cs-CZ" dirty="0" err="1" smtClean="0"/>
              <a:t>ob_tavý</a:t>
            </a:r>
            <a:r>
              <a:rPr lang="cs-CZ" dirty="0" smtClean="0"/>
              <a:t> bojovník, jasná  </a:t>
            </a:r>
            <a:r>
              <a:rPr lang="cs-CZ" dirty="0" err="1" smtClean="0"/>
              <a:t>hv_zda</a:t>
            </a:r>
            <a:r>
              <a:rPr lang="cs-CZ" dirty="0" smtClean="0"/>
              <a:t>, </a:t>
            </a:r>
            <a:r>
              <a:rPr lang="cs-CZ" dirty="0" err="1" smtClean="0"/>
              <a:t>ob_ktivní</a:t>
            </a:r>
            <a:r>
              <a:rPr lang="cs-CZ" dirty="0" smtClean="0"/>
              <a:t> posudek, </a:t>
            </a:r>
            <a:r>
              <a:rPr lang="cs-CZ" dirty="0" err="1" smtClean="0"/>
              <a:t>ob_l</a:t>
            </a:r>
            <a:r>
              <a:rPr lang="cs-CZ" dirty="0" smtClean="0"/>
              <a:t> jedno kolo, </a:t>
            </a:r>
            <a:r>
              <a:rPr lang="cs-CZ" dirty="0" err="1" smtClean="0"/>
              <a:t>v_deme</a:t>
            </a:r>
            <a:r>
              <a:rPr lang="cs-CZ" dirty="0" smtClean="0"/>
              <a:t> do tunelu, pes </a:t>
            </a:r>
            <a:r>
              <a:rPr lang="cs-CZ" dirty="0" err="1" smtClean="0"/>
              <a:t>v_třil</a:t>
            </a:r>
            <a:r>
              <a:rPr lang="cs-CZ" dirty="0" smtClean="0"/>
              <a:t>, </a:t>
            </a:r>
            <a:r>
              <a:rPr lang="cs-CZ" dirty="0" err="1" smtClean="0"/>
              <a:t>ob_vily</a:t>
            </a:r>
            <a:r>
              <a:rPr lang="cs-CZ" dirty="0" smtClean="0"/>
              <a:t> se </a:t>
            </a:r>
            <a:r>
              <a:rPr lang="cs-CZ" dirty="0" err="1" smtClean="0"/>
              <a:t>b_lavé</a:t>
            </a:r>
            <a:r>
              <a:rPr lang="cs-CZ" dirty="0" smtClean="0"/>
              <a:t> obláčky, dlouhé </a:t>
            </a:r>
            <a:r>
              <a:rPr lang="cs-CZ" dirty="0" err="1" smtClean="0"/>
              <a:t>v_tve</a:t>
            </a:r>
            <a:r>
              <a:rPr lang="cs-CZ" dirty="0" smtClean="0"/>
              <a:t>, brzká </a:t>
            </a:r>
            <a:r>
              <a:rPr lang="cs-CZ" dirty="0" err="1" smtClean="0"/>
              <a:t>odpov_ď</a:t>
            </a:r>
            <a:r>
              <a:rPr lang="cs-CZ" dirty="0" smtClean="0"/>
              <a:t>, moje ob – ť byla velká</a:t>
            </a:r>
          </a:p>
        </p:txBody>
      </p:sp>
    </p:spTree>
    <p:extLst>
      <p:ext uri="{BB962C8B-B14F-4D97-AF65-F5344CB8AC3E}">
        <p14:creationId xmlns:p14="http://schemas.microsoft.com/office/powerpoint/2010/main" val="1800485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ál 3"/>
          <p:cNvSpPr/>
          <p:nvPr/>
        </p:nvSpPr>
        <p:spPr>
          <a:xfrm>
            <a:off x="395536" y="1459632"/>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Nadpis 1"/>
          <p:cNvSpPr>
            <a:spLocks noGrp="1"/>
          </p:cNvSpPr>
          <p:nvPr>
            <p:ph type="title"/>
          </p:nvPr>
        </p:nvSpPr>
        <p:spPr/>
        <p:txBody>
          <a:bodyPr/>
          <a:lstStyle/>
          <a:p>
            <a:r>
              <a:rPr lang="cs-CZ" dirty="0" smtClean="0"/>
              <a:t>řešení</a:t>
            </a:r>
            <a:endParaRPr lang="cs-CZ" dirty="0"/>
          </a:p>
        </p:txBody>
      </p:sp>
      <p:sp>
        <p:nvSpPr>
          <p:cNvPr id="3" name="Zástupný symbol pro obsah 2"/>
          <p:cNvSpPr>
            <a:spLocks noGrp="1"/>
          </p:cNvSpPr>
          <p:nvPr>
            <p:ph idx="1"/>
          </p:nvPr>
        </p:nvSpPr>
        <p:spPr/>
        <p:txBody>
          <a:bodyPr/>
          <a:lstStyle/>
          <a:p>
            <a:r>
              <a:rPr lang="cs-CZ" dirty="0"/>
              <a:t>h</a:t>
            </a:r>
            <a:r>
              <a:rPr lang="cs-CZ" dirty="0" smtClean="0"/>
              <a:t>orlivě pracoval, jablka zčervivěla, matčino objetí, oběhl zahradu, sjezd politiků, objem krychle,  zpěvaví ptáci, máme objednávku, sběr papíru, zrakový vjem, s věnečkem na hlavě, obětavý bojovník, jasná hvězda, objektivní posudek, objel jedno kolo, vjedeme do tunelu, pes větřil, objevily se bělavé obláčky, dlouhé větve, brzká odpověď , moje oběť byla velká</a:t>
            </a:r>
          </a:p>
          <a:p>
            <a:endParaRPr lang="cs-CZ" dirty="0"/>
          </a:p>
        </p:txBody>
      </p:sp>
    </p:spTree>
    <p:extLst>
      <p:ext uri="{BB962C8B-B14F-4D97-AF65-F5344CB8AC3E}">
        <p14:creationId xmlns:p14="http://schemas.microsoft.com/office/powerpoint/2010/main" val="3121505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ál 4"/>
          <p:cNvSpPr/>
          <p:nvPr/>
        </p:nvSpPr>
        <p:spPr>
          <a:xfrm>
            <a:off x="323528" y="908720"/>
            <a:ext cx="7920880" cy="37444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Nadpis 1"/>
          <p:cNvSpPr>
            <a:spLocks noGrp="1"/>
          </p:cNvSpPr>
          <p:nvPr>
            <p:ph type="ctrTitle"/>
          </p:nvPr>
        </p:nvSpPr>
        <p:spPr/>
        <p:txBody>
          <a:bodyPr>
            <a:normAutofit/>
          </a:bodyPr>
          <a:lstStyle/>
          <a:p>
            <a:r>
              <a:rPr lang="cs-CZ" dirty="0" smtClean="0"/>
              <a:t>Psaní skupin </a:t>
            </a:r>
            <a:r>
              <a:rPr lang="cs-CZ" dirty="0" err="1" smtClean="0"/>
              <a:t>bje</a:t>
            </a:r>
            <a:r>
              <a:rPr lang="cs-CZ" dirty="0"/>
              <a:t> </a:t>
            </a:r>
            <a:r>
              <a:rPr lang="cs-CZ" dirty="0" smtClean="0"/>
              <a:t>- </a:t>
            </a:r>
            <a:r>
              <a:rPr lang="cs-CZ" dirty="0" err="1" smtClean="0"/>
              <a:t>bě</a:t>
            </a:r>
            <a:r>
              <a:rPr lang="cs-CZ" dirty="0" smtClean="0"/>
              <a:t>, </a:t>
            </a:r>
            <a:r>
              <a:rPr lang="cs-CZ" dirty="0" err="1" smtClean="0"/>
              <a:t>vje</a:t>
            </a:r>
            <a:r>
              <a:rPr lang="cs-CZ" dirty="0" smtClean="0"/>
              <a:t> - </a:t>
            </a:r>
            <a:r>
              <a:rPr lang="cs-CZ" dirty="0" err="1" smtClean="0"/>
              <a:t>vě</a:t>
            </a:r>
            <a:r>
              <a:rPr lang="cs-CZ" dirty="0" smtClean="0"/>
              <a:t>, mně - mě</a:t>
            </a:r>
            <a:endParaRPr lang="cs-CZ" dirty="0"/>
          </a:p>
        </p:txBody>
      </p:sp>
      <p:sp>
        <p:nvSpPr>
          <p:cNvPr id="4" name="Podnadpis 3"/>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27067439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ál 6"/>
          <p:cNvSpPr/>
          <p:nvPr/>
        </p:nvSpPr>
        <p:spPr>
          <a:xfrm>
            <a:off x="2195736" y="476672"/>
            <a:ext cx="5184576"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 name="Nadpis 3"/>
          <p:cNvSpPr>
            <a:spLocks noGrp="1"/>
          </p:cNvSpPr>
          <p:nvPr>
            <p:ph type="title"/>
          </p:nvPr>
        </p:nvSpPr>
        <p:spPr/>
        <p:txBody>
          <a:bodyPr/>
          <a:lstStyle/>
          <a:p>
            <a:r>
              <a:rPr lang="cs-CZ" dirty="0" smtClean="0"/>
              <a:t>pravidla</a:t>
            </a:r>
            <a:endParaRPr lang="cs-CZ" dirty="0"/>
          </a:p>
        </p:txBody>
      </p:sp>
      <p:sp>
        <p:nvSpPr>
          <p:cNvPr id="5" name="Zástupný symbol pro obsah 4"/>
          <p:cNvSpPr>
            <a:spLocks noGrp="1"/>
          </p:cNvSpPr>
          <p:nvPr>
            <p:ph idx="1"/>
          </p:nvPr>
        </p:nvSpPr>
        <p:spPr/>
        <p:txBody>
          <a:bodyPr/>
          <a:lstStyle/>
          <a:p>
            <a:r>
              <a:rPr lang="cs-CZ" dirty="0" smtClean="0"/>
              <a:t>Skupiny hlásek </a:t>
            </a:r>
            <a:r>
              <a:rPr lang="cs-CZ" b="1" dirty="0" smtClean="0"/>
              <a:t>vyslovujeme stejně</a:t>
            </a:r>
            <a:r>
              <a:rPr lang="cs-CZ" dirty="0" smtClean="0"/>
              <a:t>, ale píšeme  dvojím způsobem</a:t>
            </a:r>
          </a:p>
          <a:p>
            <a:endParaRPr lang="cs-CZ" dirty="0"/>
          </a:p>
          <a:p>
            <a:pPr marL="0" indent="0">
              <a:buNone/>
            </a:pPr>
            <a:endParaRPr lang="cs-CZ" dirty="0" smtClean="0"/>
          </a:p>
          <a:p>
            <a:pPr marL="0" indent="0">
              <a:buNone/>
            </a:pPr>
            <a:r>
              <a:rPr lang="cs-CZ" dirty="0" smtClean="0"/>
              <a:t>Př.: 	     oběd    		  - objet</a:t>
            </a:r>
          </a:p>
          <a:p>
            <a:pPr marL="0" indent="0">
              <a:buNone/>
            </a:pPr>
            <a:r>
              <a:rPr lang="cs-CZ" dirty="0"/>
              <a:t> </a:t>
            </a:r>
            <a:r>
              <a:rPr lang="cs-CZ" dirty="0" smtClean="0"/>
              <a:t>     	     oběti  		  - objetí</a:t>
            </a:r>
            <a:endParaRPr lang="cs-CZ" dirty="0"/>
          </a:p>
        </p:txBody>
      </p:sp>
    </p:spTree>
    <p:extLst>
      <p:ext uri="{BB962C8B-B14F-4D97-AF65-F5344CB8AC3E}">
        <p14:creationId xmlns:p14="http://schemas.microsoft.com/office/powerpoint/2010/main" val="1017567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ál 4"/>
          <p:cNvSpPr/>
          <p:nvPr/>
        </p:nvSpPr>
        <p:spPr>
          <a:xfrm>
            <a:off x="2051720" y="2492896"/>
            <a:ext cx="2556284"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 name="Ovál 3"/>
          <p:cNvSpPr/>
          <p:nvPr/>
        </p:nvSpPr>
        <p:spPr>
          <a:xfrm>
            <a:off x="1691680" y="451520"/>
            <a:ext cx="5832648"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Nadpis 1"/>
          <p:cNvSpPr>
            <a:spLocks noGrp="1"/>
          </p:cNvSpPr>
          <p:nvPr>
            <p:ph type="title"/>
          </p:nvPr>
        </p:nvSpPr>
        <p:spPr/>
        <p:txBody>
          <a:bodyPr/>
          <a:lstStyle/>
          <a:p>
            <a:r>
              <a:rPr lang="cs-CZ" dirty="0" err="1"/>
              <a:t>b</a:t>
            </a:r>
            <a:r>
              <a:rPr lang="cs-CZ" dirty="0" err="1" smtClean="0"/>
              <a:t>je</a:t>
            </a:r>
            <a:r>
              <a:rPr lang="cs-CZ" dirty="0" smtClean="0"/>
              <a:t> - </a:t>
            </a:r>
            <a:r>
              <a:rPr lang="cs-CZ" dirty="0" err="1" smtClean="0"/>
              <a:t>bě</a:t>
            </a:r>
            <a:r>
              <a:rPr lang="cs-CZ" dirty="0" smtClean="0"/>
              <a:t>, </a:t>
            </a:r>
            <a:r>
              <a:rPr lang="cs-CZ" dirty="0" err="1" smtClean="0"/>
              <a:t>vje</a:t>
            </a:r>
            <a:r>
              <a:rPr lang="cs-CZ" dirty="0" smtClean="0"/>
              <a:t> - </a:t>
            </a:r>
            <a:r>
              <a:rPr lang="cs-CZ" dirty="0" err="1" smtClean="0"/>
              <a:t>vě</a:t>
            </a:r>
            <a:endParaRPr lang="cs-CZ" dirty="0"/>
          </a:p>
        </p:txBody>
      </p:sp>
      <p:sp>
        <p:nvSpPr>
          <p:cNvPr id="3" name="Zástupný symbol pro obsah 2"/>
          <p:cNvSpPr>
            <a:spLocks noGrp="1"/>
          </p:cNvSpPr>
          <p:nvPr>
            <p:ph idx="1"/>
          </p:nvPr>
        </p:nvSpPr>
        <p:spPr/>
        <p:txBody>
          <a:bodyPr/>
          <a:lstStyle/>
          <a:p>
            <a:r>
              <a:rPr lang="cs-CZ" dirty="0" smtClean="0"/>
              <a:t>Řídíme se pravidlem – </a:t>
            </a:r>
            <a:r>
              <a:rPr lang="cs-CZ" dirty="0" err="1" smtClean="0"/>
              <a:t>bje</a:t>
            </a:r>
            <a:r>
              <a:rPr lang="cs-CZ" dirty="0" smtClean="0"/>
              <a:t>, </a:t>
            </a:r>
            <a:r>
              <a:rPr lang="cs-CZ" dirty="0" err="1" smtClean="0"/>
              <a:t>vje</a:t>
            </a:r>
            <a:r>
              <a:rPr lang="cs-CZ" dirty="0" smtClean="0"/>
              <a:t> – píšeme </a:t>
            </a:r>
            <a:r>
              <a:rPr lang="cs-CZ" b="1" u="sng" dirty="0" smtClean="0"/>
              <a:t>je </a:t>
            </a:r>
            <a:r>
              <a:rPr lang="cs-CZ" dirty="0" smtClean="0"/>
              <a:t>tam, kde po </a:t>
            </a:r>
            <a:r>
              <a:rPr lang="cs-CZ" u="sng" dirty="0" smtClean="0"/>
              <a:t>odtržení předpony zůstává zřetelný slovní základ</a:t>
            </a:r>
          </a:p>
          <a:p>
            <a:r>
              <a:rPr lang="cs-CZ" b="1" dirty="0" smtClean="0"/>
              <a:t>Př.: ob - jet,         ob - jevit         v -  </a:t>
            </a:r>
            <a:r>
              <a:rPr lang="cs-CZ" b="1" dirty="0" err="1" smtClean="0"/>
              <a:t>jezd</a:t>
            </a:r>
            <a:endParaRPr lang="cs-CZ" b="1" dirty="0" smtClean="0"/>
          </a:p>
          <a:p>
            <a:r>
              <a:rPr lang="cs-CZ" b="1" dirty="0" smtClean="0"/>
              <a:t>Za - jet,          pro - jev         ob - jednat</a:t>
            </a:r>
          </a:p>
          <a:p>
            <a:r>
              <a:rPr lang="cs-CZ" b="1" dirty="0" smtClean="0"/>
              <a:t>V - jet           ob - </a:t>
            </a:r>
            <a:r>
              <a:rPr lang="cs-CZ" b="1" dirty="0" err="1" smtClean="0"/>
              <a:t>jem</a:t>
            </a:r>
            <a:r>
              <a:rPr lang="cs-CZ" b="1" dirty="0" smtClean="0"/>
              <a:t>		u - jet</a:t>
            </a:r>
          </a:p>
          <a:p>
            <a:r>
              <a:rPr lang="cs-CZ" dirty="0" smtClean="0"/>
              <a:t>Často základ slova má již jen význam z historického hlediska (jímat – objetí, vjem….)</a:t>
            </a:r>
            <a:endParaRPr lang="cs-CZ" dirty="0"/>
          </a:p>
        </p:txBody>
      </p:sp>
    </p:spTree>
    <p:extLst>
      <p:ext uri="{BB962C8B-B14F-4D97-AF65-F5344CB8AC3E}">
        <p14:creationId xmlns:p14="http://schemas.microsoft.com/office/powerpoint/2010/main" val="2790317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ál 3"/>
          <p:cNvSpPr/>
          <p:nvPr/>
        </p:nvSpPr>
        <p:spPr>
          <a:xfrm>
            <a:off x="2915816" y="1489049"/>
            <a:ext cx="1656184"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vál 4"/>
          <p:cNvSpPr/>
          <p:nvPr/>
        </p:nvSpPr>
        <p:spPr>
          <a:xfrm>
            <a:off x="2339752" y="379512"/>
            <a:ext cx="5184576"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Nadpis 1"/>
          <p:cNvSpPr>
            <a:spLocks noGrp="1"/>
          </p:cNvSpPr>
          <p:nvPr>
            <p:ph type="title"/>
          </p:nvPr>
        </p:nvSpPr>
        <p:spPr/>
        <p:txBody>
          <a:bodyPr/>
          <a:lstStyle/>
          <a:p>
            <a:r>
              <a:rPr lang="cs-CZ" dirty="0" smtClean="0"/>
              <a:t>Skupina – </a:t>
            </a:r>
            <a:r>
              <a:rPr lang="cs-CZ" dirty="0" err="1" smtClean="0"/>
              <a:t>pě</a:t>
            </a:r>
            <a:r>
              <a:rPr lang="cs-CZ" dirty="0" smtClean="0"/>
              <a:t> - </a:t>
            </a:r>
            <a:endParaRPr lang="cs-CZ" dirty="0"/>
          </a:p>
        </p:txBody>
      </p:sp>
      <p:sp>
        <p:nvSpPr>
          <p:cNvPr id="3" name="Zástupný symbol pro obsah 2"/>
          <p:cNvSpPr>
            <a:spLocks noGrp="1"/>
          </p:cNvSpPr>
          <p:nvPr>
            <p:ph idx="1"/>
          </p:nvPr>
        </p:nvSpPr>
        <p:spPr>
          <a:xfrm>
            <a:off x="457200" y="1489050"/>
            <a:ext cx="8229600" cy="4637114"/>
          </a:xfrm>
        </p:spPr>
        <p:txBody>
          <a:bodyPr/>
          <a:lstStyle/>
          <a:p>
            <a:r>
              <a:rPr lang="cs-CZ" dirty="0" smtClean="0"/>
              <a:t>Píšeme vždy </a:t>
            </a:r>
            <a:r>
              <a:rPr lang="cs-CZ" b="1" dirty="0" smtClean="0"/>
              <a:t>bez -  j - , </a:t>
            </a:r>
            <a:r>
              <a:rPr lang="cs-CZ" dirty="0" smtClean="0"/>
              <a:t>protože v češtině není předpona, která by končila na p</a:t>
            </a:r>
          </a:p>
          <a:p>
            <a:pPr marL="0" indent="0">
              <a:buNone/>
            </a:pPr>
            <a:endParaRPr lang="cs-CZ" dirty="0" smtClean="0"/>
          </a:p>
          <a:p>
            <a:r>
              <a:rPr lang="cs-CZ" dirty="0" smtClean="0"/>
              <a:t>Př.:  napětí,  zpěv,   pěnkava,  vypětí</a:t>
            </a:r>
          </a:p>
          <a:p>
            <a:r>
              <a:rPr lang="cs-CZ" dirty="0"/>
              <a:t>o</a:t>
            </a:r>
            <a:r>
              <a:rPr lang="cs-CZ" dirty="0" smtClean="0"/>
              <a:t>pětovat,  městečko,  pěšky, pěstitel</a:t>
            </a:r>
          </a:p>
          <a:p>
            <a:r>
              <a:rPr lang="cs-CZ" dirty="0"/>
              <a:t>r</a:t>
            </a:r>
            <a:r>
              <a:rPr lang="cs-CZ" dirty="0" smtClean="0"/>
              <a:t>ozpětí,   opět,</a:t>
            </a:r>
            <a:endParaRPr lang="cs-CZ" dirty="0"/>
          </a:p>
        </p:txBody>
      </p:sp>
    </p:spTree>
    <p:extLst>
      <p:ext uri="{BB962C8B-B14F-4D97-AF65-F5344CB8AC3E}">
        <p14:creationId xmlns:p14="http://schemas.microsoft.com/office/powerpoint/2010/main" val="42939698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ál 6"/>
          <p:cNvSpPr/>
          <p:nvPr/>
        </p:nvSpPr>
        <p:spPr>
          <a:xfrm>
            <a:off x="2555776" y="476672"/>
            <a:ext cx="4176464"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Šipka doprava 5"/>
          <p:cNvSpPr/>
          <p:nvPr/>
        </p:nvSpPr>
        <p:spPr>
          <a:xfrm>
            <a:off x="5594964" y="3834756"/>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 name="Ovál 3"/>
          <p:cNvSpPr/>
          <p:nvPr/>
        </p:nvSpPr>
        <p:spPr>
          <a:xfrm>
            <a:off x="3059832" y="2708920"/>
            <a:ext cx="216024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vál 4"/>
          <p:cNvSpPr/>
          <p:nvPr/>
        </p:nvSpPr>
        <p:spPr>
          <a:xfrm>
            <a:off x="6732240" y="2564904"/>
            <a:ext cx="1728192" cy="10584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Nadpis 1"/>
          <p:cNvSpPr>
            <a:spLocks noGrp="1"/>
          </p:cNvSpPr>
          <p:nvPr>
            <p:ph type="title"/>
          </p:nvPr>
        </p:nvSpPr>
        <p:spPr/>
        <p:txBody>
          <a:bodyPr/>
          <a:lstStyle/>
          <a:p>
            <a:r>
              <a:rPr lang="cs-CZ" dirty="0" smtClean="0"/>
              <a:t>Mně - mě</a:t>
            </a:r>
            <a:endParaRPr lang="cs-CZ" dirty="0"/>
          </a:p>
        </p:txBody>
      </p:sp>
      <p:sp>
        <p:nvSpPr>
          <p:cNvPr id="3" name="Zástupný symbol pro obsah 2"/>
          <p:cNvSpPr>
            <a:spLocks noGrp="1"/>
          </p:cNvSpPr>
          <p:nvPr>
            <p:ph idx="1"/>
          </p:nvPr>
        </p:nvSpPr>
        <p:spPr/>
        <p:txBody>
          <a:bodyPr/>
          <a:lstStyle/>
          <a:p>
            <a:r>
              <a:rPr lang="cs-CZ" b="1" dirty="0" smtClean="0"/>
              <a:t>Základem jsou odvozená slova, v nichž uslyšíme, zda je  - n – součástí slova či nikoli</a:t>
            </a:r>
          </a:p>
          <a:p>
            <a:r>
              <a:rPr lang="cs-CZ" b="1" u="sng" dirty="0" smtClean="0"/>
              <a:t>Pravidlo </a:t>
            </a:r>
            <a:r>
              <a:rPr lang="cs-CZ" dirty="0" smtClean="0"/>
              <a:t>-  od </a:t>
            </a:r>
            <a:r>
              <a:rPr lang="cs-CZ" u="sng" dirty="0" smtClean="0"/>
              <a:t>příslovce</a:t>
            </a:r>
            <a:r>
              <a:rPr lang="cs-CZ" dirty="0" smtClean="0"/>
              <a:t> si odvodíme </a:t>
            </a:r>
            <a:r>
              <a:rPr lang="cs-CZ" u="sng" dirty="0" smtClean="0"/>
              <a:t>přídavné jméno   </a:t>
            </a:r>
            <a:r>
              <a:rPr lang="cs-CZ" dirty="0" smtClean="0"/>
              <a:t>(  </a:t>
            </a:r>
            <a:r>
              <a:rPr lang="cs-CZ" b="1" dirty="0" smtClean="0"/>
              <a:t>jak – jaký </a:t>
            </a:r>
            <a:r>
              <a:rPr lang="cs-CZ" dirty="0" smtClean="0"/>
              <a:t>)</a:t>
            </a:r>
          </a:p>
          <a:p>
            <a:r>
              <a:rPr lang="cs-CZ" dirty="0" smtClean="0"/>
              <a:t>Končí - </a:t>
            </a:r>
            <a:r>
              <a:rPr lang="cs-CZ" dirty="0" err="1" smtClean="0"/>
              <a:t>li</a:t>
            </a:r>
            <a:r>
              <a:rPr lang="cs-CZ" dirty="0" smtClean="0"/>
              <a:t> příd. jméno na </a:t>
            </a:r>
            <a:r>
              <a:rPr lang="cs-CZ" b="1" dirty="0" smtClean="0"/>
              <a:t>mý,	</a:t>
            </a:r>
            <a:r>
              <a:rPr lang="cs-CZ" dirty="0" smtClean="0"/>
              <a:t>	píšeme v příslovci </a:t>
            </a:r>
            <a:r>
              <a:rPr lang="cs-CZ" b="1" dirty="0" smtClean="0"/>
              <a:t>mě</a:t>
            </a:r>
          </a:p>
          <a:p>
            <a:r>
              <a:rPr lang="cs-CZ" dirty="0" smtClean="0"/>
              <a:t>Končí-  </a:t>
            </a:r>
            <a:r>
              <a:rPr lang="cs-CZ" dirty="0" err="1" smtClean="0"/>
              <a:t>li</a:t>
            </a:r>
            <a:r>
              <a:rPr lang="cs-CZ" dirty="0" smtClean="0"/>
              <a:t> př. </a:t>
            </a:r>
            <a:r>
              <a:rPr lang="cs-CZ" dirty="0" err="1"/>
              <a:t>j</a:t>
            </a:r>
            <a:r>
              <a:rPr lang="cs-CZ" dirty="0" err="1" smtClean="0"/>
              <a:t>m</a:t>
            </a:r>
            <a:r>
              <a:rPr lang="cs-CZ" dirty="0" smtClean="0"/>
              <a:t>. </a:t>
            </a:r>
            <a:r>
              <a:rPr lang="cs-CZ" b="1" dirty="0" smtClean="0"/>
              <a:t>-  </a:t>
            </a:r>
            <a:r>
              <a:rPr lang="cs-CZ" b="1" dirty="0" err="1" smtClean="0"/>
              <a:t>mný</a:t>
            </a:r>
            <a:r>
              <a:rPr lang="cs-CZ" b="1" dirty="0" smtClean="0"/>
              <a:t>,               </a:t>
            </a:r>
            <a:r>
              <a:rPr lang="cs-CZ" dirty="0" smtClean="0"/>
              <a:t>píšeme v příslovci   </a:t>
            </a:r>
            <a:r>
              <a:rPr lang="cs-CZ" b="1" dirty="0" smtClean="0"/>
              <a:t>mně.</a:t>
            </a:r>
            <a:endParaRPr lang="cs-CZ" b="1" dirty="0"/>
          </a:p>
        </p:txBody>
      </p:sp>
      <p:sp>
        <p:nvSpPr>
          <p:cNvPr id="8" name="Šipka doprava 7"/>
          <p:cNvSpPr/>
          <p:nvPr/>
        </p:nvSpPr>
        <p:spPr>
          <a:xfrm>
            <a:off x="4730868" y="4944291"/>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Ovál 8"/>
          <p:cNvSpPr/>
          <p:nvPr/>
        </p:nvSpPr>
        <p:spPr>
          <a:xfrm flipH="1">
            <a:off x="3906982" y="3166120"/>
            <a:ext cx="448994"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3086110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ál 8"/>
          <p:cNvSpPr/>
          <p:nvPr/>
        </p:nvSpPr>
        <p:spPr>
          <a:xfrm>
            <a:off x="2267744" y="398948"/>
            <a:ext cx="4104456"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Nadpis 1"/>
          <p:cNvSpPr>
            <a:spLocks noGrp="1"/>
          </p:cNvSpPr>
          <p:nvPr>
            <p:ph type="title"/>
          </p:nvPr>
        </p:nvSpPr>
        <p:spPr/>
        <p:txBody>
          <a:bodyPr/>
          <a:lstStyle/>
          <a:p>
            <a:r>
              <a:rPr lang="cs-CZ" dirty="0" smtClean="0"/>
              <a:t>slovesa</a:t>
            </a:r>
            <a:endParaRPr lang="cs-CZ" dirty="0"/>
          </a:p>
        </p:txBody>
      </p:sp>
      <p:sp>
        <p:nvSpPr>
          <p:cNvPr id="3" name="Zástupný symbol pro obsah 2"/>
          <p:cNvSpPr>
            <a:spLocks noGrp="1"/>
          </p:cNvSpPr>
          <p:nvPr>
            <p:ph idx="1"/>
          </p:nvPr>
        </p:nvSpPr>
        <p:spPr/>
        <p:txBody>
          <a:bodyPr/>
          <a:lstStyle/>
          <a:p>
            <a:r>
              <a:rPr lang="cs-CZ" b="1" dirty="0" smtClean="0"/>
              <a:t>U sloves – hledáme základ slova , nebo si pomůžeme 3. osobou prézentu </a:t>
            </a:r>
            <a:r>
              <a:rPr lang="cs-CZ" b="1" dirty="0" err="1" smtClean="0"/>
              <a:t>singularu</a:t>
            </a:r>
            <a:endParaRPr lang="cs-CZ" b="1" dirty="0" smtClean="0"/>
          </a:p>
          <a:p>
            <a:r>
              <a:rPr lang="cs-CZ" dirty="0"/>
              <a:t>r</a:t>
            </a:r>
            <a:r>
              <a:rPr lang="cs-CZ" dirty="0" smtClean="0"/>
              <a:t>ozumět     		on rozumí</a:t>
            </a:r>
          </a:p>
          <a:p>
            <a:r>
              <a:rPr lang="cs-CZ" dirty="0"/>
              <a:t>v</a:t>
            </a:r>
            <a:r>
              <a:rPr lang="cs-CZ" dirty="0" smtClean="0"/>
              <a:t>zpomněl   		on vzpomíná</a:t>
            </a:r>
          </a:p>
          <a:p>
            <a:r>
              <a:rPr lang="cs-CZ" dirty="0"/>
              <a:t>o</a:t>
            </a:r>
            <a:r>
              <a:rPr lang="cs-CZ" dirty="0" smtClean="0"/>
              <a:t>něměl         		on oněmí</a:t>
            </a:r>
          </a:p>
          <a:p>
            <a:r>
              <a:rPr lang="cs-CZ" dirty="0"/>
              <a:t>u</a:t>
            </a:r>
            <a:r>
              <a:rPr lang="cs-CZ" dirty="0" smtClean="0"/>
              <a:t>měl            		on umí</a:t>
            </a:r>
          </a:p>
          <a:p>
            <a:r>
              <a:rPr lang="cs-CZ" dirty="0"/>
              <a:t>z</a:t>
            </a:r>
            <a:r>
              <a:rPr lang="cs-CZ" dirty="0" smtClean="0"/>
              <a:t>atmělo      		 ono se zatmí ( setmí)</a:t>
            </a:r>
            <a:endParaRPr lang="cs-CZ" dirty="0"/>
          </a:p>
        </p:txBody>
      </p:sp>
      <p:sp>
        <p:nvSpPr>
          <p:cNvPr id="4" name="Šipka doprava 3"/>
          <p:cNvSpPr/>
          <p:nvPr/>
        </p:nvSpPr>
        <p:spPr>
          <a:xfrm>
            <a:off x="2783882" y="2852936"/>
            <a:ext cx="1038334"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Šipka doprava 4"/>
          <p:cNvSpPr/>
          <p:nvPr/>
        </p:nvSpPr>
        <p:spPr>
          <a:xfrm>
            <a:off x="2783882" y="3442597"/>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Šipka doprava 5"/>
          <p:cNvSpPr/>
          <p:nvPr/>
        </p:nvSpPr>
        <p:spPr>
          <a:xfrm>
            <a:off x="2783882" y="3978772"/>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Šipka doprava 6"/>
          <p:cNvSpPr/>
          <p:nvPr/>
        </p:nvSpPr>
        <p:spPr>
          <a:xfrm>
            <a:off x="2815039" y="4463404"/>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Šipka doprava 7"/>
          <p:cNvSpPr/>
          <p:nvPr/>
        </p:nvSpPr>
        <p:spPr>
          <a:xfrm>
            <a:off x="2872230" y="5058892"/>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6496630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vál 7"/>
          <p:cNvSpPr/>
          <p:nvPr/>
        </p:nvSpPr>
        <p:spPr>
          <a:xfrm>
            <a:off x="395536" y="476672"/>
            <a:ext cx="792088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Ovál 6"/>
          <p:cNvSpPr/>
          <p:nvPr/>
        </p:nvSpPr>
        <p:spPr>
          <a:xfrm>
            <a:off x="7740352" y="4235508"/>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vál 5"/>
          <p:cNvSpPr/>
          <p:nvPr/>
        </p:nvSpPr>
        <p:spPr>
          <a:xfrm>
            <a:off x="2339752" y="198884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vál 4"/>
          <p:cNvSpPr/>
          <p:nvPr/>
        </p:nvSpPr>
        <p:spPr>
          <a:xfrm>
            <a:off x="4211960" y="4235508"/>
            <a:ext cx="1800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 name="Ovál 3"/>
          <p:cNvSpPr/>
          <p:nvPr/>
        </p:nvSpPr>
        <p:spPr>
          <a:xfrm>
            <a:off x="6689607" y="153164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Nadpis 1"/>
          <p:cNvSpPr>
            <a:spLocks noGrp="1"/>
          </p:cNvSpPr>
          <p:nvPr>
            <p:ph type="title"/>
          </p:nvPr>
        </p:nvSpPr>
        <p:spPr/>
        <p:txBody>
          <a:bodyPr/>
          <a:lstStyle/>
          <a:p>
            <a:r>
              <a:rPr lang="cs-CZ" dirty="0" smtClean="0"/>
              <a:t>Slova vzniklá od základu – um -</a:t>
            </a:r>
            <a:endParaRPr lang="cs-CZ" dirty="0"/>
          </a:p>
        </p:txBody>
      </p:sp>
      <p:sp>
        <p:nvSpPr>
          <p:cNvPr id="3" name="Zástupný symbol pro obsah 2"/>
          <p:cNvSpPr>
            <a:spLocks noGrp="1"/>
          </p:cNvSpPr>
          <p:nvPr>
            <p:ph idx="1"/>
          </p:nvPr>
        </p:nvSpPr>
        <p:spPr/>
        <p:txBody>
          <a:bodyPr/>
          <a:lstStyle/>
          <a:p>
            <a:r>
              <a:rPr lang="cs-CZ" dirty="0" smtClean="0"/>
              <a:t> V slovech odvozených od základu </a:t>
            </a:r>
            <a:r>
              <a:rPr lang="cs-CZ" b="1" u="sng" dirty="0" smtClean="0"/>
              <a:t>– um – </a:t>
            </a:r>
            <a:r>
              <a:rPr lang="cs-CZ" dirty="0" smtClean="0"/>
              <a:t>píšeme </a:t>
            </a:r>
            <a:r>
              <a:rPr lang="cs-CZ" b="1" dirty="0" smtClean="0"/>
              <a:t>– mě - </a:t>
            </a:r>
            <a:r>
              <a:rPr lang="cs-CZ" dirty="0" smtClean="0"/>
              <a:t>.</a:t>
            </a:r>
          </a:p>
          <a:p>
            <a:r>
              <a:rPr lang="cs-CZ" dirty="0" smtClean="0"/>
              <a:t>Př.:  umět, umění, rozumět, porozumět, </a:t>
            </a:r>
          </a:p>
          <a:p>
            <a:r>
              <a:rPr lang="cs-CZ" dirty="0"/>
              <a:t>d</a:t>
            </a:r>
            <a:r>
              <a:rPr lang="cs-CZ" dirty="0" smtClean="0"/>
              <a:t>orozumět, dorozumění</a:t>
            </a:r>
          </a:p>
          <a:p>
            <a:r>
              <a:rPr lang="cs-CZ" b="1" dirty="0" smtClean="0"/>
              <a:t>!!!! </a:t>
            </a:r>
            <a:r>
              <a:rPr lang="cs-CZ" dirty="0" smtClean="0"/>
              <a:t>Ale ve slovech utvořených přímo z </a:t>
            </a:r>
            <a:r>
              <a:rPr lang="cs-CZ" b="1" dirty="0" smtClean="0"/>
              <a:t>přídavného jména – rozumný </a:t>
            </a:r>
            <a:r>
              <a:rPr lang="cs-CZ" dirty="0" smtClean="0"/>
              <a:t>-  píšeme – </a:t>
            </a:r>
            <a:r>
              <a:rPr lang="cs-CZ" b="1" dirty="0" smtClean="0"/>
              <a:t>mně </a:t>
            </a:r>
          </a:p>
          <a:p>
            <a:r>
              <a:rPr lang="cs-CZ" dirty="0" smtClean="0"/>
              <a:t>Př.: rozumně, rozumněji, rozumnější</a:t>
            </a:r>
          </a:p>
          <a:p>
            <a:r>
              <a:rPr lang="cs-CZ" dirty="0" smtClean="0"/>
              <a:t>Je možno si pomoci </a:t>
            </a:r>
            <a:r>
              <a:rPr lang="cs-CZ" b="1" dirty="0" smtClean="0"/>
              <a:t>otázkou jaký</a:t>
            </a:r>
            <a:endParaRPr lang="cs-CZ" b="1" dirty="0"/>
          </a:p>
        </p:txBody>
      </p:sp>
    </p:spTree>
    <p:extLst>
      <p:ext uri="{BB962C8B-B14F-4D97-AF65-F5344CB8AC3E}">
        <p14:creationId xmlns:p14="http://schemas.microsoft.com/office/powerpoint/2010/main" val="10532705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ál 4"/>
          <p:cNvSpPr/>
          <p:nvPr/>
        </p:nvSpPr>
        <p:spPr>
          <a:xfrm>
            <a:off x="1475656" y="445840"/>
            <a:ext cx="6192688"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 name="Ovál 3"/>
          <p:cNvSpPr/>
          <p:nvPr/>
        </p:nvSpPr>
        <p:spPr>
          <a:xfrm>
            <a:off x="395536" y="1484784"/>
            <a:ext cx="7848872"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Nadpis 1"/>
          <p:cNvSpPr>
            <a:spLocks noGrp="1"/>
          </p:cNvSpPr>
          <p:nvPr>
            <p:ph type="title"/>
          </p:nvPr>
        </p:nvSpPr>
        <p:spPr/>
        <p:txBody>
          <a:bodyPr/>
          <a:lstStyle/>
          <a:p>
            <a:r>
              <a:rPr lang="cs-CZ" dirty="0" smtClean="0"/>
              <a:t>Podstatná jména</a:t>
            </a:r>
            <a:endParaRPr lang="cs-CZ" dirty="0"/>
          </a:p>
        </p:txBody>
      </p:sp>
      <p:sp>
        <p:nvSpPr>
          <p:cNvPr id="3" name="Zástupný symbol pro obsah 2"/>
          <p:cNvSpPr>
            <a:spLocks noGrp="1"/>
          </p:cNvSpPr>
          <p:nvPr>
            <p:ph idx="1"/>
          </p:nvPr>
        </p:nvSpPr>
        <p:spPr/>
        <p:txBody>
          <a:bodyPr/>
          <a:lstStyle/>
          <a:p>
            <a:r>
              <a:rPr lang="cs-CZ" b="1" dirty="0" smtClean="0"/>
              <a:t>Platí pravidlo – hledat slovo základové</a:t>
            </a:r>
          </a:p>
          <a:p>
            <a:pPr marL="0" indent="0">
              <a:buNone/>
            </a:pPr>
            <a:endParaRPr lang="cs-CZ" b="1" dirty="0" smtClean="0"/>
          </a:p>
          <a:p>
            <a:r>
              <a:rPr lang="cs-CZ" dirty="0" smtClean="0"/>
              <a:t>Je - </a:t>
            </a:r>
            <a:r>
              <a:rPr lang="cs-CZ" dirty="0" err="1" smtClean="0"/>
              <a:t>li</a:t>
            </a:r>
            <a:r>
              <a:rPr lang="cs-CZ" dirty="0" smtClean="0"/>
              <a:t> v základovém slovu – </a:t>
            </a:r>
            <a:r>
              <a:rPr lang="cs-CZ" b="1" dirty="0" smtClean="0"/>
              <a:t>mně </a:t>
            </a:r>
            <a:r>
              <a:rPr lang="cs-CZ" dirty="0" smtClean="0"/>
              <a:t>– píšeme v odvozených slovech – mně.</a:t>
            </a:r>
          </a:p>
          <a:p>
            <a:pPr marL="0" indent="0">
              <a:buNone/>
            </a:pPr>
            <a:endParaRPr lang="cs-CZ" dirty="0" smtClean="0"/>
          </a:p>
          <a:p>
            <a:pPr marL="0" indent="0">
              <a:buNone/>
            </a:pPr>
            <a:r>
              <a:rPr lang="cs-CZ" dirty="0" smtClean="0"/>
              <a:t>Př.: domněnka, pomněnka, zapomnětlivost</a:t>
            </a:r>
          </a:p>
          <a:p>
            <a:pPr marL="0" indent="0">
              <a:buNone/>
            </a:pPr>
            <a:r>
              <a:rPr lang="cs-CZ" dirty="0" smtClean="0"/>
              <a:t>      domnění, zatemnění, </a:t>
            </a:r>
            <a:endParaRPr lang="cs-CZ" dirty="0"/>
          </a:p>
        </p:txBody>
      </p:sp>
    </p:spTree>
    <p:extLst>
      <p:ext uri="{BB962C8B-B14F-4D97-AF65-F5344CB8AC3E}">
        <p14:creationId xmlns:p14="http://schemas.microsoft.com/office/powerpoint/2010/main" val="2534790350"/>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TotalTime>
  <Words>723</Words>
  <Application>Microsoft Office PowerPoint</Application>
  <PresentationFormat>Předvádění na obrazovce (4:3)</PresentationFormat>
  <Paragraphs>66</Paragraphs>
  <Slides>16</Slides>
  <Notes>0</Notes>
  <HiddenSlides>0</HiddenSlides>
  <MMClips>0</MMClips>
  <ScaleCrop>false</ScaleCrop>
  <HeadingPairs>
    <vt:vector size="4" baseType="variant">
      <vt:variant>
        <vt:lpstr>Motiv</vt:lpstr>
      </vt:variant>
      <vt:variant>
        <vt:i4>1</vt:i4>
      </vt:variant>
      <vt:variant>
        <vt:lpstr>Nadpisy snímků</vt:lpstr>
      </vt:variant>
      <vt:variant>
        <vt:i4>16</vt:i4>
      </vt:variant>
    </vt:vector>
  </HeadingPairs>
  <TitlesOfParts>
    <vt:vector size="17" baseType="lpstr">
      <vt:lpstr>Motiv systému Office</vt:lpstr>
      <vt:lpstr>VY_32_INOVACE_CAJKOVA.JAZCES.05</vt:lpstr>
      <vt:lpstr>Psaní skupin bje - bě, vje - vě, mně - mě</vt:lpstr>
      <vt:lpstr>pravidla</vt:lpstr>
      <vt:lpstr>bje - bě, vje - vě</vt:lpstr>
      <vt:lpstr>Skupina – pě - </vt:lpstr>
      <vt:lpstr>Mně - mě</vt:lpstr>
      <vt:lpstr>slovesa</vt:lpstr>
      <vt:lpstr>Slova vzniklá od základu – um -</vt:lpstr>
      <vt:lpstr>Podstatná jména</vt:lpstr>
      <vt:lpstr>Zapamatuj si !!!</vt:lpstr>
      <vt:lpstr>Praktická cvičení</vt:lpstr>
      <vt:lpstr>řešení</vt:lpstr>
      <vt:lpstr>Prezentace aplikace PowerPoint</vt:lpstr>
      <vt:lpstr>řešení</vt:lpstr>
      <vt:lpstr>Prezentace aplikace PowerPoint</vt:lpstr>
      <vt:lpstr>řešení</vt:lpstr>
    </vt:vector>
  </TitlesOfParts>
  <Company>Sportovní gymnázium Dany a Emila Zátopkových Ostrava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Psaní skupin bje – bě, vje – vě, mně -mě</dc:title>
  <dc:creator>Renata Čajková</dc:creator>
  <cp:lastModifiedBy>Renata Čajková</cp:lastModifiedBy>
  <cp:revision>63</cp:revision>
  <dcterms:created xsi:type="dcterms:W3CDTF">2012-11-03T16:34:08Z</dcterms:created>
  <dcterms:modified xsi:type="dcterms:W3CDTF">2013-01-10T12:06:41Z</dcterms:modified>
</cp:coreProperties>
</file>