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69" r:id="rId9"/>
    <p:sldId id="265" r:id="rId10"/>
    <p:sldId id="270" r:id="rId11"/>
    <p:sldId id="271" r:id="rId12"/>
    <p:sldId id="268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27.1.2013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27.1.2013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27.1.2013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27.1.2013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27.1.2013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27.1.2013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27.1.2013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27.1.2013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27.1.2013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27.1.2013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27.1.2013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  <a:alpha val="4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A2481B-5154-415F-B752-558547769AA3}" type="datetimeFigureOut">
              <a:rPr lang="cs-CZ" smtClean="0"/>
              <a:pPr/>
              <a:t>27.1.2013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2564904"/>
            <a:ext cx="7772400" cy="1470025"/>
          </a:xfrm>
        </p:spPr>
        <p:txBody>
          <a:bodyPr>
            <a:noAutofit/>
          </a:bodyPr>
          <a:lstStyle/>
          <a:p>
            <a:r>
              <a:rPr lang="cs-CZ" sz="9600" dirty="0" smtClean="0">
                <a:solidFill>
                  <a:srgbClr val="7030A0"/>
                </a:solidFill>
              </a:rPr>
              <a:t>VEJCORODÍ</a:t>
            </a:r>
            <a:endParaRPr lang="cs-CZ" sz="9600" dirty="0">
              <a:solidFill>
                <a:srgbClr val="7030A0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99592" y="1700808"/>
            <a:ext cx="6400800" cy="1752600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683568" y="620688"/>
            <a:ext cx="770485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cs-CZ" sz="3200" dirty="0" smtClean="0">
                <a:solidFill>
                  <a:prstClr val="black"/>
                </a:solidFill>
                <a:latin typeface="Trebuchet MS"/>
                <a:cs typeface="Arial" pitchFamily="34" charset="0"/>
              </a:rPr>
              <a:t>VY_32_INOVACE_BOHACOVA.BIOTER.05</a:t>
            </a:r>
            <a:endParaRPr lang="cs-CZ" dirty="0">
              <a:solidFill>
                <a:prstClr val="black"/>
              </a:solidFill>
              <a:latin typeface="Trebuchet MS"/>
              <a:cs typeface="Arial" pitchFamily="34" charset="0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0" y="5857875"/>
            <a:ext cx="9144000" cy="1000125"/>
          </a:xfrm>
          <a:prstGeom prst="rect">
            <a:avLst/>
          </a:prstGeom>
          <a:solidFill>
            <a:srgbClr val="233C80"/>
          </a:solidFill>
          <a:ln w="15875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000" kern="0" dirty="0">
                <a:solidFill>
                  <a:prstClr val="white"/>
                </a:solidFill>
                <a:latin typeface="DaxlinePro" pitchFamily="50" charset="0"/>
                <a:cs typeface="+mn-cs"/>
              </a:rPr>
              <a:t>© Sportovní gymnázium Dany a Emila Zátopkových Ostrava</a:t>
            </a:r>
          </a:p>
        </p:txBody>
      </p:sp>
      <p:sp>
        <p:nvSpPr>
          <p:cNvPr id="6" name="Obdélník 5"/>
          <p:cNvSpPr/>
          <p:nvPr/>
        </p:nvSpPr>
        <p:spPr>
          <a:xfrm>
            <a:off x="0" y="5857875"/>
            <a:ext cx="428625" cy="1000125"/>
          </a:xfrm>
          <a:prstGeom prst="rect">
            <a:avLst/>
          </a:prstGeom>
          <a:solidFill>
            <a:srgbClr val="D86610"/>
          </a:solidFill>
          <a:ln w="15875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kern="0">
              <a:solidFill>
                <a:sysClr val="window" lastClr="FFFFFF"/>
              </a:solidFill>
              <a:latin typeface="Trebuchet MS"/>
              <a:cs typeface="+mn-cs"/>
            </a:endParaRPr>
          </a:p>
        </p:txBody>
      </p:sp>
      <p:grpSp>
        <p:nvGrpSpPr>
          <p:cNvPr id="7" name="Skupina 6"/>
          <p:cNvGrpSpPr/>
          <p:nvPr/>
        </p:nvGrpSpPr>
        <p:grpSpPr>
          <a:xfrm>
            <a:off x="8064524" y="6000768"/>
            <a:ext cx="793756" cy="793756"/>
            <a:chOff x="7921648" y="279378"/>
            <a:chExt cx="1080000" cy="1080000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8" name="Elipsa 11"/>
            <p:cNvSpPr/>
            <p:nvPr/>
          </p:nvSpPr>
          <p:spPr>
            <a:xfrm>
              <a:off x="7921648" y="279378"/>
              <a:ext cx="1080000" cy="1080000"/>
            </a:xfrm>
            <a:prstGeom prst="ellipse">
              <a:avLst/>
            </a:prstGeom>
            <a:gradFill flip="none" rotWithShape="1">
              <a:gsLst>
                <a:gs pos="0">
                  <a:sysClr val="windowText" lastClr="000000"/>
                </a:gs>
                <a:gs pos="50000">
                  <a:sysClr val="window" lastClr="FFFFFF">
                    <a:lumMod val="85000"/>
                  </a:sysClr>
                </a:gs>
                <a:gs pos="50000">
                  <a:sysClr val="window" lastClr="FFFFFF"/>
                </a:gs>
                <a:gs pos="50000">
                  <a:sysClr val="window" lastClr="FFFFFF">
                    <a:shade val="67500"/>
                    <a:satMod val="115000"/>
                  </a:sysClr>
                </a:gs>
                <a:gs pos="100000">
                  <a:sysClr val="window" lastClr="FFFFFF">
                    <a:shade val="100000"/>
                    <a:satMod val="115000"/>
                  </a:sysClr>
                </a:gs>
              </a:gsLst>
              <a:lin ang="16200000" scaled="0"/>
              <a:tileRect/>
            </a:gradFill>
            <a:ln w="15875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cs-CZ" kern="0" dirty="0">
                  <a:solidFill>
                    <a:sysClr val="window" lastClr="FFFFFF"/>
                  </a:solidFill>
                  <a:latin typeface="Trebuchet MS"/>
                  <a:cs typeface="+mn-cs"/>
                </a:rPr>
                <a:t>0</a:t>
              </a:r>
            </a:p>
          </p:txBody>
        </p:sp>
        <p:grpSp>
          <p:nvGrpSpPr>
            <p:cNvPr id="9" name="Skupina 18"/>
            <p:cNvGrpSpPr/>
            <p:nvPr/>
          </p:nvGrpSpPr>
          <p:grpSpPr>
            <a:xfrm>
              <a:off x="7942285" y="296348"/>
              <a:ext cx="1044000" cy="1044000"/>
              <a:chOff x="7942285" y="296348"/>
              <a:chExt cx="1044000" cy="1044000"/>
            </a:xfrm>
          </p:grpSpPr>
          <p:sp>
            <p:nvSpPr>
              <p:cNvPr id="10" name="Elipsa 13"/>
              <p:cNvSpPr/>
              <p:nvPr/>
            </p:nvSpPr>
            <p:spPr>
              <a:xfrm>
                <a:off x="7942285" y="296348"/>
                <a:ext cx="1044000" cy="1044000"/>
              </a:xfrm>
              <a:prstGeom prst="ellipse">
                <a:avLst/>
              </a:prstGeom>
              <a:gradFill>
                <a:gsLst>
                  <a:gs pos="50000">
                    <a:sysClr val="window" lastClr="FFFFFF"/>
                  </a:gs>
                  <a:gs pos="50000">
                    <a:sysClr val="window" lastClr="FFFFFF">
                      <a:lumMod val="85000"/>
                    </a:sysClr>
                  </a:gs>
                  <a:gs pos="50000">
                    <a:sysClr val="window" lastClr="FFFFFF"/>
                  </a:gs>
                  <a:gs pos="50000">
                    <a:sysClr val="window" lastClr="FFFFFF">
                      <a:shade val="67500"/>
                      <a:satMod val="115000"/>
                    </a:sysClr>
                  </a:gs>
                  <a:gs pos="100000">
                    <a:sysClr val="window" lastClr="FFFFFF">
                      <a:shade val="100000"/>
                      <a:satMod val="115000"/>
                    </a:sysClr>
                  </a:gs>
                </a:gsLst>
                <a:lin ang="5400000" scaled="0"/>
              </a:gradFill>
              <a:ln w="15875" cap="flat" cmpd="sng" algn="ctr">
                <a:noFill/>
                <a:prstDash val="solid"/>
              </a:ln>
              <a:effectLst/>
            </p:spPr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cs-CZ" kern="0">
                  <a:solidFill>
                    <a:sysClr val="window" lastClr="FFFFFF"/>
                  </a:solidFill>
                  <a:latin typeface="Trebuchet MS"/>
                  <a:cs typeface="+mn-cs"/>
                </a:endParaRPr>
              </a:p>
            </p:txBody>
          </p:sp>
          <p:pic>
            <p:nvPicPr>
              <p:cNvPr id="11" name="Obrázek 10" descr="logo_cele.png"/>
              <p:cNvPicPr>
                <a:picLocks noChangeAspect="1"/>
              </p:cNvPicPr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7969274" y="311127"/>
                <a:ext cx="983184" cy="999093"/>
              </a:xfrm>
              <a:prstGeom prst="rect">
                <a:avLst/>
              </a:prstGeom>
            </p:spPr>
          </p:pic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Doplňte text: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Vejcorodí jsou rozšířeni v …………………..</a:t>
            </a:r>
          </a:p>
          <a:p>
            <a:r>
              <a:rPr lang="cs-CZ" dirty="0" smtClean="0"/>
              <a:t>Samice ……………… vejce v měkké skořápce.</a:t>
            </a:r>
          </a:p>
          <a:p>
            <a:r>
              <a:rPr lang="cs-CZ" dirty="0" smtClean="0"/>
              <a:t>Mláďata se ……………. </a:t>
            </a:r>
            <a:r>
              <a:rPr lang="cs-CZ" dirty="0"/>
              <a:t>m</a:t>
            </a:r>
            <a:r>
              <a:rPr lang="cs-CZ" dirty="0" smtClean="0"/>
              <a:t>ateřským mlékem.</a:t>
            </a:r>
          </a:p>
          <a:p>
            <a:r>
              <a:rPr lang="cs-CZ" dirty="0" smtClean="0"/>
              <a:t>Suchozemským druhem je  …………………, na povrchu těla má ………….., na nohou má ……………, živí se………………..</a:t>
            </a:r>
          </a:p>
          <a:p>
            <a:r>
              <a:rPr lang="cs-CZ" dirty="0" smtClean="0"/>
              <a:t>Obojživelným způsobem žije ……………………….., na povrchu těla má …………………., na nohou ……………………, živí se …………………</a:t>
            </a:r>
          </a:p>
          <a:p>
            <a:pPr marL="0" indent="0">
              <a:buNone/>
            </a:pP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90185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266976" y="2636912"/>
            <a:ext cx="8610049" cy="2308324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r>
              <a:rPr lang="cs-CZ" sz="7200" u="sng" dirty="0" smtClean="0">
                <a:ln w="28575">
                  <a:solidFill>
                    <a:srgbClr val="002060"/>
                  </a:solidFill>
                </a:ln>
                <a:solidFill>
                  <a:schemeClr val="tx2">
                    <a:lumMod val="40000"/>
                    <a:lumOff val="60000"/>
                  </a:schemeClr>
                </a:solidFill>
                <a:latin typeface="Constantia" pitchFamily="18" charset="0"/>
              </a:rPr>
              <a:t>Děkuji za pozornost </a:t>
            </a:r>
          </a:p>
          <a:p>
            <a:pPr algn="ctr"/>
            <a:endParaRPr lang="cs-CZ" sz="7200" u="sng" dirty="0">
              <a:ln w="28575">
                <a:solidFill>
                  <a:srgbClr val="002060"/>
                </a:solidFill>
              </a:ln>
              <a:solidFill>
                <a:schemeClr val="tx2">
                  <a:lumMod val="40000"/>
                  <a:lumOff val="60000"/>
                </a:schemeClr>
              </a:solidFill>
              <a:latin typeface="Constantia" pitchFamily="18" charset="0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2267744" y="4458600"/>
            <a:ext cx="4608512" cy="973271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Down">
              <a:avLst>
                <a:gd name="adj" fmla="val 21237883"/>
              </a:avLst>
            </a:prstTxWarp>
            <a:spAutoFit/>
          </a:bodyPr>
          <a:lstStyle/>
          <a:p>
            <a:pPr algn="ctr"/>
            <a:r>
              <a:rPr lang="cs-CZ" sz="36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tx2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Martina Boháčová</a:t>
            </a:r>
            <a:endParaRPr lang="cs-CZ" sz="36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tx2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98769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 smtClean="0"/>
              <a:t>KRAFT, Stefan. </a:t>
            </a:r>
            <a:r>
              <a:rPr lang="cs-CZ" i="1" dirty="0" err="1" smtClean="0"/>
              <a:t>en.wikipedia.org</a:t>
            </a:r>
            <a:r>
              <a:rPr lang="cs-CZ" dirty="0" smtClean="0"/>
              <a:t> [online]. [cit. 20.1.2013]. Dostupný na WWW: http://en.wikipedia.org/wiki/File:Platypus.jpg</a:t>
            </a:r>
          </a:p>
          <a:p>
            <a:r>
              <a:rPr lang="cs-CZ" dirty="0" smtClean="0"/>
              <a:t>NIL. </a:t>
            </a:r>
            <a:r>
              <a:rPr lang="cs-CZ" i="1" dirty="0" err="1" smtClean="0"/>
              <a:t>wikipedia.cz</a:t>
            </a:r>
            <a:r>
              <a:rPr lang="cs-CZ" dirty="0" smtClean="0"/>
              <a:t> [online]. [cit. 20.1.2013]. Dostupný na WWW: http://cs.wikipedia.org/wiki/Soubor:Platypus_Distribution.png</a:t>
            </a:r>
          </a:p>
          <a:p>
            <a:r>
              <a:rPr lang="cs-CZ" dirty="0" smtClean="0"/>
              <a:t>INBAR, Ester. </a:t>
            </a:r>
            <a:r>
              <a:rPr lang="cs-CZ" i="1" dirty="0" err="1" smtClean="0"/>
              <a:t>wikipedia.cz</a:t>
            </a:r>
            <a:r>
              <a:rPr lang="cs-CZ" dirty="0" smtClean="0"/>
              <a:t> [online]. [cit. 20.1.2013]. Dostupný na WWW: http://cs.wikipedia.org/wiki/Soubor:Echidna_ST_03.jpg</a:t>
            </a:r>
          </a:p>
          <a:p>
            <a:r>
              <a:rPr lang="cs-CZ" dirty="0" smtClean="0"/>
              <a:t>HALASZ, Peter. </a:t>
            </a:r>
            <a:r>
              <a:rPr lang="cs-CZ" i="1" dirty="0" err="1" smtClean="0"/>
              <a:t>en.wikipedia.org</a:t>
            </a:r>
            <a:r>
              <a:rPr lang="cs-CZ" dirty="0" smtClean="0"/>
              <a:t> [online]. [cit. 20.1.2013]. Dostupný na WWW: http://en.wikipedia.org/wiki/File:Platypus_skeleton_Pengo.jpg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11266" name="Picture 2" descr="File:Platypu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09151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Rozšíření ptakopyska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8194" name="Picture 2" descr="Soubor:Platypus Distribution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908720"/>
            <a:ext cx="6408712" cy="576784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7180" name="Picture 12" descr="Soubor:Echidna ST 0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6732240" cy="68349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1. Čím se liší od ostatních savců?</a:t>
            </a:r>
          </a:p>
          <a:p>
            <a:r>
              <a:rPr lang="cs-CZ" dirty="0" smtClean="0"/>
              <a:t>2.  Porovnejte rozdíly mezi vejcorodými a živorodými.</a:t>
            </a:r>
          </a:p>
          <a:p>
            <a:r>
              <a:rPr lang="cs-CZ" dirty="0" smtClean="0"/>
              <a:t>3. Najdi společný znak vejcorodých a plazů.</a:t>
            </a:r>
          </a:p>
          <a:p>
            <a:r>
              <a:rPr lang="cs-CZ" dirty="0" smtClean="0"/>
              <a:t>4. Jak se adaptovali na prostředí?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u="sng" dirty="0" smtClean="0">
                <a:solidFill>
                  <a:srgbClr val="FF0000"/>
                </a:solidFill>
              </a:rPr>
              <a:t>VEJCORODÍ</a:t>
            </a:r>
            <a:endParaRPr lang="cs-CZ" b="1" u="sng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Kladou </a:t>
            </a:r>
            <a:r>
              <a:rPr lang="cs-CZ" b="1" dirty="0">
                <a:solidFill>
                  <a:srgbClr val="FF0000"/>
                </a:solidFill>
              </a:rPr>
              <a:t>vejce </a:t>
            </a:r>
            <a:endParaRPr lang="cs-CZ" b="1" dirty="0" smtClean="0">
              <a:solidFill>
                <a:srgbClr val="FF0000"/>
              </a:solidFill>
            </a:endParaRPr>
          </a:p>
          <a:p>
            <a:r>
              <a:rPr lang="cs-CZ" dirty="0" smtClean="0"/>
              <a:t>Výskyt: </a:t>
            </a:r>
            <a:r>
              <a:rPr lang="cs-CZ" b="1" dirty="0" smtClean="0">
                <a:solidFill>
                  <a:schemeClr val="accent6">
                    <a:lumMod val="50000"/>
                  </a:schemeClr>
                </a:solidFill>
              </a:rPr>
              <a:t>Austrálie</a:t>
            </a:r>
            <a:r>
              <a:rPr lang="cs-CZ" dirty="0" smtClean="0"/>
              <a:t>, Tasmánie, </a:t>
            </a:r>
            <a:r>
              <a:rPr lang="cs-CZ" b="1" dirty="0" smtClean="0">
                <a:solidFill>
                  <a:schemeClr val="accent6">
                    <a:lumMod val="50000"/>
                  </a:schemeClr>
                </a:solidFill>
              </a:rPr>
              <a:t>Nová Guinea</a:t>
            </a:r>
          </a:p>
          <a:p>
            <a:r>
              <a:rPr lang="cs-CZ" dirty="0" smtClean="0"/>
              <a:t>Na naší planetě již před </a:t>
            </a:r>
            <a:r>
              <a:rPr lang="cs-CZ" dirty="0" smtClean="0">
                <a:solidFill>
                  <a:schemeClr val="accent2">
                    <a:lumMod val="50000"/>
                  </a:schemeClr>
                </a:solidFill>
              </a:rPr>
              <a:t>120 – 150 miliony </a:t>
            </a:r>
            <a:r>
              <a:rPr lang="cs-CZ" dirty="0" smtClean="0"/>
              <a:t>let (čtvrtohory)</a:t>
            </a:r>
          </a:p>
          <a:p>
            <a:r>
              <a:rPr lang="cs-CZ" b="1" dirty="0" smtClean="0">
                <a:solidFill>
                  <a:srgbClr val="FFC000"/>
                </a:solidFill>
              </a:rPr>
              <a:t>Nemají mléčné bradavky </a:t>
            </a:r>
            <a:r>
              <a:rPr lang="cs-CZ" dirty="0" smtClean="0"/>
              <a:t>- mateřské </a:t>
            </a:r>
            <a:r>
              <a:rPr lang="cs-CZ" dirty="0"/>
              <a:t>mléko olizují </a:t>
            </a:r>
            <a:r>
              <a:rPr lang="cs-CZ" dirty="0" smtClean="0"/>
              <a:t>ze srsti samice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C00000"/>
                </a:solidFill>
              </a:rPr>
              <a:t>PTAKOPYSK PODIVNÝ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50 </a:t>
            </a:r>
            <a:r>
              <a:rPr lang="cs-CZ" dirty="0"/>
              <a:t>cm, ocas 15 cm</a:t>
            </a:r>
          </a:p>
          <a:p>
            <a:r>
              <a:rPr lang="cs-CZ" dirty="0" smtClean="0"/>
              <a:t>Sladkovodní savec, vchod do  </a:t>
            </a:r>
            <a:r>
              <a:rPr lang="cs-CZ" dirty="0"/>
              <a:t>n</a:t>
            </a:r>
            <a:r>
              <a:rPr lang="cs-CZ" dirty="0" smtClean="0"/>
              <a:t>ory pod vodou</a:t>
            </a:r>
          </a:p>
          <a:p>
            <a:r>
              <a:rPr lang="cs-CZ" dirty="0" smtClean="0">
                <a:solidFill>
                  <a:srgbClr val="FFC000"/>
                </a:solidFill>
              </a:rPr>
              <a:t>Hustá, tuhá, </a:t>
            </a:r>
            <a:r>
              <a:rPr lang="cs-CZ" dirty="0" err="1" smtClean="0">
                <a:solidFill>
                  <a:srgbClr val="FFC000"/>
                </a:solidFill>
              </a:rPr>
              <a:t>nesmáčivá</a:t>
            </a:r>
            <a:r>
              <a:rPr lang="cs-CZ" dirty="0" smtClean="0">
                <a:solidFill>
                  <a:srgbClr val="FFC000"/>
                </a:solidFill>
              </a:rPr>
              <a:t> srst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Kachní zobák</a:t>
            </a:r>
          </a:p>
          <a:p>
            <a:r>
              <a:rPr lang="cs-CZ" dirty="0" smtClean="0">
                <a:solidFill>
                  <a:srgbClr val="0070C0"/>
                </a:solidFill>
              </a:rPr>
              <a:t>Plovací blány </a:t>
            </a:r>
            <a:r>
              <a:rPr lang="cs-CZ" dirty="0" smtClean="0"/>
              <a:t>mezi prsty s drápy</a:t>
            </a:r>
          </a:p>
          <a:p>
            <a:r>
              <a:rPr lang="cs-CZ" dirty="0" smtClean="0">
                <a:solidFill>
                  <a:srgbClr val="00B050"/>
                </a:solidFill>
              </a:rPr>
              <a:t>Zploštělý ocas </a:t>
            </a:r>
          </a:p>
          <a:p>
            <a:r>
              <a:rPr lang="cs-CZ" dirty="0" smtClean="0"/>
              <a:t>Březost 1 měsíc, samice </a:t>
            </a:r>
            <a:r>
              <a:rPr lang="cs-CZ" dirty="0"/>
              <a:t>10 </a:t>
            </a:r>
            <a:r>
              <a:rPr lang="cs-CZ" dirty="0" smtClean="0"/>
              <a:t>dnů </a:t>
            </a:r>
            <a:r>
              <a:rPr lang="cs-CZ" dirty="0"/>
              <a:t>zahřívá </a:t>
            </a:r>
            <a:r>
              <a:rPr lang="cs-CZ" dirty="0" smtClean="0"/>
              <a:t>2 vejce, kojí 4 měsíce </a:t>
            </a:r>
          </a:p>
          <a:p>
            <a:r>
              <a:rPr lang="cs-CZ" dirty="0" smtClean="0">
                <a:solidFill>
                  <a:srgbClr val="7030A0"/>
                </a:solidFill>
              </a:rPr>
              <a:t>Samci – jedová žláza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5602" name="AutoShape 2" descr="File:Platypus skeleton Pengo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25604" name="Picture 4" descr="File:Platypus skeleton Pen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340768"/>
            <a:ext cx="9220175" cy="41490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C00000"/>
                </a:solidFill>
              </a:rPr>
              <a:t>JEŽURA AUSTRALSKÁ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45 cm, </a:t>
            </a:r>
            <a:r>
              <a:rPr lang="cs-CZ" dirty="0" smtClean="0"/>
              <a:t>ostny 6 </a:t>
            </a:r>
            <a:r>
              <a:rPr lang="cs-CZ" dirty="0"/>
              <a:t>cm </a:t>
            </a:r>
          </a:p>
          <a:p>
            <a:r>
              <a:rPr lang="cs-CZ" dirty="0" smtClean="0">
                <a:solidFill>
                  <a:srgbClr val="00B0F0"/>
                </a:solidFill>
              </a:rPr>
              <a:t>Suchozemský druh</a:t>
            </a:r>
          </a:p>
          <a:p>
            <a:r>
              <a:rPr lang="cs-CZ" dirty="0" smtClean="0"/>
              <a:t>Živí se </a:t>
            </a:r>
            <a:r>
              <a:rPr lang="cs-CZ" dirty="0" smtClean="0">
                <a:solidFill>
                  <a:srgbClr val="FF0000"/>
                </a:solidFill>
              </a:rPr>
              <a:t>mravenci a termity</a:t>
            </a:r>
          </a:p>
          <a:p>
            <a:r>
              <a:rPr lang="cs-CZ" dirty="0" smtClean="0">
                <a:solidFill>
                  <a:srgbClr val="FFC000"/>
                </a:solidFill>
              </a:rPr>
              <a:t>Hrabavé nohy s drápy</a:t>
            </a:r>
          </a:p>
          <a:p>
            <a:r>
              <a:rPr lang="cs-CZ" dirty="0" smtClean="0">
                <a:solidFill>
                  <a:srgbClr val="00B050"/>
                </a:solidFill>
              </a:rPr>
              <a:t>Malá hlava s válcovitým čenichem</a:t>
            </a:r>
            <a:r>
              <a:rPr lang="cs-CZ" dirty="0" smtClean="0"/>
              <a:t>, dlouhý lepkavý jazyk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223</Words>
  <Application>Microsoft Office PowerPoint</Application>
  <PresentationFormat>Předvádění na obrazovce (4:3)</PresentationFormat>
  <Paragraphs>42</Paragraphs>
  <Slides>12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Motiv sady Office</vt:lpstr>
      <vt:lpstr>VEJCORODÍ</vt:lpstr>
      <vt:lpstr>Prezentace aplikace PowerPoint</vt:lpstr>
      <vt:lpstr>Rozšíření ptakopyska </vt:lpstr>
      <vt:lpstr>Prezentace aplikace PowerPoint</vt:lpstr>
      <vt:lpstr>Prezentace aplikace PowerPoint</vt:lpstr>
      <vt:lpstr>VEJCORODÍ</vt:lpstr>
      <vt:lpstr>PTAKOPYSK PODIVNÝ</vt:lpstr>
      <vt:lpstr>Prezentace aplikace PowerPoint</vt:lpstr>
      <vt:lpstr>JEŽURA AUSTRALSKÁ</vt:lpstr>
      <vt:lpstr>Doplňte text:</vt:lpstr>
      <vt:lpstr>Prezentace aplikace PowerPoint</vt:lpstr>
      <vt:lpstr>Zdroje: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VEJCORODÍ</dc:title>
  <dc:creator>Radim</dc:creator>
  <cp:lastModifiedBy>Martina Boháčová</cp:lastModifiedBy>
  <cp:revision>17</cp:revision>
  <dcterms:created xsi:type="dcterms:W3CDTF">2012-09-13T07:19:20Z</dcterms:created>
  <dcterms:modified xsi:type="dcterms:W3CDTF">2013-01-27T10:50:45Z</dcterms:modified>
</cp:coreProperties>
</file>