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9" r:id="rId4"/>
    <p:sldId id="303" r:id="rId5"/>
    <p:sldId id="291" r:id="rId6"/>
    <p:sldId id="338" r:id="rId7"/>
    <p:sldId id="308" r:id="rId8"/>
    <p:sldId id="307" r:id="rId9"/>
    <p:sldId id="310" r:id="rId10"/>
    <p:sldId id="344" r:id="rId11"/>
    <p:sldId id="346" r:id="rId12"/>
    <p:sldId id="317" r:id="rId13"/>
    <p:sldId id="314" r:id="rId14"/>
    <p:sldId id="311" r:id="rId15"/>
    <p:sldId id="318" r:id="rId16"/>
    <p:sldId id="312" r:id="rId17"/>
    <p:sldId id="319" r:id="rId18"/>
    <p:sldId id="262" r:id="rId19"/>
    <p:sldId id="330" r:id="rId20"/>
    <p:sldId id="329" r:id="rId21"/>
    <p:sldId id="296" r:id="rId22"/>
    <p:sldId id="321" r:id="rId23"/>
    <p:sldId id="324" r:id="rId24"/>
    <p:sldId id="325" r:id="rId25"/>
    <p:sldId id="261" r:id="rId26"/>
    <p:sldId id="313" r:id="rId27"/>
    <p:sldId id="265" r:id="rId28"/>
    <p:sldId id="300" r:id="rId29"/>
    <p:sldId id="320" r:id="rId30"/>
    <p:sldId id="336" r:id="rId31"/>
    <p:sldId id="341" r:id="rId32"/>
    <p:sldId id="342" r:id="rId33"/>
    <p:sldId id="331" r:id="rId34"/>
    <p:sldId id="337" r:id="rId35"/>
    <p:sldId id="270" r:id="rId36"/>
    <p:sldId id="348" r:id="rId37"/>
    <p:sldId id="347" r:id="rId38"/>
    <p:sldId id="275" r:id="rId39"/>
    <p:sldId id="339" r:id="rId40"/>
    <p:sldId id="315" r:id="rId41"/>
    <p:sldId id="316" r:id="rId42"/>
    <p:sldId id="340" r:id="rId43"/>
    <p:sldId id="277" r:id="rId4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E015-9EE3-4CB8-98AC-315A22E0C86C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90D5-B0BC-4114-8580-27C0586F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E015-9EE3-4CB8-98AC-315A22E0C86C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90D5-B0BC-4114-8580-27C0586F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E015-9EE3-4CB8-98AC-315A22E0C86C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90D5-B0BC-4114-8580-27C0586F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E015-9EE3-4CB8-98AC-315A22E0C86C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90D5-B0BC-4114-8580-27C0586F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E015-9EE3-4CB8-98AC-315A22E0C86C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90D5-B0BC-4114-8580-27C0586F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E015-9EE3-4CB8-98AC-315A22E0C86C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90D5-B0BC-4114-8580-27C0586F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E015-9EE3-4CB8-98AC-315A22E0C86C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90D5-B0BC-4114-8580-27C0586F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E015-9EE3-4CB8-98AC-315A22E0C86C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90D5-B0BC-4114-8580-27C0586F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E015-9EE3-4CB8-98AC-315A22E0C86C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90D5-B0BC-4114-8580-27C0586F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E015-9EE3-4CB8-98AC-315A22E0C86C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90D5-B0BC-4114-8580-27C0586F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DE015-9EE3-4CB8-98AC-315A22E0C86C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90D5-B0BC-4114-8580-27C0586F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DE015-9EE3-4CB8-98AC-315A22E0C86C}" type="datetimeFigureOut">
              <a:rPr lang="cs-CZ" smtClean="0"/>
              <a:pPr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590D5-B0BC-4114-8580-27C0586FE5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Dialog" TargetMode="External"/><Relationship Id="rId2" Type="http://schemas.openxmlformats.org/officeDocument/2006/relationships/hyperlink" Target="http://cs.wikipedia.org/wiki/Diskus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147002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sz="8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Publicistický styl</a:t>
            </a:r>
            <a:endParaRPr lang="cs-CZ" sz="8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475656" y="5805264"/>
            <a:ext cx="6840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Tvorba </a:t>
            </a:r>
            <a:r>
              <a:rPr lang="cs-CZ" sz="2400" dirty="0" smtClean="0"/>
              <a:t>VY_32_INOVACE_KARBULOVA.CEJJAZ.19</a:t>
            </a:r>
            <a:endParaRPr lang="cs-CZ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8640"/>
            <a:ext cx="8136904" cy="6048672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</a:t>
            </a:r>
            <a:r>
              <a:rPr lang="cs-CZ" sz="2400" b="1" dirty="0" smtClean="0">
                <a:solidFill>
                  <a:srgbClr val="FF0000"/>
                </a:solidFill>
              </a:rPr>
              <a:t>lakát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rozměrný </a:t>
            </a:r>
            <a:r>
              <a:rPr lang="cs-CZ" sz="2400" dirty="0">
                <a:solidFill>
                  <a:schemeClr val="bg1"/>
                </a:solidFill>
              </a:rPr>
              <a:t>list </a:t>
            </a:r>
            <a:r>
              <a:rPr lang="cs-CZ" sz="2400" dirty="0" smtClean="0">
                <a:solidFill>
                  <a:schemeClr val="bg1"/>
                </a:solidFill>
              </a:rPr>
              <a:t>papíru vystavovaný </a:t>
            </a:r>
            <a:r>
              <a:rPr lang="cs-CZ" sz="2400" dirty="0">
                <a:solidFill>
                  <a:schemeClr val="bg1"/>
                </a:solidFill>
              </a:rPr>
              <a:t>na veřejných </a:t>
            </a:r>
            <a:r>
              <a:rPr lang="cs-CZ" sz="2400" dirty="0" smtClean="0">
                <a:solidFill>
                  <a:schemeClr val="bg1"/>
                </a:solidFill>
              </a:rPr>
              <a:t>místech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text, obraz </a:t>
            </a:r>
            <a:r>
              <a:rPr lang="cs-CZ" sz="2400" dirty="0">
                <a:solidFill>
                  <a:schemeClr val="bg1"/>
                </a:solidFill>
              </a:rPr>
              <a:t>nebo </a:t>
            </a:r>
            <a:r>
              <a:rPr lang="cs-CZ" sz="2400" dirty="0" smtClean="0">
                <a:solidFill>
                  <a:schemeClr val="bg1"/>
                </a:solidFill>
              </a:rPr>
              <a:t>obojí</a:t>
            </a:r>
          </a:p>
          <a:p>
            <a:r>
              <a:rPr lang="cs-CZ" sz="2400" dirty="0">
                <a:solidFill>
                  <a:schemeClr val="bg1"/>
                </a:solidFill>
              </a:rPr>
              <a:t>a</a:t>
            </a:r>
            <a:r>
              <a:rPr lang="cs-CZ" sz="2400" dirty="0" smtClean="0">
                <a:solidFill>
                  <a:schemeClr val="bg1"/>
                </a:solidFill>
              </a:rPr>
              <a:t>gituje, upoutává, nabízí zboží, </a:t>
            </a:r>
            <a:r>
              <a:rPr lang="cs-CZ" sz="2400" dirty="0">
                <a:solidFill>
                  <a:schemeClr val="bg1"/>
                </a:solidFill>
              </a:rPr>
              <a:t>umělecké dílo </a:t>
            </a:r>
            <a:r>
              <a:rPr lang="cs-CZ" sz="2400" dirty="0" smtClean="0">
                <a:solidFill>
                  <a:schemeClr val="bg1"/>
                </a:solidFill>
              </a:rPr>
              <a:t>či produkci, zábavu aj.</a:t>
            </a:r>
          </a:p>
          <a:p>
            <a:r>
              <a:rPr lang="cs-CZ" sz="2400" dirty="0">
                <a:solidFill>
                  <a:schemeClr val="bg1"/>
                </a:solidFill>
              </a:rPr>
              <a:t>v</a:t>
            </a:r>
            <a:r>
              <a:rPr lang="cs-CZ" sz="2400" dirty="0" smtClean="0">
                <a:solidFill>
                  <a:schemeClr val="bg1"/>
                </a:solidFill>
              </a:rPr>
              <a:t>ylepován na frekventovaných místech</a:t>
            </a:r>
          </a:p>
          <a:p>
            <a:r>
              <a:rPr lang="cs-CZ" sz="2400" dirty="0" smtClean="0">
                <a:solidFill>
                  <a:schemeClr val="bg1"/>
                </a:solidFill>
              </a:rPr>
              <a:t>typografický plakát - jen text (koncerty, kina)</a:t>
            </a:r>
            <a:endParaRPr lang="cs-CZ" sz="2400" dirty="0">
              <a:solidFill>
                <a:schemeClr val="bg1"/>
              </a:solidFill>
            </a:endParaRPr>
          </a:p>
          <a:p>
            <a:r>
              <a:rPr lang="cs-CZ" sz="2400" dirty="0" smtClean="0">
                <a:solidFill>
                  <a:schemeClr val="bg1"/>
                </a:solidFill>
              </a:rPr>
              <a:t>grafický </a:t>
            </a:r>
            <a:r>
              <a:rPr lang="cs-CZ" sz="2400" dirty="0">
                <a:solidFill>
                  <a:schemeClr val="bg1"/>
                </a:solidFill>
              </a:rPr>
              <a:t>plakát </a:t>
            </a:r>
            <a:r>
              <a:rPr lang="cs-CZ" sz="2400" dirty="0" smtClean="0">
                <a:solidFill>
                  <a:schemeClr val="bg1"/>
                </a:solidFill>
              </a:rPr>
              <a:t>- obraz </a:t>
            </a:r>
            <a:r>
              <a:rPr lang="cs-CZ" sz="2400" dirty="0">
                <a:solidFill>
                  <a:schemeClr val="bg1"/>
                </a:solidFill>
              </a:rPr>
              <a:t>doplněný </a:t>
            </a:r>
            <a:r>
              <a:rPr lang="cs-CZ" sz="2400" dirty="0" smtClean="0">
                <a:solidFill>
                  <a:schemeClr val="bg1"/>
                </a:solidFill>
              </a:rPr>
              <a:t>stručným textem </a:t>
            </a:r>
            <a:endParaRPr lang="cs-CZ" sz="2400" dirty="0">
              <a:solidFill>
                <a:schemeClr val="bg1"/>
              </a:solidFill>
            </a:endParaRPr>
          </a:p>
          <a:p>
            <a:r>
              <a:rPr lang="cs-CZ" sz="2400" dirty="0" smtClean="0">
                <a:solidFill>
                  <a:schemeClr val="bg1"/>
                </a:solidFill>
              </a:rPr>
              <a:t>fotografický </a:t>
            </a:r>
            <a:r>
              <a:rPr lang="cs-CZ" sz="2400" dirty="0">
                <a:solidFill>
                  <a:schemeClr val="bg1"/>
                </a:solidFill>
              </a:rPr>
              <a:t>- čistá </a:t>
            </a:r>
            <a:r>
              <a:rPr lang="cs-CZ" sz="2400" dirty="0" smtClean="0">
                <a:solidFill>
                  <a:schemeClr val="bg1"/>
                </a:solidFill>
              </a:rPr>
              <a:t>fotografie, v interiérech </a:t>
            </a:r>
            <a:endParaRPr lang="cs-CZ" sz="2400" dirty="0">
              <a:solidFill>
                <a:schemeClr val="bg1"/>
              </a:solidFill>
            </a:endParaRPr>
          </a:p>
          <a:p>
            <a:endParaRPr lang="cs-CZ" sz="24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chemeClr val="bg1"/>
              </a:solidFill>
            </a:endParaRPr>
          </a:p>
          <a:p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85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Historie plakátu</a:t>
            </a:r>
            <a:endParaRPr lang="cs-CZ" b="1" spc="150" dirty="0">
              <a:ln w="11430"/>
              <a:solidFill>
                <a:srgbClr val="7030A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08912" cy="496855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400" i="1" dirty="0"/>
              <a:t>j</a:t>
            </a:r>
            <a:r>
              <a:rPr lang="cs-CZ" sz="2400" i="1" dirty="0" smtClean="0"/>
              <a:t>iž ve starověkém Egyptě, Řecku, Římě</a:t>
            </a:r>
          </a:p>
          <a:p>
            <a:r>
              <a:rPr lang="cs-CZ" sz="2400" i="1" dirty="0" smtClean="0"/>
              <a:t>texty původně ryty </a:t>
            </a:r>
            <a:r>
              <a:rPr lang="cs-CZ" sz="2400" i="1" dirty="0"/>
              <a:t>do kamenných, </a:t>
            </a:r>
            <a:r>
              <a:rPr lang="cs-CZ" sz="2400" i="1" dirty="0" smtClean="0"/>
              <a:t>měděných desek</a:t>
            </a:r>
          </a:p>
          <a:p>
            <a:r>
              <a:rPr lang="cs-CZ" sz="2400" i="1" dirty="0" smtClean="0"/>
              <a:t>vystavovány </a:t>
            </a:r>
            <a:r>
              <a:rPr lang="cs-CZ" sz="2400" i="1" dirty="0"/>
              <a:t>na veřejných </a:t>
            </a:r>
            <a:r>
              <a:rPr lang="cs-CZ" sz="2400" i="1" dirty="0" smtClean="0"/>
              <a:t>místech</a:t>
            </a:r>
          </a:p>
          <a:p>
            <a:r>
              <a:rPr lang="cs-CZ" sz="2400" i="1" dirty="0"/>
              <a:t>p</a:t>
            </a:r>
            <a:r>
              <a:rPr lang="cs-CZ" sz="2400" i="1" dirty="0" smtClean="0"/>
              <a:t>rvní </a:t>
            </a:r>
            <a:r>
              <a:rPr lang="cs-CZ" sz="2400" i="1" dirty="0"/>
              <a:t>tištěné plakáty byly v Anglii r. 1480 </a:t>
            </a:r>
          </a:p>
          <a:p>
            <a:r>
              <a:rPr lang="cs-CZ" sz="2400" i="1" dirty="0" smtClean="0"/>
              <a:t>textové plakáty </a:t>
            </a:r>
            <a:r>
              <a:rPr lang="cs-CZ" sz="2400" i="1" dirty="0"/>
              <a:t>běžné </a:t>
            </a:r>
            <a:r>
              <a:rPr lang="cs-CZ" sz="2400" i="1" dirty="0" smtClean="0"/>
              <a:t>od </a:t>
            </a:r>
            <a:r>
              <a:rPr lang="cs-CZ" sz="2400" i="1" dirty="0"/>
              <a:t>17. </a:t>
            </a:r>
            <a:r>
              <a:rPr lang="cs-CZ" sz="2400" i="1" dirty="0" smtClean="0"/>
              <a:t>století ( upoutávky na představení </a:t>
            </a:r>
            <a:r>
              <a:rPr lang="cs-CZ" sz="2400" i="1" dirty="0"/>
              <a:t>her Williama </a:t>
            </a:r>
            <a:r>
              <a:rPr lang="cs-CZ" sz="2400" i="1" dirty="0" smtClean="0"/>
              <a:t>Shakespeara).</a:t>
            </a:r>
          </a:p>
          <a:p>
            <a:r>
              <a:rPr lang="cs-CZ" sz="2400" i="1" dirty="0" smtClean="0"/>
              <a:t>18.století - vynález litografie </a:t>
            </a:r>
          </a:p>
          <a:p>
            <a:r>
              <a:rPr lang="cs-CZ" sz="2400" i="1" dirty="0" smtClean="0"/>
              <a:t>19</a:t>
            </a:r>
            <a:r>
              <a:rPr lang="cs-CZ" sz="2400" i="1" dirty="0"/>
              <a:t>. </a:t>
            </a:r>
            <a:r>
              <a:rPr lang="cs-CZ" sz="2400" i="1" dirty="0" smtClean="0"/>
              <a:t>století - </a:t>
            </a:r>
            <a:r>
              <a:rPr lang="cs-CZ" sz="2400" i="1" dirty="0" err="1" smtClean="0"/>
              <a:t>Henri</a:t>
            </a:r>
            <a:r>
              <a:rPr lang="cs-CZ" sz="2400" i="1" dirty="0" smtClean="0"/>
              <a:t> </a:t>
            </a:r>
            <a:r>
              <a:rPr lang="cs-CZ" sz="2400" i="1" dirty="0"/>
              <a:t>de Toulouse-</a:t>
            </a:r>
            <a:r>
              <a:rPr lang="cs-CZ" sz="2400" i="1" dirty="0" err="1"/>
              <a:t>Lautrec</a:t>
            </a:r>
            <a:r>
              <a:rPr lang="cs-CZ" sz="2400" i="1" dirty="0"/>
              <a:t> </a:t>
            </a:r>
            <a:endParaRPr lang="cs-CZ" sz="2400" i="1" dirty="0" smtClean="0"/>
          </a:p>
          <a:p>
            <a:r>
              <a:rPr lang="cs-CZ" sz="2400" i="1" dirty="0" smtClean="0"/>
              <a:t>přelom </a:t>
            </a:r>
            <a:r>
              <a:rPr lang="cs-CZ" sz="2400" i="1" dirty="0"/>
              <a:t>19. a 20. století </a:t>
            </a:r>
            <a:r>
              <a:rPr lang="cs-CZ" sz="2400" i="1" dirty="0" smtClean="0"/>
              <a:t> </a:t>
            </a:r>
            <a:r>
              <a:rPr lang="cs-CZ" sz="2400" i="1" dirty="0"/>
              <a:t>český malíř Alfons Mucha, některé secesní plakáty vyšly mezi roky 1895 a 1900 v tištěné sérii </a:t>
            </a:r>
            <a:endParaRPr lang="cs-CZ" sz="2400" i="1" dirty="0" smtClean="0"/>
          </a:p>
          <a:p>
            <a:r>
              <a:rPr lang="cs-CZ" sz="2400" i="1" dirty="0" smtClean="0"/>
              <a:t>60.léta – rozmach filmových plakátů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878670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/>
              <a:t>Informační - zpravodajské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článek</a:t>
            </a:r>
            <a:r>
              <a:rPr lang="cs-CZ" sz="2400" dirty="0" smtClean="0"/>
              <a:t> - delší příspěvek publicistického stylu, někdy má povahu kritické úvahy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novinářský referát </a:t>
            </a:r>
            <a:r>
              <a:rPr lang="cs-CZ" sz="2400" dirty="0" smtClean="0"/>
              <a:t>- rozsáhlejší zpráva, hodnotící písemný dokument, často v časopisech, ve veřejném životě, základní údaje, upozorňuje na nějakou akci, poskytuje základní poučení, údaje o díle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novinová zpráva </a:t>
            </a:r>
            <a:r>
              <a:rPr lang="cs-CZ" sz="2400" b="1" dirty="0" smtClean="0">
                <a:solidFill>
                  <a:schemeClr val="bg1"/>
                </a:solidFill>
              </a:rPr>
              <a:t>- </a:t>
            </a:r>
            <a:r>
              <a:rPr lang="cs-CZ" sz="2400" dirty="0" smtClean="0"/>
              <a:t>má </a:t>
            </a:r>
            <a:r>
              <a:rPr lang="cs-CZ" sz="2400" dirty="0"/>
              <a:t>tzv. </a:t>
            </a:r>
            <a:r>
              <a:rPr lang="cs-CZ" sz="2400" b="1" dirty="0"/>
              <a:t>sestupnou perspektivu</a:t>
            </a:r>
            <a:r>
              <a:rPr lang="cs-CZ" sz="2400" dirty="0"/>
              <a:t>, postupuje od nejdůležitějších věcí k méně důležitým, nejdůležitější informace obsahuje titulek, v závěru se shrnou závažné údaje ze začátku, sdělujeme, nevysvětlujeme</a:t>
            </a:r>
            <a:r>
              <a:rPr lang="cs-CZ" sz="2400" u="sng" dirty="0"/>
              <a:t> 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b="1" dirty="0" smtClean="0"/>
              <a:t>Zpravodajství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136904" cy="5040560"/>
          </a:xfr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1800" i="1" dirty="0" smtClean="0"/>
              <a:t>je jedna ze základních novinářských činností, nejstarší součást žurnalistiky</a:t>
            </a:r>
          </a:p>
          <a:p>
            <a:r>
              <a:rPr lang="cs-CZ" sz="1800" i="1" dirty="0" smtClean="0"/>
              <a:t>organizované informování velkého publika o událostech a informacích, jejich výběr třídění a základní interpretaci</a:t>
            </a:r>
          </a:p>
          <a:p>
            <a:r>
              <a:rPr lang="cs-CZ" sz="1800" i="1" dirty="0" smtClean="0"/>
              <a:t>mělo by být rychlé, přesné, vyvážené, nepředpojaté, poctivé při výběru, objektivní</a:t>
            </a:r>
          </a:p>
          <a:p>
            <a:r>
              <a:rPr lang="cs-CZ" sz="1800" i="1" dirty="0"/>
              <a:t>j</a:t>
            </a:r>
            <a:r>
              <a:rPr lang="cs-CZ" sz="1800" i="1" dirty="0" smtClean="0"/>
              <a:t>ednou z klasických zásad zpravodajství je </a:t>
            </a:r>
            <a:r>
              <a:rPr lang="cs-CZ" sz="1800" b="1" i="1" dirty="0" smtClean="0"/>
              <a:t>„5 W“</a:t>
            </a:r>
            <a:r>
              <a:rPr lang="cs-CZ" sz="1800" i="1" dirty="0" smtClean="0"/>
              <a:t> – z anglického: </a:t>
            </a:r>
            <a:r>
              <a:rPr lang="cs-CZ" sz="1800" i="1" dirty="0" err="1" smtClean="0"/>
              <a:t>Who</a:t>
            </a:r>
            <a:r>
              <a:rPr lang="cs-CZ" sz="1800" i="1" dirty="0" smtClean="0"/>
              <a:t>? </a:t>
            </a:r>
            <a:r>
              <a:rPr lang="cs-CZ" sz="1800" i="1" dirty="0" err="1" smtClean="0"/>
              <a:t>What</a:t>
            </a:r>
            <a:r>
              <a:rPr lang="cs-CZ" sz="1800" i="1" dirty="0" smtClean="0"/>
              <a:t>? </a:t>
            </a:r>
            <a:r>
              <a:rPr lang="cs-CZ" sz="1800" i="1" dirty="0" err="1" smtClean="0"/>
              <a:t>When</a:t>
            </a:r>
            <a:r>
              <a:rPr lang="cs-CZ" sz="1800" i="1" dirty="0" smtClean="0"/>
              <a:t>? </a:t>
            </a:r>
            <a:r>
              <a:rPr lang="cs-CZ" sz="1800" i="1" dirty="0" err="1" smtClean="0"/>
              <a:t>Where</a:t>
            </a:r>
            <a:r>
              <a:rPr lang="cs-CZ" sz="1800" i="1" dirty="0" smtClean="0"/>
              <a:t>? </a:t>
            </a:r>
            <a:r>
              <a:rPr lang="cs-CZ" sz="1800" i="1" dirty="0" err="1" smtClean="0"/>
              <a:t>and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Why</a:t>
            </a:r>
            <a:r>
              <a:rPr lang="cs-CZ" sz="1800" i="1" dirty="0" smtClean="0"/>
              <a:t>? – česky: </a:t>
            </a:r>
            <a:r>
              <a:rPr lang="cs-CZ" sz="1800" b="1" i="1" dirty="0" smtClean="0"/>
              <a:t>Kdo? Co? Kdy? Kde? a Proč?</a:t>
            </a:r>
            <a:r>
              <a:rPr lang="cs-CZ" sz="1800" i="1" dirty="0" smtClean="0"/>
              <a:t>.</a:t>
            </a:r>
          </a:p>
          <a:p>
            <a:r>
              <a:rPr lang="cs-CZ" sz="1800" i="1" dirty="0" smtClean="0"/>
              <a:t>zásadou žurnalistiky je také přísné dělení na zprávu a komentář</a:t>
            </a:r>
            <a:endParaRPr lang="cs-CZ" sz="1800" i="1" dirty="0"/>
          </a:p>
          <a:p>
            <a:r>
              <a:rPr lang="cs-CZ" sz="1800" i="1" dirty="0"/>
              <a:t>o</a:t>
            </a:r>
            <a:r>
              <a:rPr lang="cs-CZ" sz="1800" i="1" dirty="0" smtClean="0"/>
              <a:t>proti publicistice zpravodajství nesmí obsahovat novinářův názor</a:t>
            </a:r>
          </a:p>
          <a:p>
            <a:r>
              <a:rPr lang="cs-CZ" sz="1800" b="1" i="1" dirty="0"/>
              <a:t>n</a:t>
            </a:r>
            <a:r>
              <a:rPr lang="cs-CZ" sz="1800" b="1" i="1" dirty="0" smtClean="0"/>
              <a:t>ěkteré internetové zpravodajské portály:</a:t>
            </a:r>
          </a:p>
          <a:p>
            <a:r>
              <a:rPr lang="cs-CZ" sz="1800" i="1" dirty="0" smtClean="0"/>
              <a:t>Aktuálně.</a:t>
            </a:r>
            <a:r>
              <a:rPr lang="cs-CZ" sz="1800" i="1" dirty="0" err="1" smtClean="0"/>
              <a:t>cz</a:t>
            </a:r>
            <a:endParaRPr lang="cs-CZ" sz="1800" i="1" dirty="0" smtClean="0"/>
          </a:p>
          <a:p>
            <a:r>
              <a:rPr lang="cs-CZ" sz="1800" i="1" dirty="0" err="1" smtClean="0"/>
              <a:t>iDNES.cz</a:t>
            </a:r>
            <a:endParaRPr lang="cs-CZ" sz="1800" i="1" dirty="0" smtClean="0"/>
          </a:p>
          <a:p>
            <a:r>
              <a:rPr lang="cs-CZ" sz="1800" i="1" dirty="0" smtClean="0"/>
              <a:t>Novinky.</a:t>
            </a:r>
            <a:r>
              <a:rPr lang="cs-CZ" sz="1800" i="1" dirty="0" err="1" smtClean="0"/>
              <a:t>cz</a:t>
            </a:r>
            <a:endParaRPr lang="cs-CZ" sz="1800" i="1" dirty="0" smtClean="0"/>
          </a:p>
          <a:p>
            <a:r>
              <a:rPr lang="cs-CZ" sz="1800" i="1" dirty="0" err="1" smtClean="0"/>
              <a:t>Mediafax.cz</a:t>
            </a:r>
            <a:endParaRPr lang="cs-CZ" sz="1800" i="1" dirty="0" smtClean="0"/>
          </a:p>
          <a:p>
            <a:r>
              <a:rPr lang="cs-CZ" sz="1800" i="1" dirty="0" err="1" smtClean="0"/>
              <a:t>RegionyČR.cz</a:t>
            </a:r>
            <a:endParaRPr lang="cs-CZ" sz="1800" i="1" dirty="0" smtClean="0"/>
          </a:p>
          <a:p>
            <a:endParaRPr lang="cs-CZ" sz="1800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97768"/>
            <a:ext cx="82296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/>
              <a:t>b) analytické - úvahové</a:t>
            </a:r>
            <a:r>
              <a:rPr lang="cs-CZ" dirty="0" smtClean="0"/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08912" cy="5328592"/>
          </a:xfr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00B0F0"/>
                </a:solidFill>
              </a:rPr>
              <a:t>kritika </a:t>
            </a:r>
            <a:r>
              <a:rPr lang="cs-CZ" sz="2400" dirty="0" smtClean="0"/>
              <a:t>- něco posuzuje (dílo, činnost, lidi), vytýká chyby, ale má uvádět i přednosti, naznačit , jak chyby odstranit; musí být jasná a účinná; důležitá je nestrannost, objektivnost</a:t>
            </a:r>
          </a:p>
          <a:p>
            <a:r>
              <a:rPr lang="cs-CZ" sz="2400" b="1" dirty="0" smtClean="0">
                <a:solidFill>
                  <a:srgbClr val="00B0F0"/>
                </a:solidFill>
              </a:rPr>
              <a:t>úvodník</a:t>
            </a:r>
            <a:r>
              <a:rPr lang="cs-CZ" sz="2400" dirty="0" smtClean="0"/>
              <a:t> - obsahuje nejdůležitější aktuální informaci,shrnuje aktuální témata</a:t>
            </a:r>
          </a:p>
          <a:p>
            <a:r>
              <a:rPr lang="cs-CZ" sz="2400" b="1" dirty="0">
                <a:solidFill>
                  <a:srgbClr val="00B0F0"/>
                </a:solidFill>
              </a:rPr>
              <a:t>k</a:t>
            </a:r>
            <a:r>
              <a:rPr lang="cs-CZ" sz="2400" b="1" dirty="0" smtClean="0">
                <a:solidFill>
                  <a:srgbClr val="00B0F0"/>
                </a:solidFill>
              </a:rPr>
              <a:t>omentář</a:t>
            </a:r>
            <a:r>
              <a:rPr lang="cs-CZ" sz="2400" dirty="0" smtClean="0">
                <a:solidFill>
                  <a:srgbClr val="00B0F0"/>
                </a:solidFill>
              </a:rPr>
              <a:t> </a:t>
            </a:r>
            <a:r>
              <a:rPr lang="cs-CZ" sz="2400" dirty="0" smtClean="0"/>
              <a:t>- autor vyjadřuje názor, fakta, zaujímá stanovisko                              k nějakému problému</a:t>
            </a:r>
          </a:p>
          <a:p>
            <a:r>
              <a:rPr lang="cs-CZ" sz="2400" b="1" dirty="0">
                <a:solidFill>
                  <a:srgbClr val="00B0F0"/>
                </a:solidFill>
              </a:rPr>
              <a:t>p</a:t>
            </a:r>
            <a:r>
              <a:rPr lang="cs-CZ" sz="2400" b="1" dirty="0" smtClean="0">
                <a:solidFill>
                  <a:srgbClr val="00B0F0"/>
                </a:solidFill>
              </a:rPr>
              <a:t>oznámka</a:t>
            </a:r>
          </a:p>
          <a:p>
            <a:r>
              <a:rPr lang="cs-CZ" sz="2400" b="1" dirty="0" smtClean="0">
                <a:solidFill>
                  <a:srgbClr val="00B0F0"/>
                </a:solidFill>
              </a:rPr>
              <a:t>úvahové články </a:t>
            </a:r>
            <a:r>
              <a:rPr lang="cs-CZ" sz="2400" dirty="0" smtClean="0"/>
              <a:t>(zamyšlení) </a:t>
            </a:r>
          </a:p>
          <a:p>
            <a:r>
              <a:rPr lang="cs-CZ" sz="2400" b="1" dirty="0">
                <a:solidFill>
                  <a:srgbClr val="00B0F0"/>
                </a:solidFill>
              </a:rPr>
              <a:t>r</a:t>
            </a:r>
            <a:r>
              <a:rPr lang="cs-CZ" sz="2400" b="1" dirty="0" smtClean="0">
                <a:solidFill>
                  <a:srgbClr val="00B0F0"/>
                </a:solidFill>
              </a:rPr>
              <a:t>ecenze</a:t>
            </a:r>
            <a:r>
              <a:rPr lang="cs-CZ" sz="2400" dirty="0" smtClean="0">
                <a:solidFill>
                  <a:srgbClr val="00B0F0"/>
                </a:solidFill>
              </a:rPr>
              <a:t> </a:t>
            </a:r>
            <a:r>
              <a:rPr lang="cs-CZ" sz="2400" dirty="0" smtClean="0"/>
              <a:t>- kritika uměleckého díla, očekává se odborné                                  a objektivní zhodnocení </a:t>
            </a:r>
          </a:p>
          <a:p>
            <a:r>
              <a:rPr lang="cs-CZ" sz="2400" b="1" dirty="0">
                <a:solidFill>
                  <a:srgbClr val="00B0F0"/>
                </a:solidFill>
              </a:rPr>
              <a:t>publicistické </a:t>
            </a:r>
            <a:r>
              <a:rPr lang="cs-CZ" sz="2400" b="1" dirty="0" err="1">
                <a:solidFill>
                  <a:srgbClr val="00B0F0"/>
                </a:solidFill>
              </a:rPr>
              <a:t>interwiev</a:t>
            </a:r>
            <a:endParaRPr lang="cs-CZ" sz="24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cs-CZ" sz="24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04664"/>
            <a:ext cx="8280920" cy="6336704"/>
          </a:xfr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400" b="1" dirty="0">
                <a:solidFill>
                  <a:srgbClr val="00B0F0"/>
                </a:solidFill>
              </a:rPr>
              <a:t>p</a:t>
            </a:r>
            <a:r>
              <a:rPr lang="cs-CZ" sz="2400" b="1" dirty="0" smtClean="0">
                <a:solidFill>
                  <a:srgbClr val="00B0F0"/>
                </a:solidFill>
              </a:rPr>
              <a:t>osudek </a:t>
            </a:r>
            <a:r>
              <a:rPr lang="cs-CZ" sz="2400" b="1" dirty="0" smtClean="0">
                <a:solidFill>
                  <a:schemeClr val="bg1"/>
                </a:solidFill>
              </a:rPr>
              <a:t>-</a:t>
            </a:r>
            <a:r>
              <a:rPr lang="cs-CZ" sz="2400" dirty="0"/>
              <a:t>odborné stanovisko či vyjádření, není rozhodnutím</a:t>
            </a:r>
            <a:endParaRPr lang="cs-CZ" sz="2400" b="1" dirty="0" smtClean="0">
              <a:solidFill>
                <a:srgbClr val="00B0F0"/>
              </a:solidFill>
            </a:endParaRPr>
          </a:p>
          <a:p>
            <a:r>
              <a:rPr lang="cs-CZ" sz="2400" b="1" dirty="0">
                <a:solidFill>
                  <a:srgbClr val="00B0F0"/>
                </a:solidFill>
              </a:rPr>
              <a:t>p</a:t>
            </a:r>
            <a:r>
              <a:rPr lang="cs-CZ" sz="2400" b="1" dirty="0" smtClean="0">
                <a:solidFill>
                  <a:srgbClr val="00B0F0"/>
                </a:solidFill>
              </a:rPr>
              <a:t>amflet</a:t>
            </a:r>
            <a:r>
              <a:rPr lang="cs-CZ" sz="2400" b="1" dirty="0" smtClean="0">
                <a:solidFill>
                  <a:schemeClr val="bg1"/>
                </a:solidFill>
              </a:rPr>
              <a:t> - </a:t>
            </a:r>
            <a:r>
              <a:rPr lang="cs-CZ" sz="2400" i="1" dirty="0" smtClean="0"/>
              <a:t>hanopis</a:t>
            </a:r>
            <a:r>
              <a:rPr lang="cs-CZ" sz="2400" dirty="0" smtClean="0"/>
              <a:t> </a:t>
            </a:r>
            <a:r>
              <a:rPr lang="cs-CZ" sz="2400" dirty="0"/>
              <a:t>je kratší literární dílo s hanlivým, kritizujícím </a:t>
            </a:r>
            <a:r>
              <a:rPr lang="cs-CZ" sz="2400" dirty="0" smtClean="0"/>
              <a:t>obsahem</a:t>
            </a:r>
            <a:endParaRPr lang="cs-CZ" sz="2400" b="1" dirty="0" smtClean="0">
              <a:solidFill>
                <a:srgbClr val="00B0F0"/>
              </a:solidFill>
            </a:endParaRPr>
          </a:p>
          <a:p>
            <a:r>
              <a:rPr lang="cs-CZ" sz="2400" b="1" dirty="0">
                <a:solidFill>
                  <a:srgbClr val="00B0F0"/>
                </a:solidFill>
              </a:rPr>
              <a:t>p</a:t>
            </a:r>
            <a:r>
              <a:rPr lang="cs-CZ" sz="2400" b="1" dirty="0" smtClean="0">
                <a:solidFill>
                  <a:srgbClr val="00B0F0"/>
                </a:solidFill>
              </a:rPr>
              <a:t>rojev -  či proslov, </a:t>
            </a:r>
            <a:r>
              <a:rPr lang="cs-CZ" sz="2400" b="1" dirty="0" smtClean="0"/>
              <a:t>veřejná </a:t>
            </a:r>
            <a:r>
              <a:rPr lang="cs-CZ" sz="2400" b="1" dirty="0"/>
              <a:t>řeč</a:t>
            </a:r>
            <a:r>
              <a:rPr lang="cs-CZ" sz="2400" dirty="0"/>
              <a:t>, </a:t>
            </a:r>
            <a:r>
              <a:rPr lang="cs-CZ" sz="2400" b="1" dirty="0" smtClean="0"/>
              <a:t>projev</a:t>
            </a:r>
            <a:r>
              <a:rPr lang="cs-CZ" sz="2400" dirty="0" smtClean="0"/>
              <a:t>, </a:t>
            </a:r>
            <a:r>
              <a:rPr lang="cs-CZ" sz="2400" dirty="0"/>
              <a:t>rétorická forma, text určený k veřejnému pronesení a mající za cíl přesvědčit posluchače o </a:t>
            </a:r>
            <a:r>
              <a:rPr lang="cs-CZ" sz="2400" dirty="0" smtClean="0"/>
              <a:t>pravdě a </a:t>
            </a:r>
            <a:r>
              <a:rPr lang="cs-CZ" sz="2400" dirty="0"/>
              <a:t>argumentech autora </a:t>
            </a:r>
            <a:endParaRPr lang="cs-CZ" sz="2400" b="1" dirty="0" smtClean="0">
              <a:solidFill>
                <a:srgbClr val="00B0F0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00B0F0"/>
                </a:solidFill>
              </a:rPr>
              <a:t>diskuze</a:t>
            </a:r>
            <a:r>
              <a:rPr lang="cs-CZ" sz="2400" b="1" dirty="0" smtClean="0"/>
              <a:t> </a:t>
            </a:r>
            <a:r>
              <a:rPr lang="cs-CZ" sz="2400" dirty="0" smtClean="0"/>
              <a:t>-program se důkladně probírá, nezesměšňovat, vyvracet názory jiných, věcné důvody</a:t>
            </a:r>
          </a:p>
          <a:p>
            <a:r>
              <a:rPr lang="cs-CZ" sz="2400" b="1" dirty="0">
                <a:solidFill>
                  <a:srgbClr val="00B0F0"/>
                </a:solidFill>
              </a:rPr>
              <a:t>d</a:t>
            </a:r>
            <a:r>
              <a:rPr lang="cs-CZ" sz="2400" b="1" dirty="0" smtClean="0">
                <a:solidFill>
                  <a:srgbClr val="00B0F0"/>
                </a:solidFill>
              </a:rPr>
              <a:t>ebata </a:t>
            </a:r>
            <a:r>
              <a:rPr lang="cs-CZ" sz="2400" b="1" dirty="0" smtClean="0">
                <a:solidFill>
                  <a:schemeClr val="bg1"/>
                </a:solidFill>
              </a:rPr>
              <a:t>- </a:t>
            </a:r>
            <a:r>
              <a:rPr lang="cs-CZ" sz="2400" dirty="0"/>
              <a:t>formalizovaný způsob vedení sporu</a:t>
            </a:r>
            <a:endParaRPr lang="cs-CZ" sz="2400" b="1" dirty="0" smtClean="0">
              <a:solidFill>
                <a:srgbClr val="00B0F0"/>
              </a:solidFill>
            </a:endParaRPr>
          </a:p>
          <a:p>
            <a:r>
              <a:rPr lang="cs-CZ" sz="2400" b="1" dirty="0">
                <a:solidFill>
                  <a:srgbClr val="00B0F0"/>
                </a:solidFill>
              </a:rPr>
              <a:t>p</a:t>
            </a:r>
            <a:r>
              <a:rPr lang="cs-CZ" sz="2400" b="1" dirty="0" smtClean="0">
                <a:solidFill>
                  <a:srgbClr val="00B0F0"/>
                </a:solidFill>
              </a:rPr>
              <a:t>olemika </a:t>
            </a:r>
            <a:r>
              <a:rPr lang="cs-CZ" sz="2400" b="1" dirty="0" smtClean="0">
                <a:solidFill>
                  <a:schemeClr val="bg1"/>
                </a:solidFill>
              </a:rPr>
              <a:t>-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smtClean="0"/>
              <a:t>odborný</a:t>
            </a:r>
            <a:r>
              <a:rPr lang="cs-CZ" sz="2400" dirty="0"/>
              <a:t>, politický nebo umělecký spor </a:t>
            </a:r>
            <a:r>
              <a:rPr lang="cs-CZ" sz="2400" dirty="0" smtClean="0"/>
              <a:t>vůbec, cílem je názor protivníka vyvrátit nebo zpochybnit ( na rozdíl </a:t>
            </a:r>
            <a:r>
              <a:rPr lang="cs-CZ" sz="2400" dirty="0"/>
              <a:t>od </a:t>
            </a:r>
            <a:r>
              <a:rPr lang="cs-CZ" sz="2400" dirty="0">
                <a:hlinkClick r:id="rId2" tooltip="Diskuse"/>
              </a:rPr>
              <a:t>diskuse</a:t>
            </a:r>
            <a:r>
              <a:rPr lang="cs-CZ" sz="2400" dirty="0"/>
              <a:t> a </a:t>
            </a:r>
            <a:r>
              <a:rPr lang="cs-CZ" sz="2400" dirty="0">
                <a:hlinkClick r:id="rId3" tooltip="Dialog"/>
              </a:rPr>
              <a:t>dialogu</a:t>
            </a:r>
            <a:r>
              <a:rPr lang="cs-CZ" sz="2400" dirty="0"/>
              <a:t>, které hledají spíše </a:t>
            </a:r>
            <a:r>
              <a:rPr lang="cs-CZ" sz="2400" dirty="0" smtClean="0"/>
              <a:t>shodu</a:t>
            </a:r>
            <a:r>
              <a:rPr lang="cs-CZ" sz="2400" dirty="0"/>
              <a:t>)</a:t>
            </a:r>
            <a:endParaRPr lang="cs-CZ" sz="2400" b="1" dirty="0" smtClean="0">
              <a:solidFill>
                <a:srgbClr val="00B0F0"/>
              </a:solidFill>
            </a:endParaRPr>
          </a:p>
          <a:p>
            <a:r>
              <a:rPr lang="cs-CZ" sz="2400" b="1" dirty="0">
                <a:solidFill>
                  <a:srgbClr val="00B0F0"/>
                </a:solidFill>
              </a:rPr>
              <a:t>b</a:t>
            </a:r>
            <a:r>
              <a:rPr lang="cs-CZ" sz="2400" b="1" dirty="0" smtClean="0">
                <a:solidFill>
                  <a:srgbClr val="00B0F0"/>
                </a:solidFill>
              </a:rPr>
              <a:t>eseda</a:t>
            </a:r>
            <a:r>
              <a:rPr lang="cs-CZ" sz="2400" b="1" dirty="0" smtClean="0">
                <a:solidFill>
                  <a:schemeClr val="bg1"/>
                </a:solidFill>
              </a:rPr>
              <a:t> -</a:t>
            </a:r>
            <a:r>
              <a:rPr lang="cs-CZ" sz="2400" dirty="0"/>
              <a:t>přátelské setkání s rozhovory, přátelská </a:t>
            </a:r>
            <a:r>
              <a:rPr lang="cs-CZ" sz="2400" dirty="0" smtClean="0"/>
              <a:t>diskuse,                            v historii - lidová </a:t>
            </a:r>
            <a:r>
              <a:rPr lang="cs-CZ" sz="2400" dirty="0"/>
              <a:t>zábava </a:t>
            </a:r>
            <a:r>
              <a:rPr lang="cs-CZ" sz="2400" dirty="0" smtClean="0"/>
              <a:t>nebo spolek </a:t>
            </a:r>
            <a:r>
              <a:rPr lang="cs-CZ" sz="2400" dirty="0"/>
              <a:t>pro pořádání přednášek, schůzí, uměleckých vystoupení </a:t>
            </a:r>
          </a:p>
          <a:p>
            <a:endParaRPr lang="cs-CZ" sz="24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/>
              <a:t>c) beletristické - umělecké</a:t>
            </a:r>
            <a:r>
              <a:rPr lang="cs-CZ" dirty="0" smtClean="0"/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5069160"/>
          </a:xfr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črta</a:t>
            </a:r>
            <a:r>
              <a:rPr lang="cs-CZ" sz="2400" b="1" dirty="0" smtClean="0"/>
              <a:t> </a:t>
            </a:r>
            <a:r>
              <a:rPr lang="cs-CZ" sz="2400" dirty="0" smtClean="0"/>
              <a:t>- stojí na pomezí analytického a beletristického stylu, přináší přesná fakta i beletristické prvky</a:t>
            </a:r>
          </a:p>
          <a:p>
            <a:r>
              <a:rPr lang="cs-CZ" sz="2400" b="1" dirty="0" smtClean="0">
                <a:solidFill>
                  <a:srgbClr val="FFC000"/>
                </a:solidFill>
              </a:rPr>
              <a:t>causerie</a:t>
            </a:r>
            <a:r>
              <a:rPr lang="cs-CZ" sz="2400" b="1" dirty="0" smtClean="0"/>
              <a:t> - </a:t>
            </a:r>
            <a:r>
              <a:rPr lang="cs-CZ" sz="2400" dirty="0" smtClean="0"/>
              <a:t>(</a:t>
            </a:r>
            <a:r>
              <a:rPr lang="cs-CZ" sz="2400" dirty="0" err="1" smtClean="0"/>
              <a:t>kózri</a:t>
            </a:r>
            <a:r>
              <a:rPr lang="cs-CZ" sz="2400" dirty="0" smtClean="0"/>
              <a:t>)- stručná, vtipná, lehce ironická novinářská úvaha o nějakém nezávažném problému, lehčí tón, duchaplnost, zábavnost  ( Neruda, Čapek)</a:t>
            </a:r>
            <a:endParaRPr lang="cs-CZ" sz="2400" b="1" dirty="0" smtClean="0"/>
          </a:p>
          <a:p>
            <a:r>
              <a:rPr lang="cs-CZ" sz="2400" b="1" dirty="0" smtClean="0">
                <a:solidFill>
                  <a:srgbClr val="FFC000"/>
                </a:solidFill>
              </a:rPr>
              <a:t>sloupek</a:t>
            </a:r>
            <a:r>
              <a:rPr lang="cs-CZ" sz="2400" dirty="0" smtClean="0"/>
              <a:t> - vtipná časová úvaha v jednom sloupci (Karel Čapek, František </a:t>
            </a:r>
            <a:r>
              <a:rPr lang="cs-CZ" sz="2400" dirty="0"/>
              <a:t>Nepil, </a:t>
            </a:r>
            <a:r>
              <a:rPr lang="cs-CZ" sz="2400" dirty="0" smtClean="0"/>
              <a:t>za </a:t>
            </a:r>
            <a:r>
              <a:rPr lang="cs-CZ" sz="2400" dirty="0"/>
              <a:t>zakladatele je považován Karel </a:t>
            </a:r>
            <a:r>
              <a:rPr lang="cs-CZ" sz="2400" dirty="0" smtClean="0"/>
              <a:t>Poláček</a:t>
            </a:r>
          </a:p>
          <a:p>
            <a:r>
              <a:rPr lang="cs-CZ" sz="2400" b="1" dirty="0" smtClean="0">
                <a:solidFill>
                  <a:srgbClr val="FFC000"/>
                </a:solidFill>
              </a:rPr>
              <a:t>kurziva -</a:t>
            </a:r>
            <a:r>
              <a:rPr lang="cs-CZ" sz="2400" dirty="0" smtClean="0"/>
              <a:t> aktualizující nebo zábavná stať tištěná obvykle kurzivou ( </a:t>
            </a:r>
            <a:r>
              <a:rPr lang="cs-CZ" sz="2400" i="1" dirty="0" smtClean="0"/>
              <a:t>skloněné písmo</a:t>
            </a:r>
            <a:r>
              <a:rPr lang="cs-CZ" sz="2400" dirty="0" smtClean="0"/>
              <a:t>)</a:t>
            </a:r>
            <a:endParaRPr lang="cs-CZ" sz="2400" b="1" dirty="0" smtClean="0">
              <a:solidFill>
                <a:srgbClr val="FFC000"/>
              </a:solidFill>
            </a:endParaRPr>
          </a:p>
          <a:p>
            <a:r>
              <a:rPr lang="cs-CZ" sz="2400" b="1" dirty="0" smtClean="0">
                <a:solidFill>
                  <a:srgbClr val="FFC000"/>
                </a:solidFill>
              </a:rPr>
              <a:t>glosa</a:t>
            </a:r>
            <a:r>
              <a:rPr lang="cs-CZ" sz="2400" dirty="0" smtClean="0"/>
              <a:t>  - stručná kritická a mnohdy i ironická poznámka                              k aktuálním událostem a názorům; krátký útvar</a:t>
            </a:r>
          </a:p>
          <a:p>
            <a:r>
              <a:rPr lang="cs-CZ" sz="2400" b="1" dirty="0" smtClean="0">
                <a:solidFill>
                  <a:srgbClr val="FFC000"/>
                </a:solidFill>
              </a:rPr>
              <a:t>soudnička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/>
              <a:t>Beletristické - umělecké</a:t>
            </a:r>
            <a:r>
              <a:rPr lang="cs-CZ" dirty="0" smtClean="0"/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781128"/>
          </a:xfr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cs-CZ" sz="2400" b="1" dirty="0" smtClean="0">
                <a:solidFill>
                  <a:srgbClr val="FFC000"/>
                </a:solidFill>
              </a:rPr>
              <a:t>reportáž </a:t>
            </a:r>
            <a:r>
              <a:rPr lang="cs-CZ" sz="2400" dirty="0" smtClean="0"/>
              <a:t>- odborná, umělecká, očité svědectví autora                                    ( pozorovací talent), informace o zajímavých místech nebo událostech,</a:t>
            </a:r>
            <a:r>
              <a:rPr lang="cs-CZ" sz="2400" b="1" dirty="0" smtClean="0"/>
              <a:t> </a:t>
            </a:r>
            <a:r>
              <a:rPr lang="cs-CZ" sz="2400" dirty="0" smtClean="0"/>
              <a:t>podstatné události</a:t>
            </a:r>
          </a:p>
          <a:p>
            <a:r>
              <a:rPr lang="cs-CZ" sz="2400" b="1" dirty="0" smtClean="0">
                <a:solidFill>
                  <a:srgbClr val="FFC000"/>
                </a:solidFill>
              </a:rPr>
              <a:t>cestopisné články</a:t>
            </a:r>
          </a:p>
          <a:p>
            <a:r>
              <a:rPr lang="cs-CZ" sz="2400" b="1" dirty="0">
                <a:solidFill>
                  <a:srgbClr val="FFC000"/>
                </a:solidFill>
              </a:rPr>
              <a:t>e</a:t>
            </a:r>
            <a:r>
              <a:rPr lang="cs-CZ" sz="2400" b="1" dirty="0" smtClean="0">
                <a:solidFill>
                  <a:srgbClr val="FFC000"/>
                </a:solidFill>
              </a:rPr>
              <a:t>sej </a:t>
            </a:r>
            <a:r>
              <a:rPr lang="cs-CZ" sz="2400" b="1" dirty="0" smtClean="0">
                <a:solidFill>
                  <a:schemeClr val="bg1"/>
                </a:solidFill>
              </a:rPr>
              <a:t>- </a:t>
            </a:r>
            <a:r>
              <a:rPr lang="cs-CZ" sz="2400" dirty="0" smtClean="0">
                <a:solidFill>
                  <a:schemeClr val="bg1"/>
                </a:solidFill>
              </a:rPr>
              <a:t> </a:t>
            </a:r>
            <a:r>
              <a:rPr lang="cs-CZ" sz="2400" dirty="0"/>
              <a:t>literární odborně </a:t>
            </a:r>
            <a:r>
              <a:rPr lang="cs-CZ" sz="2400" dirty="0" smtClean="0"/>
              <a:t>publicistický žánr </a:t>
            </a:r>
            <a:r>
              <a:rPr lang="cs-CZ" sz="2400" dirty="0"/>
              <a:t>středního či kratšího rozsahu, </a:t>
            </a:r>
            <a:r>
              <a:rPr lang="cs-CZ" sz="2400" b="1" dirty="0" smtClean="0"/>
              <a:t>úvaha</a:t>
            </a:r>
            <a:r>
              <a:rPr lang="cs-CZ" sz="2400" dirty="0" smtClean="0"/>
              <a:t> na </a:t>
            </a:r>
            <a:r>
              <a:rPr lang="cs-CZ" sz="2400" dirty="0"/>
              <a:t>určité </a:t>
            </a:r>
            <a:r>
              <a:rPr lang="cs-CZ" sz="2400" dirty="0" smtClean="0"/>
              <a:t>téma ( literatura, politika, věda, umění), přemýšlení </a:t>
            </a:r>
            <a:r>
              <a:rPr lang="cs-CZ" sz="2400" dirty="0"/>
              <a:t>o faktech a jejich </a:t>
            </a:r>
            <a:r>
              <a:rPr lang="cs-CZ" sz="2400" dirty="0" smtClean="0"/>
              <a:t>hodnocení,  jakýsi dialog autora </a:t>
            </a:r>
            <a:r>
              <a:rPr lang="cs-CZ" sz="2400" dirty="0"/>
              <a:t>se sebou samým i se </a:t>
            </a:r>
            <a:r>
              <a:rPr lang="cs-CZ" sz="2400" dirty="0" smtClean="0"/>
              <a:t>čtenářem,  živý, obrazný jazyk; zakladatel eseje </a:t>
            </a:r>
            <a:r>
              <a:rPr lang="cs-CZ" sz="2400" dirty="0"/>
              <a:t>jako </a:t>
            </a:r>
            <a:r>
              <a:rPr lang="cs-CZ" sz="2400" dirty="0" smtClean="0"/>
              <a:t>žánru</a:t>
            </a:r>
            <a:r>
              <a:rPr lang="cs-CZ" sz="2400" dirty="0"/>
              <a:t> Michel de </a:t>
            </a:r>
            <a:r>
              <a:rPr lang="cs-CZ" sz="2400" dirty="0" smtClean="0"/>
              <a:t>Montaigne; u nás </a:t>
            </a:r>
            <a:r>
              <a:rPr lang="cs-CZ" sz="2400" dirty="0"/>
              <a:t>František Xaver Šalda, </a:t>
            </a:r>
            <a:r>
              <a:rPr lang="cs-CZ" sz="2400" dirty="0" smtClean="0"/>
              <a:t>Jan </a:t>
            </a:r>
            <a:r>
              <a:rPr lang="cs-CZ" sz="2400" dirty="0"/>
              <a:t>Patočka, Jan Mukařovský, Václav </a:t>
            </a:r>
            <a:r>
              <a:rPr lang="cs-CZ" sz="2400" dirty="0" smtClean="0"/>
              <a:t>Havel aj.</a:t>
            </a:r>
          </a:p>
          <a:p>
            <a:r>
              <a:rPr lang="cs-CZ" sz="2400" b="1" dirty="0" smtClean="0">
                <a:solidFill>
                  <a:srgbClr val="FFC000"/>
                </a:solidFill>
              </a:rPr>
              <a:t>fejeton </a:t>
            </a:r>
            <a:r>
              <a:rPr lang="cs-CZ" sz="2400" dirty="0"/>
              <a:t>-</a:t>
            </a:r>
            <a:r>
              <a:rPr lang="cs-CZ" sz="2400" dirty="0" smtClean="0"/>
              <a:t> viz dále</a:t>
            </a:r>
          </a:p>
          <a:p>
            <a:r>
              <a:rPr lang="cs-CZ" sz="2400" b="1" dirty="0">
                <a:solidFill>
                  <a:srgbClr val="FFC000"/>
                </a:solidFill>
              </a:rPr>
              <a:t>i</a:t>
            </a:r>
            <a:r>
              <a:rPr lang="cs-CZ" sz="2400" b="1" dirty="0" smtClean="0">
                <a:solidFill>
                  <a:srgbClr val="FFC000"/>
                </a:solidFill>
              </a:rPr>
              <a:t>nterview</a:t>
            </a:r>
            <a:r>
              <a:rPr lang="cs-CZ" sz="2400" dirty="0" smtClean="0">
                <a:solidFill>
                  <a:srgbClr val="FFC000"/>
                </a:solidFill>
              </a:rPr>
              <a:t> </a:t>
            </a:r>
            <a:r>
              <a:rPr lang="cs-CZ" sz="2400" dirty="0" smtClean="0">
                <a:solidFill>
                  <a:schemeClr val="bg1"/>
                </a:solidFill>
              </a:rPr>
              <a:t>- </a:t>
            </a:r>
            <a:r>
              <a:rPr lang="cs-CZ" sz="2400" dirty="0" smtClean="0"/>
              <a:t>viz dále</a:t>
            </a:r>
            <a:endParaRPr lang="cs-CZ" sz="2400" b="1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Žurnalistika</a:t>
            </a:r>
            <a:endParaRPr lang="cs-CZ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/>
            </a:pPr>
            <a:r>
              <a:rPr lang="cs-CZ" sz="2400" dirty="0" smtClean="0"/>
              <a:t>popisuje </a:t>
            </a:r>
            <a:r>
              <a:rPr lang="cs-CZ" sz="2400" dirty="0"/>
              <a:t>novinářské povolání </a:t>
            </a:r>
            <a:r>
              <a:rPr lang="cs-CZ" sz="2400" dirty="0" smtClean="0"/>
              <a:t> a produkty </a:t>
            </a:r>
            <a:r>
              <a:rPr lang="cs-CZ" sz="2400" dirty="0"/>
              <a:t>této činnosti, které přinášejí informace o aktuálním společenském dění a poskytují komentáře, názory, </a:t>
            </a:r>
            <a:r>
              <a:rPr lang="cs-CZ" sz="2400" dirty="0" smtClean="0"/>
              <a:t>souvislosti</a:t>
            </a:r>
          </a:p>
          <a:p>
            <a:pPr>
              <a:defRPr/>
            </a:pPr>
            <a:r>
              <a:rPr lang="cs-CZ" sz="2400" b="1" dirty="0"/>
              <a:t>i</a:t>
            </a:r>
            <a:r>
              <a:rPr lang="cs-CZ" sz="2400" b="1" dirty="0" smtClean="0"/>
              <a:t>nvestigativní žurnalistika-  </a:t>
            </a:r>
            <a:r>
              <a:rPr lang="cs-CZ" sz="2400" dirty="0" smtClean="0"/>
              <a:t>získává </a:t>
            </a:r>
            <a:r>
              <a:rPr lang="cs-CZ" sz="2400" dirty="0"/>
              <a:t>a odhaluje informace, které se někdo snaží </a:t>
            </a:r>
            <a:r>
              <a:rPr lang="cs-CZ" sz="2400" dirty="0" smtClean="0"/>
              <a:t>utajit</a:t>
            </a:r>
            <a:endParaRPr lang="cs-CZ" sz="2400" dirty="0"/>
          </a:p>
          <a:p>
            <a:pPr>
              <a:buNone/>
              <a:defRPr/>
            </a:pPr>
            <a:endParaRPr lang="cs-CZ" sz="2400" dirty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25760"/>
            <a:ext cx="8229600" cy="1143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Titulky a popisky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400" dirty="0"/>
              <a:t>m</a:t>
            </a:r>
            <a:r>
              <a:rPr lang="cs-CZ" sz="2400" dirty="0" smtClean="0"/>
              <a:t>usí být působivé, musí zaujmout ( často vynechání sloves nebo slovesa v přítomném čase)</a:t>
            </a:r>
          </a:p>
          <a:p>
            <a:r>
              <a:rPr lang="cs-CZ" sz="2400" dirty="0" smtClean="0"/>
              <a:t>konkrétní, stručné, výstižné</a:t>
            </a:r>
          </a:p>
          <a:p>
            <a:r>
              <a:rPr lang="cs-CZ" sz="2400" dirty="0" smtClean="0"/>
              <a:t>obsah textu jen naznačují</a:t>
            </a:r>
          </a:p>
          <a:p>
            <a:r>
              <a:rPr lang="cs-CZ" sz="2400" dirty="0" smtClean="0"/>
              <a:t>grafická úprava -  velmi důležitá, barva, typ a velikost písma,  tučnost písma</a:t>
            </a:r>
          </a:p>
          <a:p>
            <a:r>
              <a:rPr lang="cs-CZ" sz="2400" dirty="0" smtClean="0"/>
              <a:t>např. – </a:t>
            </a:r>
            <a:r>
              <a:rPr lang="cs-CZ" sz="2400" b="1" i="1" dirty="0" err="1" smtClean="0"/>
              <a:t>Sáblíková</a:t>
            </a:r>
            <a:r>
              <a:rPr lang="cs-CZ" sz="2400" b="1" i="1" dirty="0" smtClean="0"/>
              <a:t>  královnou ledu</a:t>
            </a:r>
          </a:p>
          <a:p>
            <a:r>
              <a:rPr lang="cs-CZ" sz="2400" dirty="0" smtClean="0"/>
              <a:t>doprovod ke grafům, fotografiím</a:t>
            </a:r>
            <a:r>
              <a:rPr lang="cs-CZ" sz="2400" dirty="0"/>
              <a:t> </a:t>
            </a:r>
            <a:r>
              <a:rPr lang="cs-CZ" sz="2400" dirty="0" smtClean="0"/>
              <a:t>aj.</a:t>
            </a:r>
          </a:p>
          <a:p>
            <a:pPr marL="0" indent="0">
              <a:buNone/>
            </a:pPr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Publicistika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</a:t>
            </a:r>
            <a:r>
              <a:rPr lang="cs-CZ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ublicistika</a:t>
            </a:r>
            <a:r>
              <a:rPr lang="cs-CZ" sz="2800" dirty="0" smtClean="0"/>
              <a:t> (latinsky </a:t>
            </a:r>
            <a:r>
              <a:rPr lang="cs-CZ" sz="2800" i="1" dirty="0" err="1" smtClean="0"/>
              <a:t>publicius</a:t>
            </a:r>
            <a:r>
              <a:rPr lang="cs-CZ" sz="2800" dirty="0" smtClean="0"/>
              <a:t>  – obecní, veřejný)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oblast, v níž se jazyka užívá ve veřejném stylu,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zaměřena na veřejnost a určena k publikování</a:t>
            </a:r>
          </a:p>
          <a:p>
            <a:r>
              <a:rPr lang="cs-CZ" sz="2800" dirty="0" smtClean="0"/>
              <a:t>styl médií  (sdělovacích prostředků)  noviny, televize, rozhlas, internet </a:t>
            </a:r>
          </a:p>
          <a:p>
            <a:r>
              <a:rPr lang="cs-CZ" sz="2800" dirty="0"/>
              <a:t>v</a:t>
            </a:r>
            <a:r>
              <a:rPr lang="cs-CZ" sz="2800" dirty="0" smtClean="0"/>
              <a:t> útvarech řečnického stylu</a:t>
            </a:r>
          </a:p>
          <a:p>
            <a:pPr>
              <a:buNone/>
            </a:pP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971600" y="242088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4848" y="260648"/>
            <a:ext cx="8229600" cy="1143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První české noviny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7920880" cy="4608512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400" i="1" dirty="0" smtClean="0"/>
              <a:t>v Praze na počátku 18. století</a:t>
            </a:r>
          </a:p>
          <a:p>
            <a:r>
              <a:rPr lang="cs-CZ" sz="2400" i="1" dirty="0"/>
              <a:t>j</a:t>
            </a:r>
            <a:r>
              <a:rPr lang="cs-CZ" sz="2400" i="1" dirty="0" smtClean="0"/>
              <a:t>menovaly se Český </a:t>
            </a:r>
            <a:r>
              <a:rPr lang="cs-CZ" sz="2400" i="1" dirty="0" err="1" smtClean="0"/>
              <a:t>postilion</a:t>
            </a:r>
            <a:r>
              <a:rPr lang="cs-CZ" sz="2400" i="1" dirty="0" smtClean="0"/>
              <a:t> - Noviny české a od 4.2. 1719 je vydával pražský knihtiskař Karel František </a:t>
            </a:r>
            <a:r>
              <a:rPr lang="cs-CZ" sz="2400" i="1" dirty="0" err="1" smtClean="0"/>
              <a:t>Rosenmüller</a:t>
            </a:r>
            <a:endParaRPr lang="cs-CZ" sz="2400" i="1" dirty="0" smtClean="0"/>
          </a:p>
          <a:p>
            <a:r>
              <a:rPr lang="cs-CZ" sz="2400" i="1" dirty="0"/>
              <a:t>v</a:t>
            </a:r>
            <a:r>
              <a:rPr lang="cs-CZ" sz="2400" i="1" dirty="0" smtClean="0"/>
              <a:t>ycházely 2x týdně, události ze zahraničí a o životě pražské společnosti</a:t>
            </a:r>
          </a:p>
          <a:p>
            <a:r>
              <a:rPr lang="cs-CZ" sz="2400" i="1" dirty="0" smtClean="0"/>
              <a:t>najdeme je v Knihovně Národního muzea </a:t>
            </a:r>
          </a:p>
          <a:p>
            <a:r>
              <a:rPr lang="cs-CZ" sz="2400" i="1" dirty="0"/>
              <a:t>v</a:t>
            </a:r>
            <a:r>
              <a:rPr lang="cs-CZ" sz="2400" i="1" dirty="0" smtClean="0"/>
              <a:t> červenci 1789 vydal Václav Matěj Kramerius pravděpodobně první, ryze české, vlastenecké noviny </a:t>
            </a:r>
            <a:r>
              <a:rPr lang="cs-CZ" sz="2400" b="1" i="1" dirty="0" err="1" smtClean="0"/>
              <a:t>Krameriusovy</a:t>
            </a:r>
            <a:r>
              <a:rPr lang="cs-CZ" sz="2400" b="1" i="1" dirty="0" smtClean="0"/>
              <a:t> c. k. pražské poštovské noviny</a:t>
            </a:r>
            <a:r>
              <a:rPr lang="cs-CZ" sz="2400" i="1" dirty="0" smtClean="0"/>
              <a:t>; připravil je prakticky celé sám, vypomáhal i při jejich tisku a distribuci </a:t>
            </a:r>
          </a:p>
          <a:p>
            <a:endParaRPr lang="cs-CZ" sz="2400" i="1" dirty="0" smtClean="0"/>
          </a:p>
          <a:p>
            <a:endParaRPr lang="cs-CZ" sz="2400" i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125760"/>
            <a:ext cx="8229600" cy="1143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Noviny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864" y="1639341"/>
            <a:ext cx="8229600" cy="4525963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400" b="1" dirty="0" smtClean="0"/>
              <a:t>periodikum </a:t>
            </a:r>
            <a:r>
              <a:rPr lang="cs-CZ" sz="2400" dirty="0" smtClean="0"/>
              <a:t>- pravidelně vycházející publikace  - deníky, nedělní noviny </a:t>
            </a:r>
          </a:p>
          <a:p>
            <a:r>
              <a:rPr lang="cs-CZ" sz="2400" b="1" dirty="0" smtClean="0"/>
              <a:t>deník</a:t>
            </a:r>
            <a:r>
              <a:rPr lang="cs-CZ" sz="2400" dirty="0" smtClean="0"/>
              <a:t> - denně kromě neděle</a:t>
            </a:r>
          </a:p>
          <a:p>
            <a:r>
              <a:rPr lang="cs-CZ" sz="2400" b="1" dirty="0" smtClean="0"/>
              <a:t>týdeník</a:t>
            </a:r>
            <a:r>
              <a:rPr lang="cs-CZ" sz="2400" dirty="0" smtClean="0"/>
              <a:t> -  1 x týdně, nejnovější události ze všech oblastí</a:t>
            </a:r>
          </a:p>
          <a:p>
            <a:r>
              <a:rPr lang="cs-CZ" sz="2400" b="1" dirty="0" smtClean="0"/>
              <a:t>internetové noviny </a:t>
            </a:r>
            <a:r>
              <a:rPr lang="cs-CZ" sz="2400" dirty="0" smtClean="0"/>
              <a:t>- elektronická verze tištěných novin –nahradily ranní, polední a večerní noviny („večerníky“), které vycházely</a:t>
            </a:r>
          </a:p>
          <a:p>
            <a:r>
              <a:rPr lang="cs-CZ" sz="2400" b="1" dirty="0" smtClean="0"/>
              <a:t>kameloti </a:t>
            </a:r>
            <a:r>
              <a:rPr lang="cs-CZ" sz="2400" dirty="0" smtClean="0"/>
              <a:t>- pouliční prodavači tisku; prodej na stáncích,                       v automatech, nebo se doručují předplatitelům </a:t>
            </a:r>
          </a:p>
          <a:p>
            <a:r>
              <a:rPr lang="cs-CZ" sz="2400" dirty="0" smtClean="0"/>
              <a:t>místní, regionální, celostátní a nadnárodní</a:t>
            </a:r>
          </a:p>
          <a:p>
            <a:r>
              <a:rPr lang="cs-CZ" sz="2400" dirty="0" smtClean="0"/>
              <a:t>velký formát, novinový papír, místo vazby se skládají </a:t>
            </a:r>
          </a:p>
          <a:p>
            <a:endParaRPr lang="cs-CZ" sz="24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Typy novin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853136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400" dirty="0" smtClean="0"/>
              <a:t>noviny seriózní a bulvární tisk</a:t>
            </a:r>
          </a:p>
          <a:p>
            <a:r>
              <a:rPr lang="cs-CZ" sz="2400" b="1" dirty="0" smtClean="0"/>
              <a:t>bulvár</a:t>
            </a:r>
            <a:r>
              <a:rPr lang="cs-CZ" sz="2400" dirty="0" smtClean="0"/>
              <a:t> - noviny, časopisy, šíření senzačních, laciných a pochybných zpráv ze soukromí známých osobností ; vyznačuje  se nápadnou barevnou úpravou, velikými a senzačními titulky, krátkými texty a množstvím obrázků</a:t>
            </a:r>
          </a:p>
          <a:p>
            <a:r>
              <a:rPr lang="cs-CZ" sz="2400" dirty="0" smtClean="0"/>
              <a:t>všeobecné zpravodajské noviny -  politická orientace</a:t>
            </a:r>
          </a:p>
          <a:p>
            <a:r>
              <a:rPr lang="cs-CZ" sz="2400" dirty="0" smtClean="0"/>
              <a:t>noviny pro určité skupiny obyvatel (profesní a zájmové skupiny, věřící určitých církví, národnostní menšiny a pod.)</a:t>
            </a:r>
          </a:p>
          <a:p>
            <a:r>
              <a:rPr lang="cs-CZ" sz="2400" dirty="0" smtClean="0"/>
              <a:t>při významných veřejných událostech se někdy vydávají např. festivalové, olympijské nebo veletržní noviny</a:t>
            </a:r>
          </a:p>
          <a:p>
            <a:r>
              <a:rPr lang="cs-CZ" sz="2400" dirty="0" smtClean="0"/>
              <a:t>v rámci volební kampaně vydávají politické strany volební noviny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Struktura novin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136904" cy="54006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300" dirty="0" smtClean="0"/>
              <a:t>rozlišují  se typickou grafickou úpravou a záhlavím, </a:t>
            </a:r>
            <a:r>
              <a:rPr lang="cs-CZ" sz="2400" dirty="0" smtClean="0">
                <a:solidFill>
                  <a:srgbClr val="000000"/>
                </a:solidFill>
              </a:rPr>
              <a:t>graficky zdůrazněné </a:t>
            </a:r>
            <a:r>
              <a:rPr lang="cs-CZ" sz="2300" dirty="0" smtClean="0">
                <a:solidFill>
                  <a:srgbClr val="000000"/>
                </a:solidFill>
              </a:rPr>
              <a:t>novinové titulky </a:t>
            </a:r>
          </a:p>
          <a:p>
            <a:r>
              <a:rPr lang="cs-CZ" sz="2300" dirty="0" smtClean="0"/>
              <a:t>na první stránce hlavní </a:t>
            </a:r>
            <a:r>
              <a:rPr lang="cs-CZ" sz="2300" b="1" dirty="0" smtClean="0"/>
              <a:t>úvodník</a:t>
            </a:r>
            <a:r>
              <a:rPr lang="cs-CZ" sz="2300" dirty="0" smtClean="0"/>
              <a:t> - </a:t>
            </a:r>
            <a:r>
              <a:rPr lang="cs-CZ" sz="2300" dirty="0" smtClean="0">
                <a:solidFill>
                  <a:srgbClr val="000000"/>
                </a:solidFill>
              </a:rPr>
              <a:t>pevně stanoveno</a:t>
            </a:r>
            <a:r>
              <a:rPr lang="cs-CZ" sz="2300" dirty="0" smtClean="0"/>
              <a:t>, zprávy, stručný přehled důležitých článků uvnitř</a:t>
            </a:r>
          </a:p>
          <a:p>
            <a:r>
              <a:rPr lang="cs-CZ" sz="2300" dirty="0" smtClean="0"/>
              <a:t>obsah - zpravodajství, publicistika (úvahy, komentáře), další rubriky - politika, hospodářství, počasí, kultura, sport</a:t>
            </a:r>
            <a:r>
              <a:rPr lang="cs-CZ" sz="2300" i="1" dirty="0" smtClean="0"/>
              <a:t> </a:t>
            </a:r>
            <a:r>
              <a:rPr lang="cs-CZ" sz="2300" dirty="0" smtClean="0"/>
              <a:t>(buď              v každém čísle, nebo jednou týdně, nebo zvláštní přílohy -věda              a technika, školství, hobby, motorismus, hodnocení výrobků aj.)</a:t>
            </a:r>
          </a:p>
          <a:p>
            <a:r>
              <a:rPr lang="cs-CZ" sz="2300" dirty="0" smtClean="0"/>
              <a:t>noviny jsou často doplněny vkládanou týdenní přílohou -                           s programy televize a čtením na víkend, tematické přílohy, často barevné a tištěné na lepším papíře, vkládání reklam a letáků</a:t>
            </a:r>
          </a:p>
          <a:p>
            <a:r>
              <a:rPr lang="cs-CZ" sz="2300" dirty="0" smtClean="0"/>
              <a:t>důležitou částí novin je také </a:t>
            </a:r>
            <a:r>
              <a:rPr lang="cs-CZ" sz="2300" b="1" dirty="0" smtClean="0"/>
              <a:t>reklama</a:t>
            </a:r>
            <a:r>
              <a:rPr lang="cs-CZ" sz="2300" dirty="0" smtClean="0"/>
              <a:t>  ( financuje noviny)</a:t>
            </a:r>
          </a:p>
          <a:p>
            <a:r>
              <a:rPr lang="cs-CZ" sz="2300" dirty="0" smtClean="0"/>
              <a:t>fejeton pod čarou</a:t>
            </a:r>
          </a:p>
          <a:p>
            <a:r>
              <a:rPr lang="cs-CZ" sz="2300" dirty="0" smtClean="0"/>
              <a:t>sportovní rubrika na poslední straně</a:t>
            </a:r>
          </a:p>
          <a:p>
            <a:endParaRPr lang="cs-CZ" sz="2300" dirty="0" smtClean="0"/>
          </a:p>
          <a:p>
            <a:endParaRPr lang="cs-CZ" sz="2300" dirty="0" smtClean="0"/>
          </a:p>
          <a:p>
            <a:endParaRPr lang="cs-CZ" sz="23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25760"/>
            <a:ext cx="8229600" cy="1143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Výroba novin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136904" cy="5112568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400" dirty="0" smtClean="0"/>
              <a:t>redakce - zde vzniká obsah novin</a:t>
            </a:r>
          </a:p>
          <a:p>
            <a:r>
              <a:rPr lang="cs-CZ" sz="2400" dirty="0" smtClean="0"/>
              <a:t>šéfredaktor – řídí redakci </a:t>
            </a:r>
          </a:p>
          <a:p>
            <a:r>
              <a:rPr lang="cs-CZ" sz="2400" dirty="0" smtClean="0"/>
              <a:t>hlavní redaktoři – řídí jednotlivé redakce </a:t>
            </a:r>
          </a:p>
          <a:p>
            <a:r>
              <a:rPr lang="cs-CZ" sz="2400" dirty="0" smtClean="0"/>
              <a:t>redaktoři píší články na základě zpráv zpravodajských agentur, vlastní četby, rozhovorů a šetření atd.</a:t>
            </a:r>
          </a:p>
          <a:p>
            <a:r>
              <a:rPr lang="cs-CZ" sz="2400" dirty="0" smtClean="0"/>
              <a:t>seriozní noviny zařazují i články, úvahy a komentáře čelných politiků, umělců, vědců a myslitelů, kteří nejsou zaměstnanci redakce</a:t>
            </a:r>
          </a:p>
          <a:p>
            <a:r>
              <a:rPr lang="cs-CZ" sz="2400" dirty="0" smtClean="0"/>
              <a:t>reportáže a rozhovory dělají často externí spolupracovníci</a:t>
            </a:r>
          </a:p>
          <a:p>
            <a:r>
              <a:rPr lang="cs-CZ" sz="2400" dirty="0" smtClean="0"/>
              <a:t>zpravodajské redakce - časový tlak</a:t>
            </a:r>
          </a:p>
          <a:p>
            <a:r>
              <a:rPr lang="cs-CZ" sz="2400" dirty="0" smtClean="0"/>
              <a:t>tisk novin přechází na rotační ofset a sazba se dnes provádí               na počítači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Periodický tisk u nás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55776" y="1268760"/>
            <a:ext cx="3826768" cy="532859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400" dirty="0"/>
              <a:t>o</a:t>
            </a:r>
            <a:r>
              <a:rPr lang="cs-CZ" sz="2400" dirty="0" smtClean="0"/>
              <a:t>ficiální noviny a časopisy</a:t>
            </a:r>
          </a:p>
          <a:p>
            <a:r>
              <a:rPr lang="cs-CZ" sz="2400" dirty="0"/>
              <a:t>b</a:t>
            </a:r>
            <a:r>
              <a:rPr lang="cs-CZ" sz="2400" dirty="0" smtClean="0"/>
              <a:t>ulvární tisk</a:t>
            </a:r>
          </a:p>
          <a:p>
            <a:r>
              <a:rPr lang="cs-CZ" sz="2400" dirty="0" smtClean="0"/>
              <a:t>Aha</a:t>
            </a:r>
          </a:p>
          <a:p>
            <a:r>
              <a:rPr lang="cs-CZ" sz="2400" dirty="0" smtClean="0"/>
              <a:t>Blesk</a:t>
            </a:r>
          </a:p>
          <a:p>
            <a:r>
              <a:rPr lang="cs-CZ" sz="2400" dirty="0" smtClean="0"/>
              <a:t>Deník (regionální)</a:t>
            </a:r>
          </a:p>
          <a:p>
            <a:r>
              <a:rPr lang="cs-CZ" sz="2400" dirty="0" smtClean="0"/>
              <a:t>Hospodářské noviny </a:t>
            </a:r>
          </a:p>
          <a:p>
            <a:r>
              <a:rPr lang="cs-CZ" sz="2400" dirty="0" smtClean="0"/>
              <a:t>Lidové noviny </a:t>
            </a:r>
          </a:p>
          <a:p>
            <a:r>
              <a:rPr lang="cs-CZ" sz="2400" dirty="0" smtClean="0"/>
              <a:t>METRO (zdarma)</a:t>
            </a:r>
          </a:p>
          <a:p>
            <a:r>
              <a:rPr lang="cs-CZ" sz="2400" dirty="0" smtClean="0"/>
              <a:t>Mladá fronta DNES</a:t>
            </a:r>
          </a:p>
          <a:p>
            <a:r>
              <a:rPr lang="cs-CZ" sz="2400" dirty="0" smtClean="0"/>
              <a:t>Právo </a:t>
            </a:r>
          </a:p>
          <a:p>
            <a:r>
              <a:rPr lang="cs-CZ" sz="2400" dirty="0" smtClean="0"/>
              <a:t>Sport</a:t>
            </a:r>
          </a:p>
          <a:p>
            <a:r>
              <a:rPr lang="cs-CZ" sz="2400" dirty="0" smtClean="0"/>
              <a:t>Haló noviny 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Slohové útvary, kterými se budeme zaobírat blíže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59832" y="2132856"/>
            <a:ext cx="2736304" cy="36004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interview</a:t>
            </a:r>
          </a:p>
          <a:p>
            <a:r>
              <a:rPr lang="cs-CZ" b="1" dirty="0" smtClean="0"/>
              <a:t>fejeton</a:t>
            </a:r>
          </a:p>
          <a:p>
            <a:r>
              <a:rPr lang="cs-CZ" b="1" dirty="0"/>
              <a:t>r</a:t>
            </a:r>
            <a:r>
              <a:rPr lang="cs-CZ" b="1" dirty="0" smtClean="0"/>
              <a:t>eportáž</a:t>
            </a:r>
          </a:p>
          <a:p>
            <a:r>
              <a:rPr lang="cs-CZ" b="1" dirty="0" smtClean="0"/>
              <a:t>inzerát</a:t>
            </a:r>
          </a:p>
          <a:p>
            <a:r>
              <a:rPr lang="cs-CZ" b="1" dirty="0" smtClean="0"/>
              <a:t>reklama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6" cy="5184576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400" b="1" dirty="0"/>
              <a:t>i</a:t>
            </a:r>
            <a:r>
              <a:rPr lang="cs-CZ" sz="2400" b="1" dirty="0" smtClean="0"/>
              <a:t>nterview</a:t>
            </a:r>
            <a:r>
              <a:rPr lang="cs-CZ" sz="2400" dirty="0" smtClean="0"/>
              <a:t> (z francouzského </a:t>
            </a:r>
            <a:r>
              <a:rPr lang="cs-CZ" sz="2400" i="1" dirty="0" err="1" smtClean="0"/>
              <a:t>entrevoir</a:t>
            </a:r>
            <a:r>
              <a:rPr lang="cs-CZ" sz="2400" dirty="0" smtClean="0"/>
              <a:t>,                                 přeneseno  </a:t>
            </a:r>
            <a:r>
              <a:rPr lang="cs-CZ" sz="2400" dirty="0" err="1" smtClean="0"/>
              <a:t>doo</a:t>
            </a:r>
            <a:r>
              <a:rPr lang="cs-CZ" sz="2400" dirty="0" smtClean="0"/>
              <a:t> anglického </a:t>
            </a:r>
            <a:r>
              <a:rPr lang="cs-CZ" sz="2400" i="1" dirty="0" err="1" smtClean="0"/>
              <a:t>inter</a:t>
            </a:r>
            <a:r>
              <a:rPr lang="cs-CZ" sz="2400" dirty="0" smtClean="0"/>
              <a:t> a </a:t>
            </a:r>
            <a:r>
              <a:rPr lang="cs-CZ" sz="2400" i="1" dirty="0" err="1" smtClean="0"/>
              <a:t>view</a:t>
            </a:r>
            <a:r>
              <a:rPr lang="cs-CZ" sz="2400" dirty="0" smtClean="0"/>
              <a:t>) – čteme </a:t>
            </a:r>
            <a:r>
              <a:rPr lang="cs-CZ" sz="2400" dirty="0" err="1" smtClean="0"/>
              <a:t>intervjú</a:t>
            </a:r>
            <a:endParaRPr lang="cs-CZ" sz="2400" dirty="0" smtClean="0"/>
          </a:p>
          <a:p>
            <a:r>
              <a:rPr lang="cs-CZ" sz="2400" b="1" dirty="0" smtClean="0"/>
              <a:t>metodicky vedený rozhovor ( dialog) – písemně zpracovaný, </a:t>
            </a:r>
            <a:r>
              <a:rPr lang="cs-CZ" sz="2400" dirty="0" smtClean="0"/>
              <a:t>otázky -  odpovědi</a:t>
            </a:r>
            <a:endParaRPr lang="cs-CZ" sz="2400" b="1" dirty="0"/>
          </a:p>
          <a:p>
            <a:r>
              <a:rPr lang="cs-CZ" sz="2400" b="1" dirty="0"/>
              <a:t>p</a:t>
            </a:r>
            <a:r>
              <a:rPr lang="cs-CZ" sz="2400" b="1" dirty="0" smtClean="0"/>
              <a:t>ublicistický, někdy i zpravodajský žánr</a:t>
            </a:r>
          </a:p>
          <a:p>
            <a:r>
              <a:rPr lang="cs-CZ" sz="2400" b="1" dirty="0"/>
              <a:t>t</a:t>
            </a:r>
            <a:r>
              <a:rPr lang="cs-CZ" sz="2400" b="1" dirty="0" smtClean="0"/>
              <a:t>éma - aktuální</a:t>
            </a:r>
            <a:r>
              <a:rPr lang="cs-CZ" sz="2400" dirty="0" smtClean="0"/>
              <a:t>, zajímavé pro čtenáře nebo diváka</a:t>
            </a:r>
          </a:p>
          <a:p>
            <a:r>
              <a:rPr lang="cs-CZ" sz="2400" dirty="0"/>
              <a:t>c</a:t>
            </a:r>
            <a:r>
              <a:rPr lang="cs-CZ" sz="2400" dirty="0" smtClean="0"/>
              <a:t>ílem je autentickým </a:t>
            </a:r>
            <a:r>
              <a:rPr lang="cs-CZ" sz="2400" dirty="0"/>
              <a:t>způsobem </a:t>
            </a:r>
            <a:r>
              <a:rPr lang="cs-CZ" sz="2400" dirty="0" smtClean="0"/>
              <a:t>informovat  </a:t>
            </a:r>
            <a:r>
              <a:rPr lang="cs-CZ" sz="2400" dirty="0"/>
              <a:t>o různých </a:t>
            </a:r>
            <a:r>
              <a:rPr lang="cs-CZ" sz="2400" dirty="0" smtClean="0"/>
              <a:t>skutečnostech,  získat potřebné informace</a:t>
            </a:r>
            <a:endParaRPr lang="cs-CZ" sz="2400" b="1" dirty="0" smtClean="0"/>
          </a:p>
          <a:p>
            <a:r>
              <a:rPr lang="cs-CZ" sz="2400" dirty="0" smtClean="0"/>
              <a:t>novinář je tazatelem, určuje témata, otázky</a:t>
            </a:r>
          </a:p>
          <a:p>
            <a:r>
              <a:rPr lang="cs-CZ" sz="2400" dirty="0" smtClean="0"/>
              <a:t>snaží se reprodukovat slova dotyčné osoby, atmosféru, typické charakteristiky osobnosti a smysl jejích výpovědí</a:t>
            </a:r>
          </a:p>
          <a:p>
            <a:pPr>
              <a:defRPr/>
            </a:pPr>
            <a:r>
              <a:rPr lang="cs-CZ" sz="2400" dirty="0" smtClean="0"/>
              <a:t>plynulá </a:t>
            </a:r>
            <a:r>
              <a:rPr lang="cs-CZ" sz="2400" dirty="0"/>
              <a:t>návaznost, stručnost, výstižnost, </a:t>
            </a:r>
            <a:r>
              <a:rPr lang="cs-CZ" sz="2400" dirty="0" smtClean="0"/>
              <a:t>zajímavosti</a:t>
            </a:r>
            <a:endParaRPr lang="cs-CZ" sz="24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95536" y="125760"/>
            <a:ext cx="8229600" cy="1143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Interview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0935" y="260648"/>
            <a:ext cx="8229600" cy="1143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 Interview - kompozice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525963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cs-CZ" sz="2400" dirty="0" smtClean="0"/>
              <a:t>interview </a:t>
            </a:r>
            <a:r>
              <a:rPr lang="cs-CZ" sz="2400" dirty="0"/>
              <a:t>se může uskutečnit </a:t>
            </a:r>
            <a:r>
              <a:rPr lang="cs-CZ" sz="2400" b="1" dirty="0"/>
              <a:t>mluvenou i psanou </a:t>
            </a:r>
            <a:r>
              <a:rPr lang="cs-CZ" sz="2400" b="1" dirty="0" smtClean="0"/>
              <a:t>formou</a:t>
            </a:r>
            <a:endParaRPr lang="cs-CZ" sz="2400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cs-CZ" sz="2400" dirty="0" smtClean="0"/>
              <a:t>úvod – dotazovaná osobnost je představena, uvedena do situace</a:t>
            </a:r>
            <a:endParaRPr lang="cs-CZ" sz="2400" dirty="0"/>
          </a:p>
          <a:p>
            <a:pPr>
              <a:buFont typeface="Wingdings" pitchFamily="2" charset="2"/>
              <a:buChar char="Ø"/>
              <a:defRPr/>
            </a:pPr>
            <a:r>
              <a:rPr lang="cs-CZ" sz="2400" dirty="0"/>
              <a:t>vlastní </a:t>
            </a:r>
            <a:r>
              <a:rPr lang="cs-CZ" sz="2400" dirty="0" smtClean="0"/>
              <a:t>interview- normální i </a:t>
            </a:r>
            <a:r>
              <a:rPr lang="cs-CZ" sz="2400" b="1" dirty="0" smtClean="0"/>
              <a:t>provokující otázky</a:t>
            </a:r>
            <a:r>
              <a:rPr lang="cs-CZ" sz="2400" dirty="0"/>
              <a:t> </a:t>
            </a:r>
            <a:r>
              <a:rPr lang="cs-CZ" sz="2400" dirty="0" smtClean="0"/>
              <a:t>( </a:t>
            </a:r>
            <a:r>
              <a:rPr lang="cs-CZ" sz="2400" dirty="0"/>
              <a:t>tematicky </a:t>
            </a:r>
            <a:r>
              <a:rPr lang="cs-CZ" sz="2400" dirty="0" smtClean="0"/>
              <a:t>je usměrňovat)  -  </a:t>
            </a:r>
            <a:r>
              <a:rPr lang="cs-CZ" sz="2400" b="1" dirty="0"/>
              <a:t>odpovědi </a:t>
            </a:r>
            <a:r>
              <a:rPr lang="cs-CZ" sz="2400" dirty="0"/>
              <a:t> </a:t>
            </a:r>
            <a:r>
              <a:rPr lang="cs-CZ" sz="2400" dirty="0" smtClean="0"/>
              <a:t>(měly  by tvořit </a:t>
            </a:r>
            <a:r>
              <a:rPr lang="cs-CZ" sz="2400" dirty="0"/>
              <a:t>kompaktní </a:t>
            </a:r>
            <a:r>
              <a:rPr lang="cs-CZ" sz="2400" dirty="0" smtClean="0"/>
              <a:t>celek)</a:t>
            </a:r>
            <a:endParaRPr lang="cs-CZ" sz="2400" dirty="0"/>
          </a:p>
          <a:p>
            <a:pPr>
              <a:buFont typeface="Wingdings" pitchFamily="2" charset="2"/>
              <a:buChar char="Ø"/>
              <a:defRPr/>
            </a:pPr>
            <a:r>
              <a:rPr lang="cs-CZ" sz="2400" dirty="0" smtClean="0"/>
              <a:t>závěr- shrnutí</a:t>
            </a:r>
            <a:r>
              <a:rPr lang="cs-CZ" sz="2400" dirty="0"/>
              <a:t>, </a:t>
            </a:r>
            <a:r>
              <a:rPr lang="cs-CZ" sz="2400" dirty="0" smtClean="0"/>
              <a:t>poděkování, rozloučení</a:t>
            </a:r>
            <a:endParaRPr lang="cs-CZ" sz="2400" dirty="0"/>
          </a:p>
          <a:p>
            <a:pPr>
              <a:defRPr/>
            </a:pPr>
            <a:r>
              <a:rPr lang="cs-CZ" sz="2400" b="1" dirty="0"/>
              <a:t>jazyk: </a:t>
            </a:r>
            <a:endParaRPr lang="cs-CZ" sz="2400" dirty="0"/>
          </a:p>
          <a:p>
            <a:pPr>
              <a:buFont typeface="Wingdings" pitchFamily="2" charset="2"/>
              <a:buChar char="Ø"/>
              <a:defRPr/>
            </a:pPr>
            <a:r>
              <a:rPr lang="cs-CZ" sz="2400" dirty="0" smtClean="0"/>
              <a:t>konkrétní otázky, </a:t>
            </a:r>
            <a:r>
              <a:rPr lang="cs-CZ" sz="2400" dirty="0"/>
              <a:t>odpovědi </a:t>
            </a:r>
            <a:r>
              <a:rPr lang="cs-CZ" sz="2400" dirty="0" smtClean="0"/>
              <a:t>vtipné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sz="2400" dirty="0"/>
              <a:t>může se publikovat doslovně, nebo zkráceně, může mít více vlastností zprávy, ale i reportáže nebo </a:t>
            </a:r>
            <a:r>
              <a:rPr lang="cs-CZ" sz="2400" dirty="0" smtClean="0"/>
              <a:t>fejetonu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b="1" dirty="0"/>
          </a:p>
          <a:p>
            <a:pPr>
              <a:buNone/>
              <a:defRPr/>
            </a:pPr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Fejeton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208912" cy="54006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400" dirty="0" smtClean="0"/>
              <a:t>z </a:t>
            </a:r>
            <a:r>
              <a:rPr lang="cs-CZ" sz="2400" dirty="0" err="1" smtClean="0"/>
              <a:t>franc</a:t>
            </a:r>
            <a:r>
              <a:rPr lang="cs-CZ" sz="2400" dirty="0" smtClean="0"/>
              <a:t>. </a:t>
            </a:r>
            <a:r>
              <a:rPr lang="cs-CZ" sz="2400" dirty="0" err="1" smtClean="0"/>
              <a:t>feuilleton</a:t>
            </a:r>
            <a:r>
              <a:rPr lang="cs-CZ" sz="2400" dirty="0" smtClean="0"/>
              <a:t> respektive </a:t>
            </a:r>
            <a:r>
              <a:rPr lang="cs-CZ" sz="2400" dirty="0" err="1" smtClean="0"/>
              <a:t>feuille</a:t>
            </a:r>
            <a:r>
              <a:rPr lang="cs-CZ" sz="2400" dirty="0" smtClean="0"/>
              <a:t> [</a:t>
            </a:r>
            <a:r>
              <a:rPr lang="cs-CZ" sz="2400" dirty="0" err="1" smtClean="0"/>
              <a:t>fœj</a:t>
            </a:r>
            <a:r>
              <a:rPr lang="cs-CZ" sz="2400" dirty="0" smtClean="0"/>
              <a:t>] = lístek (původně  označení zvláštní literární přílohy novin - vkládaná jako volný lístek)</a:t>
            </a:r>
          </a:p>
          <a:p>
            <a:r>
              <a:rPr lang="cs-CZ" sz="2400" b="1" dirty="0" smtClean="0"/>
              <a:t>útvar stylu publicistického a uměleckého</a:t>
            </a:r>
          </a:p>
          <a:p>
            <a:r>
              <a:rPr lang="cs-CZ" sz="2400" dirty="0"/>
              <a:t>základem </a:t>
            </a:r>
            <a:r>
              <a:rPr lang="cs-CZ" sz="2400" b="1" dirty="0"/>
              <a:t>fejetonu</a:t>
            </a:r>
            <a:r>
              <a:rPr lang="cs-CZ" sz="2400" dirty="0"/>
              <a:t> bývá </a:t>
            </a:r>
            <a:r>
              <a:rPr lang="cs-CZ" sz="2400" b="1" dirty="0"/>
              <a:t>vyprávěcí slohový postup, který se kombinuje s postupem úvahovým i </a:t>
            </a:r>
            <a:r>
              <a:rPr lang="cs-CZ" sz="2400" b="1" dirty="0" smtClean="0"/>
              <a:t>popisným</a:t>
            </a:r>
          </a:p>
          <a:p>
            <a:r>
              <a:rPr lang="cs-CZ" sz="2400" dirty="0" smtClean="0"/>
              <a:t>specifický </a:t>
            </a:r>
            <a:r>
              <a:rPr lang="cs-CZ" sz="2400" dirty="0"/>
              <a:t>publicistický žánr, obvykle používaný v tisku jako protějšek k hlavním článkům</a:t>
            </a:r>
          </a:p>
          <a:p>
            <a:r>
              <a:rPr lang="cs-CZ" sz="2400" dirty="0"/>
              <a:t>spojuje se v něm konkrétní událost s fantazií, autor je hodně subjektivní a vychází z vlastních </a:t>
            </a:r>
            <a:r>
              <a:rPr lang="cs-CZ" sz="2400" dirty="0" smtClean="0"/>
              <a:t>zážitků</a:t>
            </a:r>
          </a:p>
          <a:p>
            <a:r>
              <a:rPr lang="cs-CZ" sz="2400" b="1" dirty="0"/>
              <a:t>drobná zábavná, ale aktuální témata </a:t>
            </a:r>
            <a:r>
              <a:rPr lang="cs-CZ" sz="2400" dirty="0"/>
              <a:t>všedního života v novém světle, </a:t>
            </a:r>
            <a:r>
              <a:rPr lang="cs-CZ" sz="2400" b="1" dirty="0"/>
              <a:t>zpracováno zábavným, ironickým nebo humorným tónem</a:t>
            </a:r>
            <a:r>
              <a:rPr lang="cs-CZ" sz="2400" dirty="0"/>
              <a:t>, vtipně a duchaplně, pružný </a:t>
            </a:r>
            <a:r>
              <a:rPr lang="cs-CZ" sz="2400" dirty="0" smtClean="0"/>
              <a:t>styl, nadhled</a:t>
            </a:r>
            <a:endParaRPr lang="cs-CZ" sz="2400" dirty="0"/>
          </a:p>
          <a:p>
            <a:endParaRPr lang="cs-CZ" sz="2400" dirty="0" smtClean="0"/>
          </a:p>
          <a:p>
            <a:endParaRPr lang="cs-CZ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Publicistický styl</a:t>
            </a:r>
            <a:endParaRPr lang="cs-CZ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069160"/>
          </a:xfr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forma   </a:t>
            </a:r>
            <a:r>
              <a:rPr lang="cs-CZ" sz="2400" b="1" dirty="0" smtClean="0"/>
              <a:t>        mluvená</a:t>
            </a:r>
            <a:r>
              <a:rPr lang="cs-CZ" sz="2400" dirty="0" smtClean="0"/>
              <a:t> (projev veřejný, monologický i dialogický, řečnické projevy, rozhlas, televize ) X </a:t>
            </a:r>
            <a:r>
              <a:rPr lang="cs-CZ" sz="2400" b="1" dirty="0" smtClean="0"/>
              <a:t>psaná </a:t>
            </a:r>
            <a:r>
              <a:rPr lang="cs-CZ" sz="2400" dirty="0" smtClean="0"/>
              <a:t>(denní tisk, časopisy)</a:t>
            </a:r>
            <a:endParaRPr lang="cs-CZ" sz="2400" b="1" dirty="0" smtClean="0"/>
          </a:p>
          <a:p>
            <a:r>
              <a:rPr lang="cs-CZ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funkce publicistického stylu </a:t>
            </a:r>
          </a:p>
          <a:p>
            <a:pPr>
              <a:buNone/>
            </a:pPr>
            <a:r>
              <a:rPr lang="cs-CZ" sz="2400" b="1" dirty="0" smtClean="0"/>
              <a:t>             </a:t>
            </a:r>
            <a:r>
              <a:rPr lang="cs-CZ" sz="2400" dirty="0" smtClean="0"/>
              <a:t>sdělovací, informační  - podává aktuální informace </a:t>
            </a:r>
          </a:p>
          <a:p>
            <a:pPr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o událostech a dění ve společnosti, </a:t>
            </a:r>
          </a:p>
          <a:p>
            <a:pPr>
              <a:buNone/>
            </a:pPr>
            <a:r>
              <a:rPr lang="cs-CZ" sz="2400" dirty="0" smtClean="0"/>
              <a:t>             agitační- ovlivňuje, přesvědčuje a  získává adresáta </a:t>
            </a:r>
          </a:p>
          <a:p>
            <a:pPr>
              <a:buNone/>
            </a:pPr>
            <a:r>
              <a:rPr lang="cs-CZ" sz="2400" dirty="0" smtClean="0"/>
              <a:t>              poučovací, vzdělávací,zábavná</a:t>
            </a:r>
          </a:p>
          <a:p>
            <a:r>
              <a:rPr lang="cs-CZ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slohové postupy          </a:t>
            </a:r>
            <a:r>
              <a:rPr lang="cs-CZ" sz="2400" dirty="0" smtClean="0"/>
              <a:t>převažuje informační, objevuje se i úvahový a výkladový, umělecký </a:t>
            </a:r>
          </a:p>
          <a:p>
            <a:r>
              <a:rPr lang="cs-CZ" sz="2400" dirty="0" smtClean="0"/>
              <a:t>funkční styl publicistický je velice nesourodý (nehomogenní) </a:t>
            </a:r>
          </a:p>
          <a:p>
            <a:pPr>
              <a:buNone/>
            </a:pPr>
            <a:r>
              <a:rPr lang="cs-CZ" sz="2400" dirty="0" smtClean="0"/>
              <a:t>              velmi náročný</a:t>
            </a:r>
            <a:endParaRPr lang="cs-CZ" sz="2400" dirty="0"/>
          </a:p>
        </p:txBody>
      </p:sp>
      <p:cxnSp>
        <p:nvCxnSpPr>
          <p:cNvPr id="4" name="Přímá spojovací šipka 3"/>
          <p:cNvCxnSpPr/>
          <p:nvPr/>
        </p:nvCxnSpPr>
        <p:spPr>
          <a:xfrm>
            <a:off x="1835696" y="184482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" name="Přímá spojovací šipka 4"/>
          <p:cNvCxnSpPr/>
          <p:nvPr/>
        </p:nvCxnSpPr>
        <p:spPr>
          <a:xfrm>
            <a:off x="899592" y="342900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>
            <a:off x="899592" y="479715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971600" y="645333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899592" y="436510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3059832" y="522920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8640"/>
            <a:ext cx="8424936" cy="6552728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400" dirty="0" smtClean="0"/>
              <a:t>fejeton nemá mít otevřený konec, měl by být </a:t>
            </a:r>
            <a:r>
              <a:rPr lang="cs-CZ" sz="2400" b="1" dirty="0" smtClean="0"/>
              <a:t>gradován do pointy </a:t>
            </a:r>
            <a:r>
              <a:rPr lang="cs-CZ" sz="2400" dirty="0" smtClean="0"/>
              <a:t>a obsahovat nové, nečekané pohledy na věc a vést čtenáře k zamyšlení nad tématem, proto často obsahuje nezodpovězené otázky</a:t>
            </a:r>
          </a:p>
          <a:p>
            <a:r>
              <a:rPr lang="cs-CZ" sz="2400" b="1" dirty="0"/>
              <a:t>n</a:t>
            </a:r>
            <a:r>
              <a:rPr lang="cs-CZ" sz="2400" b="1" dirty="0" smtClean="0"/>
              <a:t>erozvíjet </a:t>
            </a:r>
            <a:r>
              <a:rPr lang="cs-CZ" sz="2400" b="1" dirty="0"/>
              <a:t>víc témat současně </a:t>
            </a:r>
            <a:r>
              <a:rPr lang="cs-CZ" sz="2400" dirty="0" smtClean="0"/>
              <a:t>-  </a:t>
            </a:r>
            <a:r>
              <a:rPr lang="cs-CZ" sz="2400" dirty="0"/>
              <a:t>fejeton má být zaměřený na jeden předmět, fakt, </a:t>
            </a:r>
            <a:r>
              <a:rPr lang="cs-CZ" sz="2400" dirty="0" smtClean="0"/>
              <a:t>myšlenku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ři psaní fejetonu  použijeme metodu od </a:t>
            </a:r>
            <a:r>
              <a:rPr lang="cs-CZ" sz="2400" dirty="0"/>
              <a:t>jednoduchého </a:t>
            </a:r>
            <a:r>
              <a:rPr lang="cs-CZ" sz="2400" dirty="0" smtClean="0"/>
              <a:t>                      ke </a:t>
            </a:r>
            <a:r>
              <a:rPr lang="cs-CZ" sz="2400" dirty="0"/>
              <a:t>všeobecnému a naopak (od něčeho konkrétního ke </a:t>
            </a:r>
            <a:r>
              <a:rPr lang="cs-CZ" sz="2400" dirty="0" smtClean="0"/>
              <a:t>zevšeobecnění), využití </a:t>
            </a:r>
            <a:r>
              <a:rPr lang="cs-CZ" sz="2400" dirty="0"/>
              <a:t>monologu i </a:t>
            </a:r>
            <a:r>
              <a:rPr lang="cs-CZ" sz="2400" dirty="0" smtClean="0"/>
              <a:t>dialogu</a:t>
            </a:r>
          </a:p>
          <a:p>
            <a:r>
              <a:rPr lang="cs-CZ" sz="2400" b="1" dirty="0"/>
              <a:t>t</a:t>
            </a:r>
            <a:r>
              <a:rPr lang="cs-CZ" sz="2400" b="1" dirty="0" smtClean="0"/>
              <a:t>itulek fejetonu </a:t>
            </a:r>
            <a:r>
              <a:rPr lang="cs-CZ" sz="2400" dirty="0" smtClean="0"/>
              <a:t>– musí být kreativní, aby upoutal</a:t>
            </a:r>
          </a:p>
          <a:p>
            <a:r>
              <a:rPr lang="cs-CZ" sz="2400" dirty="0" smtClean="0"/>
              <a:t>kompozice si dává za </a:t>
            </a:r>
            <a:r>
              <a:rPr lang="cs-CZ" sz="2400" b="1" dirty="0" smtClean="0"/>
              <a:t>cíl kritikou jevu </a:t>
            </a:r>
            <a:r>
              <a:rPr lang="cs-CZ" sz="2400" dirty="0" smtClean="0"/>
              <a:t>vyvolat reakci u čtenářů, dovést je k nějaké myšlence a věc napravit</a:t>
            </a:r>
          </a:p>
          <a:p>
            <a:pPr>
              <a:defRPr/>
            </a:pPr>
            <a:r>
              <a:rPr lang="cs-CZ" sz="2400" b="1" dirty="0"/>
              <a:t>s</a:t>
            </a:r>
            <a:r>
              <a:rPr lang="cs-CZ" sz="2400" b="1" dirty="0" smtClean="0"/>
              <a:t>yntaktické jazykové prostředky </a:t>
            </a:r>
            <a:r>
              <a:rPr lang="cs-CZ" sz="2400" dirty="0"/>
              <a:t>-</a:t>
            </a:r>
            <a:r>
              <a:rPr lang="cs-CZ" sz="2400" dirty="0" smtClean="0"/>
              <a:t> tázací a krátké rytmické věty (často jednočlenné), přímá řeč a dialogy, nepoužívat složitá souvětí</a:t>
            </a:r>
          </a:p>
          <a:p>
            <a:pPr>
              <a:defRPr/>
            </a:pPr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332657"/>
            <a:ext cx="8229600" cy="2016224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400" b="1" dirty="0"/>
              <a:t>využívá mnohoznačnosti jazyka </a:t>
            </a:r>
            <a:r>
              <a:rPr lang="cs-CZ" sz="2400" dirty="0"/>
              <a:t>- neotřelé slovní obraty, nadsázka, hyperbola, obraznost, hovorové prostředky, ironie, satira, působivý titul, metafory, rčení, hra se slovy, komické spojování slov, slova citově zabarvená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690582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Typy fejetonu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400" b="1" dirty="0" smtClean="0"/>
              <a:t>fejeton </a:t>
            </a:r>
            <a:r>
              <a:rPr lang="cs-CZ" sz="2400" b="1" dirty="0"/>
              <a:t>– beseda</a:t>
            </a:r>
            <a:r>
              <a:rPr lang="cs-CZ" sz="2400" b="1" dirty="0" smtClean="0"/>
              <a:t>: </a:t>
            </a:r>
            <a:r>
              <a:rPr lang="cs-CZ" sz="2400" dirty="0" smtClean="0"/>
              <a:t> autor se obrací na čtenáře, věty </a:t>
            </a:r>
            <a:r>
              <a:rPr lang="cs-CZ" sz="2400" dirty="0"/>
              <a:t>jako „co myslíte...“, „co byste dělali, kdyby...“, „to vám jistě </a:t>
            </a:r>
            <a:r>
              <a:rPr lang="cs-CZ" sz="2400" dirty="0" smtClean="0"/>
              <a:t>nemusím vysvětlovat</a:t>
            </a:r>
            <a:r>
              <a:rPr lang="cs-CZ" sz="2400" dirty="0"/>
              <a:t>“</a:t>
            </a:r>
          </a:p>
          <a:p>
            <a:r>
              <a:rPr lang="cs-CZ" sz="2400" b="1" dirty="0" smtClean="0"/>
              <a:t>polemický fejeton: </a:t>
            </a:r>
            <a:r>
              <a:rPr lang="cs-CZ" sz="2400" dirty="0" smtClean="0"/>
              <a:t>autor  odlehčeným tónem vyvrací </a:t>
            </a:r>
            <a:r>
              <a:rPr lang="cs-CZ" sz="2400" dirty="0"/>
              <a:t>názory, </a:t>
            </a:r>
            <a:r>
              <a:rPr lang="cs-CZ" sz="2400" dirty="0" smtClean="0"/>
              <a:t>je mírně  </a:t>
            </a:r>
            <a:r>
              <a:rPr lang="cs-CZ" sz="2400" dirty="0"/>
              <a:t>útočný, seznamuje čtenáře se svým </a:t>
            </a:r>
            <a:r>
              <a:rPr lang="cs-CZ" sz="2400" dirty="0" smtClean="0"/>
              <a:t>názorem, snaží se je získat na svou stranu</a:t>
            </a:r>
            <a:endParaRPr lang="cs-CZ" sz="2400" dirty="0"/>
          </a:p>
          <a:p>
            <a:r>
              <a:rPr lang="cs-CZ" sz="2400" b="1" dirty="0" smtClean="0"/>
              <a:t>satirický fejeton: </a:t>
            </a:r>
            <a:r>
              <a:rPr lang="cs-CZ" sz="2400" dirty="0" smtClean="0"/>
              <a:t>adresnost, vtip, satira, kritika lidských chyb  ( hloupost, chtivost, marnotratnost, zbabělost aj.)</a:t>
            </a:r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113125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Průkopníci fejetonů</a:t>
            </a:r>
            <a:endParaRPr lang="cs-CZ" b="1" spc="150" dirty="0">
              <a:ln w="11430"/>
              <a:solidFill>
                <a:srgbClr val="7030A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2254449"/>
          </a:xfrm>
        </p:spPr>
        <p:txBody>
          <a:bodyPr/>
          <a:lstStyle/>
          <a:p>
            <a:r>
              <a:rPr lang="cs-CZ" b="1" dirty="0"/>
              <a:t>Karel </a:t>
            </a:r>
            <a:r>
              <a:rPr lang="cs-CZ" b="1" dirty="0" smtClean="0"/>
              <a:t>Čapek</a:t>
            </a:r>
          </a:p>
          <a:p>
            <a:r>
              <a:rPr lang="cs-CZ" b="1" dirty="0"/>
              <a:t>Karel Poláček </a:t>
            </a:r>
          </a:p>
          <a:p>
            <a:endParaRPr lang="cs-CZ" b="1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83568" y="3356992"/>
            <a:ext cx="7705097" cy="132343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2000" b="1" i="1" dirty="0" smtClean="0"/>
              <a:t>Fejeton - poznámka </a:t>
            </a:r>
            <a:r>
              <a:rPr lang="cs-CZ" sz="2000" b="1" i="1" dirty="0"/>
              <a:t>pod čarou</a:t>
            </a:r>
            <a:r>
              <a:rPr lang="cs-CZ" sz="2000" i="1" dirty="0"/>
              <a:t>, v češtině také tzv. </a:t>
            </a:r>
            <a:r>
              <a:rPr lang="cs-CZ" sz="2000" b="1" i="1" dirty="0"/>
              <a:t>podčárník  </a:t>
            </a:r>
            <a:r>
              <a:rPr lang="cs-CZ" sz="2000" i="1" dirty="0"/>
              <a:t>(v roce 1800 začal J. </a:t>
            </a:r>
            <a:r>
              <a:rPr lang="cs-CZ" sz="2000" i="1" dirty="0" err="1"/>
              <a:t>Geoffroy</a:t>
            </a:r>
            <a:r>
              <a:rPr lang="cs-CZ" sz="2000" i="1" dirty="0"/>
              <a:t> v pařížském listě </a:t>
            </a:r>
            <a:r>
              <a:rPr lang="cs-CZ" sz="2000" i="1" dirty="0" err="1"/>
              <a:t>Journal</a:t>
            </a:r>
            <a:r>
              <a:rPr lang="cs-CZ" sz="2000" i="1" dirty="0"/>
              <a:t> des </a:t>
            </a:r>
            <a:r>
              <a:rPr lang="cs-CZ" sz="2000" i="1" dirty="0" err="1"/>
              <a:t>Débats</a:t>
            </a:r>
            <a:r>
              <a:rPr lang="cs-CZ" sz="2000" i="1" dirty="0"/>
              <a:t> (Deník debat) otiskovat své divadelní referáty na spodní části stránky, aby je oddělil od zpravodajské části listu,  vkládal před ně výraznou grafickou linku</a:t>
            </a:r>
            <a:r>
              <a:rPr lang="cs-CZ" sz="2000" i="1" dirty="0" smtClean="0"/>
              <a:t>).</a:t>
            </a:r>
            <a:endParaRPr lang="cs-CZ" sz="2000" i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Současní autoři fejetonů</a:t>
            </a:r>
            <a:endParaRPr lang="cs-CZ" b="1" spc="150" dirty="0">
              <a:ln w="11430"/>
              <a:solidFill>
                <a:srgbClr val="7030A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55776" y="1700808"/>
            <a:ext cx="3816424" cy="4032448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Rudolf Křesťan</a:t>
            </a:r>
          </a:p>
          <a:p>
            <a:r>
              <a:rPr lang="cs-CZ" dirty="0" smtClean="0"/>
              <a:t>Michal </a:t>
            </a:r>
            <a:r>
              <a:rPr lang="cs-CZ" dirty="0" err="1" smtClean="0"/>
              <a:t>Viewegh</a:t>
            </a:r>
            <a:endParaRPr lang="cs-CZ" dirty="0" smtClean="0"/>
          </a:p>
          <a:p>
            <a:r>
              <a:rPr lang="cs-CZ" dirty="0"/>
              <a:t>Ludvík </a:t>
            </a:r>
            <a:r>
              <a:rPr lang="cs-CZ" dirty="0" smtClean="0"/>
              <a:t>Vaculík</a:t>
            </a:r>
          </a:p>
          <a:p>
            <a:r>
              <a:rPr lang="cs-CZ" dirty="0"/>
              <a:t>Ondřej </a:t>
            </a:r>
            <a:r>
              <a:rPr lang="cs-CZ" dirty="0" smtClean="0"/>
              <a:t>Neff</a:t>
            </a:r>
          </a:p>
          <a:p>
            <a:r>
              <a:rPr lang="cs-CZ" dirty="0" smtClean="0"/>
              <a:t>Karel Kyncl</a:t>
            </a:r>
          </a:p>
          <a:p>
            <a:r>
              <a:rPr lang="cs-CZ" dirty="0"/>
              <a:t>Radek John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Reportáž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2514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/>
            </a:pPr>
            <a:r>
              <a:rPr lang="cs-CZ" sz="2400" dirty="0" smtClean="0"/>
              <a:t>z </a:t>
            </a:r>
            <a:r>
              <a:rPr lang="cs-CZ" sz="2400" dirty="0" err="1"/>
              <a:t>franc</a:t>
            </a:r>
            <a:r>
              <a:rPr lang="cs-CZ" sz="2400" dirty="0"/>
              <a:t>. </a:t>
            </a:r>
            <a:r>
              <a:rPr lang="cs-CZ" sz="2400" i="1" dirty="0" err="1"/>
              <a:t>reporter</a:t>
            </a:r>
            <a:r>
              <a:rPr lang="cs-CZ" sz="2400" dirty="0"/>
              <a:t> – </a:t>
            </a:r>
            <a:r>
              <a:rPr lang="cs-CZ" sz="2400" dirty="0" smtClean="0"/>
              <a:t>přinášet</a:t>
            </a:r>
          </a:p>
          <a:p>
            <a:pPr>
              <a:defRPr/>
            </a:pPr>
            <a:r>
              <a:rPr lang="cs-CZ" sz="2400" dirty="0" smtClean="0"/>
              <a:t>autor </a:t>
            </a:r>
            <a:r>
              <a:rPr lang="cs-CZ" sz="2400" dirty="0"/>
              <a:t>reportáže – </a:t>
            </a:r>
            <a:r>
              <a:rPr lang="cs-CZ" sz="2400" b="1" dirty="0"/>
              <a:t>reportér</a:t>
            </a:r>
            <a:r>
              <a:rPr lang="cs-CZ" sz="2400" dirty="0"/>
              <a:t> či </a:t>
            </a:r>
            <a:r>
              <a:rPr lang="cs-CZ" sz="2400" b="1" dirty="0" smtClean="0"/>
              <a:t>reportérka</a:t>
            </a:r>
          </a:p>
          <a:p>
            <a:pPr>
              <a:defRPr/>
            </a:pPr>
            <a:r>
              <a:rPr lang="cs-CZ" sz="2400" dirty="0" smtClean="0"/>
              <a:t>psaná </a:t>
            </a:r>
            <a:r>
              <a:rPr lang="cs-CZ" sz="2400" dirty="0"/>
              <a:t>+ obrazová (noviny), rozhlasová či </a:t>
            </a:r>
            <a:r>
              <a:rPr lang="cs-CZ" sz="2400" dirty="0" smtClean="0"/>
              <a:t>televizní</a:t>
            </a:r>
          </a:p>
          <a:p>
            <a:pPr>
              <a:defRPr/>
            </a:pPr>
            <a:r>
              <a:rPr lang="cs-CZ" sz="2400" dirty="0" smtClean="0"/>
              <a:t>smíšený útvar</a:t>
            </a:r>
          </a:p>
          <a:p>
            <a:pPr>
              <a:defRPr/>
            </a:pPr>
            <a:r>
              <a:rPr lang="cs-CZ" sz="2400" dirty="0"/>
              <a:t>pohybuje na hranici zpravodajství a </a:t>
            </a:r>
            <a:r>
              <a:rPr lang="cs-CZ" sz="2400" dirty="0" smtClean="0"/>
              <a:t>publicistiky (událost </a:t>
            </a:r>
            <a:r>
              <a:rPr lang="cs-CZ" sz="2400" dirty="0"/>
              <a:t>popisuje a zároveň ji i </a:t>
            </a:r>
            <a:r>
              <a:rPr lang="cs-CZ" sz="2400" dirty="0" smtClean="0"/>
              <a:t>hodnotí)</a:t>
            </a:r>
            <a:endParaRPr lang="cs-CZ" sz="2400" dirty="0"/>
          </a:p>
          <a:p>
            <a:pPr>
              <a:defRPr/>
            </a:pPr>
            <a:r>
              <a:rPr lang="cs-CZ" sz="2400" b="1" dirty="0" smtClean="0"/>
              <a:t>publicistický, umělecký nebo odborný styl, popisný postup</a:t>
            </a:r>
          </a:p>
          <a:p>
            <a:pPr>
              <a:defRPr/>
            </a:pPr>
            <a:r>
              <a:rPr lang="cs-CZ" sz="2400" dirty="0"/>
              <a:t>informuje o zajímavých místech, </a:t>
            </a:r>
            <a:r>
              <a:rPr lang="cs-CZ" sz="2400" dirty="0" smtClean="0"/>
              <a:t>událostech, </a:t>
            </a:r>
            <a:r>
              <a:rPr lang="cs-CZ" sz="2400" dirty="0"/>
              <a:t>cílem je názorná představa prostředí, </a:t>
            </a:r>
            <a:r>
              <a:rPr lang="cs-CZ" sz="2400" dirty="0" smtClean="0"/>
              <a:t>události</a:t>
            </a:r>
            <a:endParaRPr lang="cs-CZ" sz="2400" dirty="0"/>
          </a:p>
          <a:p>
            <a:pPr>
              <a:defRPr/>
            </a:pPr>
            <a:r>
              <a:rPr lang="cs-CZ" sz="2400" dirty="0" smtClean="0"/>
              <a:t>podmínkou </a:t>
            </a:r>
            <a:r>
              <a:rPr lang="cs-CZ" sz="2400" dirty="0"/>
              <a:t>je očité svědectví </a:t>
            </a:r>
            <a:r>
              <a:rPr lang="cs-CZ" sz="2400" dirty="0" smtClean="0"/>
              <a:t>autora, sběr faktů, konfrontace pohledů, důraz na detail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cs-CZ" sz="2400" dirty="0"/>
              <a:t>věcnost, objektivnost, živé, poutavé a zajímavé líčení</a:t>
            </a:r>
          </a:p>
          <a:p>
            <a:pPr>
              <a:defRPr/>
            </a:pPr>
            <a:r>
              <a:rPr lang="cs-CZ" sz="2400" dirty="0"/>
              <a:t>slovní zásoba -  expresivní obrazné a aktualizované prostředky, přirovnání, opakování slov, oslovení, metafory, hyperboly, kontrasty</a:t>
            </a:r>
          </a:p>
          <a:p>
            <a:pPr>
              <a:defRPr/>
            </a:pPr>
            <a:r>
              <a:rPr lang="cs-CZ" sz="2400" dirty="0" smtClean="0"/>
              <a:t>může </a:t>
            </a:r>
            <a:r>
              <a:rPr lang="cs-CZ" sz="2400" dirty="0"/>
              <a:t>mít i podobu interview</a:t>
            </a:r>
          </a:p>
          <a:p>
            <a:r>
              <a:rPr lang="cs-CZ" sz="2400" b="1" dirty="0"/>
              <a:t>novodobí reportéři </a:t>
            </a:r>
            <a:r>
              <a:rPr lang="cs-CZ" sz="2400" dirty="0"/>
              <a:t>- Ivan Klíma, Karel Kyncl, Rudolf Křesťan, Ludvík Aškenazy, Ladislav Mňačko, Radek John aj.</a:t>
            </a:r>
          </a:p>
          <a:p>
            <a:pPr>
              <a:defRPr/>
            </a:pPr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11560" y="332656"/>
            <a:ext cx="8229600" cy="1143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Reportáž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8998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Známí reportéři</a:t>
            </a:r>
            <a:endParaRPr lang="cs-CZ" b="1" spc="150" dirty="0">
              <a:ln w="11430"/>
              <a:solidFill>
                <a:srgbClr val="00206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i="1" dirty="0"/>
              <a:t>Egon Ervín </a:t>
            </a:r>
            <a:r>
              <a:rPr lang="cs-CZ" b="1" i="1" dirty="0" err="1" smtClean="0"/>
              <a:t>Kisch</a:t>
            </a:r>
            <a:r>
              <a:rPr lang="cs-CZ" b="1" i="1" dirty="0" smtClean="0"/>
              <a:t> </a:t>
            </a:r>
            <a:r>
              <a:rPr lang="cs-CZ" i="1" dirty="0" smtClean="0"/>
              <a:t>- </a:t>
            </a:r>
            <a:r>
              <a:rPr lang="cs-CZ" i="1" dirty="0"/>
              <a:t>„zuřivý reportér“ je dodnes uznávanou legendou pro svůj smysl pro detail a čtivé </a:t>
            </a:r>
            <a:r>
              <a:rPr lang="cs-CZ" i="1" dirty="0" smtClean="0"/>
              <a:t>reportáže</a:t>
            </a:r>
          </a:p>
          <a:p>
            <a:r>
              <a:rPr lang="cs-CZ" b="1" i="1" dirty="0"/>
              <a:t>Ernest </a:t>
            </a:r>
            <a:r>
              <a:rPr lang="cs-CZ" b="1" i="1" dirty="0" err="1"/>
              <a:t>Hemingway</a:t>
            </a:r>
            <a:r>
              <a:rPr lang="cs-CZ" b="1" i="1" dirty="0"/>
              <a:t> </a:t>
            </a:r>
            <a:r>
              <a:rPr lang="cs-CZ" i="1" dirty="0" smtClean="0"/>
              <a:t>- žurnalistou </a:t>
            </a:r>
            <a:r>
              <a:rPr lang="cs-CZ" i="1" dirty="0"/>
              <a:t>a reportérem během 1. světové války, </a:t>
            </a:r>
            <a:r>
              <a:rPr lang="cs-CZ" i="1" dirty="0" smtClean="0"/>
              <a:t>objektivistický </a:t>
            </a:r>
            <a:r>
              <a:rPr lang="cs-CZ" i="1" dirty="0"/>
              <a:t>přístup a tzv. </a:t>
            </a:r>
            <a:r>
              <a:rPr lang="cs-CZ" b="1" i="1" dirty="0"/>
              <a:t>metodu špičky ledovce </a:t>
            </a:r>
            <a:r>
              <a:rPr lang="cs-CZ" i="1" dirty="0"/>
              <a:t>(autor použije v reportáži jen zlomek svých znalostí o problému, ten zbytek je „pod hladinou“, ale kdyby tam nebyl, tak by ta špička nebyla tak vysoko)</a:t>
            </a:r>
          </a:p>
        </p:txBody>
      </p:sp>
    </p:spTree>
    <p:extLst>
      <p:ext uri="{BB962C8B-B14F-4D97-AF65-F5344CB8AC3E}">
        <p14:creationId xmlns:p14="http://schemas.microsoft.com/office/powerpoint/2010/main" val="25956716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Inzerát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136904" cy="4896544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/>
            </a:pPr>
            <a:r>
              <a:rPr lang="cs-CZ" sz="2400" b="1" dirty="0" smtClean="0"/>
              <a:t>inzerování</a:t>
            </a:r>
            <a:r>
              <a:rPr lang="cs-CZ" sz="2400" dirty="0" smtClean="0"/>
              <a:t> - zadání inzerátu</a:t>
            </a:r>
          </a:p>
          <a:p>
            <a:pPr>
              <a:defRPr/>
            </a:pPr>
            <a:r>
              <a:rPr lang="cs-CZ" sz="2400" b="1" dirty="0" smtClean="0"/>
              <a:t>inzerát</a:t>
            </a:r>
            <a:r>
              <a:rPr lang="cs-CZ" sz="2400" dirty="0" smtClean="0"/>
              <a:t>  - krátké </a:t>
            </a:r>
            <a:r>
              <a:rPr lang="cs-CZ" sz="2400" dirty="0"/>
              <a:t>textové či obrazové sdělení, které je obvykle za úplatu zveřejněno v nějakém vhodném informačním médiu - např. v </a:t>
            </a:r>
            <a:r>
              <a:rPr lang="cs-CZ" sz="2400" dirty="0" smtClean="0"/>
              <a:t>tisku – v specializovaném </a:t>
            </a:r>
            <a:r>
              <a:rPr lang="cs-CZ" sz="2400" dirty="0"/>
              <a:t>inzertním </a:t>
            </a:r>
            <a:r>
              <a:rPr lang="cs-CZ" sz="2400" dirty="0" smtClean="0"/>
              <a:t>tisku, </a:t>
            </a:r>
            <a:r>
              <a:rPr lang="cs-CZ" sz="2400" dirty="0"/>
              <a:t>na veřejné vývěsce, na internetu, někdy i v rozhlase či v televizi apod. </a:t>
            </a:r>
            <a:endParaRPr lang="cs-CZ" sz="2400" dirty="0" smtClean="0"/>
          </a:p>
          <a:p>
            <a:pPr>
              <a:defRPr/>
            </a:pPr>
            <a:r>
              <a:rPr lang="cs-CZ" sz="2400" b="1" dirty="0" smtClean="0"/>
              <a:t>inzerce</a:t>
            </a:r>
            <a:r>
              <a:rPr lang="cs-CZ" sz="2400" dirty="0" smtClean="0"/>
              <a:t> - soubor </a:t>
            </a:r>
            <a:r>
              <a:rPr lang="cs-CZ" sz="2400" dirty="0"/>
              <a:t>všech </a:t>
            </a:r>
            <a:r>
              <a:rPr lang="cs-CZ" sz="2400" dirty="0" smtClean="0"/>
              <a:t>inzerátů</a:t>
            </a:r>
          </a:p>
          <a:p>
            <a:pPr>
              <a:defRPr/>
            </a:pPr>
            <a:r>
              <a:rPr lang="cs-CZ" sz="2400" b="1" dirty="0"/>
              <a:t>i</a:t>
            </a:r>
            <a:r>
              <a:rPr lang="cs-CZ" sz="2400" b="1" dirty="0" smtClean="0"/>
              <a:t>nzerent - </a:t>
            </a:r>
            <a:r>
              <a:rPr lang="cs-CZ" sz="2400" dirty="0" smtClean="0"/>
              <a:t>zadavatel </a:t>
            </a:r>
            <a:r>
              <a:rPr lang="cs-CZ" sz="2400" dirty="0"/>
              <a:t>inzerátu </a:t>
            </a:r>
            <a:r>
              <a:rPr lang="cs-CZ" sz="2400" dirty="0" smtClean="0"/>
              <a:t> </a:t>
            </a:r>
          </a:p>
          <a:p>
            <a:pPr>
              <a:defRPr/>
            </a:pPr>
            <a:r>
              <a:rPr lang="cs-CZ" sz="2400" dirty="0" smtClean="0"/>
              <a:t>základní prvky - kdo</a:t>
            </a:r>
            <a:r>
              <a:rPr lang="cs-CZ" sz="2400" dirty="0"/>
              <a:t>, co, kde,kdy a proč</a:t>
            </a:r>
          </a:p>
          <a:p>
            <a:pPr>
              <a:defRPr/>
            </a:pPr>
            <a:r>
              <a:rPr lang="cs-CZ" sz="2400" dirty="0"/>
              <a:t>d</a:t>
            </a:r>
            <a:r>
              <a:rPr lang="cs-CZ" sz="2400" dirty="0" smtClean="0"/>
              <a:t>ůležitá </a:t>
            </a:r>
            <a:r>
              <a:rPr lang="cs-CZ" sz="2400" dirty="0"/>
              <a:t>je volba grafických </a:t>
            </a:r>
            <a:r>
              <a:rPr lang="cs-CZ" sz="2400" dirty="0" smtClean="0"/>
              <a:t>prostředků - typ</a:t>
            </a:r>
            <a:r>
              <a:rPr lang="cs-CZ" sz="2400" dirty="0"/>
              <a:t>, čitelnost, výraznost, odlišnost </a:t>
            </a:r>
            <a:r>
              <a:rPr lang="cs-CZ" sz="2400" dirty="0" smtClean="0"/>
              <a:t>písma</a:t>
            </a:r>
          </a:p>
          <a:p>
            <a:pPr>
              <a:defRPr/>
            </a:pPr>
            <a:r>
              <a:rPr lang="cs-CZ" sz="2400" b="1" dirty="0"/>
              <a:t>úspornost vyjádření, srozumitelnost, zkracování slov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Typy inzerátu</a:t>
            </a:r>
            <a:endParaRPr lang="cs-CZ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cs-CZ" sz="2400" b="1" dirty="0"/>
              <a:t>občanské inzeráty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sz="2400" b="1" dirty="0"/>
              <a:t>podnikatelské inzeráty </a:t>
            </a:r>
            <a:r>
              <a:rPr lang="cs-CZ" sz="2400" dirty="0"/>
              <a:t>- souvisí s propagací a reklamou výrobků, služeb, nabídky volných pracovních míst, výběrových řízení, vyhlášení veřejných soutěží aj.)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sz="2400" b="1" dirty="0"/>
              <a:t>státní a veřejná inzerce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18909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Vlastnosti publicistického stylu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aktuálnost a pravdivost v obsahu, objektivita </a:t>
            </a:r>
            <a:endParaRPr lang="cs-CZ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cs-CZ" sz="2400" dirty="0" smtClean="0"/>
              <a:t>všeobecná přístupnost a srozumitelnost (v obsahu i ve formě)</a:t>
            </a:r>
            <a:endParaRPr lang="cs-CZ" sz="2400" dirty="0"/>
          </a:p>
          <a:p>
            <a:r>
              <a:rPr lang="cs-CZ" sz="2400" dirty="0" smtClean="0"/>
              <a:t>přesvědčivost, informovanost</a:t>
            </a:r>
          </a:p>
          <a:p>
            <a:r>
              <a:rPr lang="cs-CZ" sz="2400" dirty="0" smtClean="0"/>
              <a:t>variabilnost a působivost, originalita (ve formě)</a:t>
            </a:r>
            <a:endParaRPr lang="cs-CZ" sz="2400" dirty="0"/>
          </a:p>
          <a:p>
            <a:r>
              <a:rPr lang="cs-CZ" sz="2400" dirty="0" smtClean="0"/>
              <a:t>výrazová úspornost (stručnost, přesnost, jednoznačnost)</a:t>
            </a:r>
          </a:p>
          <a:p>
            <a:r>
              <a:rPr lang="cs-CZ" sz="2400" dirty="0" smtClean="0"/>
              <a:t>připravenost, promyšlenost tématu</a:t>
            </a:r>
          </a:p>
          <a:p>
            <a:r>
              <a:rPr lang="cs-CZ" sz="2400" dirty="0" smtClean="0"/>
              <a:t>v písemném projevu – gramatická správnost</a:t>
            </a:r>
          </a:p>
          <a:p>
            <a:r>
              <a:rPr lang="cs-CZ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kompozice publicistických útvarů: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logická výstavba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v čele nejdůležitější informace, pak doplňující fakta</a:t>
            </a:r>
          </a:p>
          <a:p>
            <a:endParaRPr lang="cs-CZ" sz="2400" dirty="0"/>
          </a:p>
          <a:p>
            <a:pPr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R</a:t>
            </a:r>
            <a:r>
              <a:rPr lang="cs-CZ" dirty="0" smtClean="0"/>
              <a:t>eklama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072" y="1700808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/>
              <a:t>r</a:t>
            </a:r>
            <a:r>
              <a:rPr lang="cs-CZ" sz="2800" dirty="0" smtClean="0"/>
              <a:t>eklamní slogan – úkol upoutat, zaujmout, motivovat, donutit koupit</a:t>
            </a:r>
          </a:p>
          <a:p>
            <a:endParaRPr lang="cs-CZ" sz="2800" b="1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4572000" y="2790226"/>
            <a:ext cx="2160240" cy="1008112"/>
          </a:xfrm>
          <a:prstGeom prst="wedgeRoundRectCallout">
            <a:avLst>
              <a:gd name="adj1" fmla="val -90220"/>
              <a:gd name="adj2" fmla="val 5164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716016" y="2852956"/>
            <a:ext cx="18722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</a:rPr>
              <a:t>To je máslíčko!!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899592" y="3706200"/>
            <a:ext cx="2808312" cy="155494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971600" y="3966155"/>
            <a:ext cx="2664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  <a:latin typeface="Bookman Old Style" pitchFamily="18" charset="0"/>
              </a:rPr>
              <a:t>Alfa</a:t>
            </a:r>
          </a:p>
          <a:p>
            <a:pPr algn="ctr"/>
            <a:r>
              <a:rPr lang="cs-CZ" sz="2400" b="1" dirty="0" err="1" smtClean="0">
                <a:solidFill>
                  <a:schemeClr val="bg1"/>
                </a:solidFill>
                <a:latin typeface="Bookman Old Style" pitchFamily="18" charset="0"/>
              </a:rPr>
              <a:t>delikatesse</a:t>
            </a:r>
            <a:endParaRPr lang="cs-CZ" sz="2400" b="1" dirty="0" smtClean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Reklamní slogany – pokuste se doplnit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772816"/>
            <a:ext cx="2088232" cy="3384376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400" dirty="0" err="1" smtClean="0"/>
              <a:t>Always</a:t>
            </a:r>
            <a:r>
              <a:rPr lang="cs-CZ" sz="2400" dirty="0" smtClean="0"/>
              <a:t> Ultra</a:t>
            </a:r>
          </a:p>
          <a:p>
            <a:r>
              <a:rPr lang="cs-CZ" sz="2400" dirty="0" smtClean="0"/>
              <a:t>Azurit</a:t>
            </a:r>
            <a:endParaRPr lang="cs-CZ" sz="2400" b="1" dirty="0"/>
          </a:p>
          <a:p>
            <a:r>
              <a:rPr lang="cs-CZ" sz="2400" dirty="0" err="1" smtClean="0"/>
              <a:t>Calgon</a:t>
            </a:r>
            <a:endParaRPr lang="cs-CZ" sz="2400" dirty="0" smtClean="0"/>
          </a:p>
          <a:p>
            <a:r>
              <a:rPr lang="cs-CZ" sz="2400" dirty="0" smtClean="0"/>
              <a:t>Kofola</a:t>
            </a:r>
          </a:p>
          <a:p>
            <a:r>
              <a:rPr lang="cs-CZ" sz="2400" dirty="0" smtClean="0"/>
              <a:t>Hyundai</a:t>
            </a:r>
          </a:p>
          <a:p>
            <a:r>
              <a:rPr lang="pt-BR" sz="2400" dirty="0" smtClean="0"/>
              <a:t> IPB</a:t>
            </a:r>
            <a:endParaRPr lang="cs-CZ" sz="2400" dirty="0" smtClean="0"/>
          </a:p>
          <a:p>
            <a:r>
              <a:rPr lang="cs-CZ" sz="2400" dirty="0"/>
              <a:t>Fernet </a:t>
            </a:r>
            <a:r>
              <a:rPr lang="cs-CZ" sz="2400" dirty="0" err="1"/>
              <a:t>Stock</a:t>
            </a: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endParaRPr lang="cs-CZ" sz="240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771800" y="1772816"/>
            <a:ext cx="5904656" cy="3384376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2400" dirty="0"/>
              <a:t>Mluví řečí Vašeho těla</a:t>
            </a:r>
            <a:r>
              <a:rPr lang="cs-CZ" sz="2400" dirty="0" smtClean="0"/>
              <a:t>!</a:t>
            </a:r>
          </a:p>
          <a:p>
            <a:r>
              <a:rPr lang="cs-CZ" sz="2400" dirty="0" smtClean="0"/>
              <a:t>Najdeš </a:t>
            </a:r>
            <a:r>
              <a:rPr lang="cs-CZ" sz="2400" dirty="0"/>
              <a:t>všude tam, kde je krásně měkoučko</a:t>
            </a:r>
            <a:r>
              <a:rPr lang="cs-CZ" sz="2400" dirty="0" smtClean="0"/>
              <a:t>.</a:t>
            </a:r>
          </a:p>
          <a:p>
            <a:r>
              <a:rPr lang="cs-CZ" sz="2400" dirty="0"/>
              <a:t>Dlouhý život pro Vaši pračku, Váš </a:t>
            </a:r>
            <a:r>
              <a:rPr lang="cs-CZ" sz="2400" dirty="0" err="1"/>
              <a:t>Calgon</a:t>
            </a:r>
            <a:r>
              <a:rPr lang="cs-CZ" sz="2400" dirty="0" smtClean="0"/>
              <a:t>!</a:t>
            </a:r>
          </a:p>
          <a:p>
            <a:r>
              <a:rPr lang="cs-CZ" sz="2400" dirty="0" smtClean="0"/>
              <a:t>Když </a:t>
            </a:r>
            <a:r>
              <a:rPr lang="cs-CZ" sz="2400" dirty="0"/>
              <a:t>ji miluješ, není co řešit</a:t>
            </a:r>
            <a:r>
              <a:rPr lang="cs-CZ" sz="2400" dirty="0" smtClean="0"/>
              <a:t>.</a:t>
            </a:r>
          </a:p>
          <a:p>
            <a:r>
              <a:rPr lang="cs-CZ" sz="2400" dirty="0"/>
              <a:t>Řídím svůj svět</a:t>
            </a:r>
            <a:r>
              <a:rPr lang="cs-CZ" sz="2400" dirty="0" smtClean="0"/>
              <a:t>!</a:t>
            </a:r>
          </a:p>
          <a:p>
            <a:r>
              <a:rPr lang="pt-BR" sz="2400" dirty="0"/>
              <a:t>Lev na Vaší straně ve světě financí</a:t>
            </a:r>
            <a:r>
              <a:rPr lang="cs-CZ" sz="2400" dirty="0" smtClean="0"/>
              <a:t>.</a:t>
            </a:r>
          </a:p>
          <a:p>
            <a:r>
              <a:rPr lang="cs-CZ" sz="2400" dirty="0"/>
              <a:t>Výjimečně hořký. Výjimečně dobrý. I muži mají své dny!</a:t>
            </a: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 smtClean="0"/>
              <a:t> </a:t>
            </a:r>
            <a:endParaRPr lang="cs-CZ" sz="2400" dirty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Reklamní slogany – pokuste se doplnit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it-IT" dirty="0"/>
              <a:t>A co teď</a:t>
            </a:r>
            <a:r>
              <a:rPr lang="it-IT" dirty="0" smtClean="0"/>
              <a:t>?</a:t>
            </a:r>
            <a:endParaRPr lang="cs-CZ" dirty="0" smtClean="0"/>
          </a:p>
          <a:p>
            <a:r>
              <a:rPr lang="cs-CZ" dirty="0" smtClean="0"/>
              <a:t>Dobrá voda-</a:t>
            </a:r>
            <a:endParaRPr lang="cs-CZ" dirty="0"/>
          </a:p>
          <a:p>
            <a:r>
              <a:rPr lang="cs-CZ" dirty="0"/>
              <a:t>Evropa </a:t>
            </a:r>
            <a:r>
              <a:rPr lang="cs-CZ" dirty="0" smtClean="0"/>
              <a:t>2 -</a:t>
            </a:r>
            <a:endParaRPr lang="cs-CZ" dirty="0"/>
          </a:p>
          <a:p>
            <a:r>
              <a:rPr lang="cs-CZ" dirty="0"/>
              <a:t>Pečení je radost. </a:t>
            </a:r>
            <a:endParaRPr lang="cs-CZ" dirty="0" smtClean="0"/>
          </a:p>
          <a:p>
            <a:r>
              <a:rPr lang="cs-CZ" dirty="0" smtClean="0"/>
              <a:t>Kdo </a:t>
            </a:r>
            <a:r>
              <a:rPr lang="cs-CZ" dirty="0"/>
              <a:t>nečte blesk, </a:t>
            </a:r>
            <a:endParaRPr lang="cs-CZ" dirty="0" smtClean="0"/>
          </a:p>
          <a:p>
            <a:r>
              <a:rPr lang="cs-CZ" dirty="0"/>
              <a:t>Dej si pauzu, </a:t>
            </a:r>
            <a:endParaRPr lang="cs-CZ" dirty="0" smtClean="0"/>
          </a:p>
          <a:p>
            <a:r>
              <a:rPr lang="cs-CZ" dirty="0" err="1"/>
              <a:t>Astor</a:t>
            </a:r>
            <a:r>
              <a:rPr lang="cs-CZ" dirty="0"/>
              <a:t> </a:t>
            </a:r>
            <a:r>
              <a:rPr lang="cs-CZ" dirty="0" smtClean="0"/>
              <a:t>-</a:t>
            </a:r>
          </a:p>
          <a:p>
            <a:r>
              <a:rPr lang="cs-CZ" dirty="0" err="1"/>
              <a:t>Hornbach</a:t>
            </a:r>
            <a:r>
              <a:rPr lang="cs-CZ" dirty="0"/>
              <a:t> </a:t>
            </a:r>
            <a:r>
              <a:rPr lang="cs-CZ" dirty="0" err="1"/>
              <a:t>Jama</a:t>
            </a:r>
            <a:r>
              <a:rPr lang="cs-CZ" dirty="0"/>
              <a:t>-já-já-</a:t>
            </a:r>
            <a:r>
              <a:rPr lang="cs-CZ" dirty="0" err="1"/>
              <a:t>jupi</a:t>
            </a:r>
            <a:r>
              <a:rPr lang="cs-CZ" dirty="0"/>
              <a:t>-</a:t>
            </a:r>
            <a:r>
              <a:rPr lang="cs-CZ" dirty="0" err="1"/>
              <a:t>jupi</a:t>
            </a:r>
            <a:r>
              <a:rPr lang="cs-CZ" dirty="0"/>
              <a:t>-jé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72272" cy="4525963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it-IT" dirty="0"/>
              <a:t>Teď si dáme </a:t>
            </a:r>
            <a:r>
              <a:rPr lang="cs-CZ" dirty="0"/>
              <a:t> </a:t>
            </a:r>
            <a:r>
              <a:rPr lang="it-IT" dirty="0"/>
              <a:t>Deli. </a:t>
            </a:r>
            <a:endParaRPr lang="cs-CZ" dirty="0" smtClean="0"/>
          </a:p>
          <a:p>
            <a:r>
              <a:rPr lang="cs-CZ" dirty="0"/>
              <a:t>Příroda regeneruje</a:t>
            </a:r>
            <a:r>
              <a:rPr lang="cs-CZ" dirty="0" smtClean="0"/>
              <a:t>.</a:t>
            </a:r>
          </a:p>
          <a:p>
            <a:r>
              <a:rPr lang="cs-CZ" dirty="0" err="1"/>
              <a:t>MaXXimum</a:t>
            </a:r>
            <a:r>
              <a:rPr lang="cs-CZ" dirty="0"/>
              <a:t> muziky</a:t>
            </a:r>
            <a:r>
              <a:rPr lang="cs-CZ" dirty="0" smtClean="0"/>
              <a:t>.</a:t>
            </a:r>
          </a:p>
          <a:p>
            <a:r>
              <a:rPr lang="cs-CZ" dirty="0" err="1"/>
              <a:t>Hera</a:t>
            </a:r>
            <a:r>
              <a:rPr lang="cs-CZ" dirty="0"/>
              <a:t> je pečení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ví </a:t>
            </a:r>
            <a:r>
              <a:rPr lang="cs-CZ" dirty="0"/>
              <a:t>kulový</a:t>
            </a:r>
            <a:r>
              <a:rPr lang="cs-CZ" dirty="0" smtClean="0"/>
              <a:t>!</a:t>
            </a:r>
          </a:p>
          <a:p>
            <a:r>
              <a:rPr lang="cs-CZ" dirty="0"/>
              <a:t>dej si </a:t>
            </a:r>
            <a:r>
              <a:rPr lang="cs-CZ" dirty="0" err="1"/>
              <a:t>Kit</a:t>
            </a:r>
            <a:r>
              <a:rPr lang="cs-CZ" dirty="0"/>
              <a:t> Kat</a:t>
            </a:r>
            <a:r>
              <a:rPr lang="cs-CZ" dirty="0" smtClean="0"/>
              <a:t>.</a:t>
            </a:r>
          </a:p>
          <a:p>
            <a:r>
              <a:rPr lang="cs-CZ" dirty="0"/>
              <a:t>je krásné být sama </a:t>
            </a:r>
            <a:r>
              <a:rPr lang="cs-CZ" dirty="0" smtClean="0"/>
              <a:t>sebou</a:t>
            </a:r>
          </a:p>
          <a:p>
            <a:r>
              <a:rPr lang="cs-CZ" dirty="0"/>
              <a:t>S námi to zvládnete!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52284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352928" cy="3600400"/>
          </a:xfrm>
        </p:spPr>
        <p:txBody>
          <a:bodyPr>
            <a:noAutofit/>
          </a:bodyPr>
          <a:lstStyle/>
          <a:p>
            <a:r>
              <a:rPr lang="cs-CZ" sz="1800" dirty="0" err="1" smtClean="0"/>
              <a:t>Sochrová</a:t>
            </a:r>
            <a:r>
              <a:rPr lang="cs-CZ" sz="1800" dirty="0" smtClean="0"/>
              <a:t>, Marie:Český jazyk v kostce, Fragment 1997</a:t>
            </a:r>
          </a:p>
          <a:p>
            <a:r>
              <a:rPr lang="cs-CZ" sz="1800" dirty="0" smtClean="0"/>
              <a:t>Výpisky, přípravy</a:t>
            </a:r>
          </a:p>
          <a:p>
            <a:r>
              <a:rPr lang="cs-CZ" sz="1800" dirty="0"/>
              <a:t>http://</a:t>
            </a:r>
            <a:r>
              <a:rPr lang="cs-CZ" sz="1800" dirty="0" smtClean="0"/>
              <a:t>cs.wikipedia.org/wiki/Report%C3%A1%C5%BE</a:t>
            </a:r>
          </a:p>
          <a:p>
            <a:r>
              <a:rPr lang="cs-CZ" sz="1800" dirty="0"/>
              <a:t>http://cs.wikipedia.org/wiki/Fejeton</a:t>
            </a:r>
            <a:endParaRPr lang="cs-CZ" sz="1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Jazykové prostředky  publicistického stylu</a:t>
            </a:r>
            <a:b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cs-CZ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808"/>
            <a:ext cx="8136904" cy="4032448"/>
          </a:xfr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publicismy</a:t>
            </a:r>
            <a:r>
              <a:rPr lang="cs-CZ" sz="2400" dirty="0" smtClean="0"/>
              <a:t> - specifické vyjadřování, ustálené slovní spojení, které vznikly v novinařině (tunelovat, praní špinavých peněz) </a:t>
            </a:r>
          </a:p>
          <a:p>
            <a:r>
              <a:rPr lang="cs-CZ" sz="2400" dirty="0"/>
              <a:t>d</a:t>
            </a:r>
            <a:r>
              <a:rPr lang="cs-CZ" sz="2400" dirty="0" smtClean="0"/>
              <a:t>ůležitá je osobnost novináře</a:t>
            </a:r>
          </a:p>
          <a:p>
            <a:r>
              <a:rPr lang="cs-CZ" sz="2400" dirty="0" smtClean="0"/>
              <a:t>vyznačuje se </a:t>
            </a:r>
            <a:r>
              <a:rPr lang="cs-CZ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spisovným jazykem         </a:t>
            </a:r>
            <a:r>
              <a:rPr lang="cs-CZ" sz="2400" dirty="0" smtClean="0"/>
              <a:t>proměnlivý  a dynamický, občas hovorová slova ( k oživení textu)</a:t>
            </a:r>
          </a:p>
          <a:p>
            <a:r>
              <a:rPr lang="cs-CZ" sz="2400" dirty="0" smtClean="0"/>
              <a:t>slovní druhy         </a:t>
            </a:r>
            <a:r>
              <a:rPr lang="cs-CZ" sz="2400" dirty="0"/>
              <a:t> </a:t>
            </a:r>
            <a:r>
              <a:rPr lang="cs-CZ" sz="2400" dirty="0" smtClean="0"/>
              <a:t>podstatná a přídavná jména, slovesa, příslovce</a:t>
            </a:r>
            <a:endParaRPr lang="cs-CZ" sz="2400" dirty="0"/>
          </a:p>
          <a:p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metaforické, expresivní věty </a:t>
            </a:r>
            <a:endParaRPr lang="cs-CZ" sz="2400" dirty="0" smtClean="0">
              <a:solidFill>
                <a:schemeClr val="bg1"/>
              </a:solidFill>
            </a:endParaRPr>
          </a:p>
          <a:p>
            <a:endParaRPr lang="cs-CZ" sz="2400" dirty="0" smtClean="0"/>
          </a:p>
          <a:p>
            <a:endParaRPr lang="cs-CZ" sz="2400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5148064" y="3212976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2627784" y="400506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automatizované výrazy          </a:t>
            </a:r>
            <a:r>
              <a:rPr lang="cs-CZ" sz="2400" dirty="0" smtClean="0"/>
              <a:t>ustálené, běžně používané výrazy, často se opakující konstrukce a obraty, srozumitelné, ale únavné</a:t>
            </a:r>
          </a:p>
          <a:p>
            <a:r>
              <a:rPr lang="cs-CZ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aktualizované výrazy          </a:t>
            </a:r>
            <a:r>
              <a:rPr lang="cs-CZ" sz="2400" dirty="0" smtClean="0"/>
              <a:t>nová, neobvyklá spojení (např. dát něčemu zelenou), která se ujala, často v nadpisech </a:t>
            </a:r>
          </a:p>
          <a:p>
            <a:r>
              <a:rPr lang="cs-CZ" sz="2400" dirty="0" smtClean="0"/>
              <a:t>používá-li se příliš často, stává se z něho </a:t>
            </a:r>
            <a:r>
              <a:rPr lang="cs-CZ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klišé</a:t>
            </a:r>
            <a:r>
              <a:rPr lang="cs-CZ" sz="2400" b="1" dirty="0" smtClean="0"/>
              <a:t> </a:t>
            </a:r>
            <a:r>
              <a:rPr lang="cs-CZ" sz="2400" dirty="0" smtClean="0"/>
              <a:t>         nevhodné</a:t>
            </a:r>
          </a:p>
          <a:p>
            <a:r>
              <a:rPr lang="cs-CZ" sz="2400" dirty="0" smtClean="0"/>
              <a:t>odborné výrazy</a:t>
            </a:r>
          </a:p>
          <a:p>
            <a:r>
              <a:rPr lang="cs-CZ" sz="2400" dirty="0" smtClean="0"/>
              <a:t>v malé míře používat cizí slova         text musí být veřejnosti srozumitelný (globalizace aj.)</a:t>
            </a:r>
          </a:p>
          <a:p>
            <a:endParaRPr lang="cs-CZ" sz="2400" dirty="0"/>
          </a:p>
        </p:txBody>
      </p:sp>
      <p:cxnSp>
        <p:nvCxnSpPr>
          <p:cNvPr id="4" name="Přímá spojovací šipka 3"/>
          <p:cNvCxnSpPr/>
          <p:nvPr/>
        </p:nvCxnSpPr>
        <p:spPr>
          <a:xfrm>
            <a:off x="3995936" y="184482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" name="Přímá spojovací šipka 4"/>
          <p:cNvCxnSpPr/>
          <p:nvPr/>
        </p:nvCxnSpPr>
        <p:spPr>
          <a:xfrm>
            <a:off x="3635896" y="306896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6" name="Přímá spojovací šipka 5"/>
          <p:cNvCxnSpPr/>
          <p:nvPr/>
        </p:nvCxnSpPr>
        <p:spPr>
          <a:xfrm>
            <a:off x="4716016" y="472514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6588224" y="3861048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Výrazové prostředky</a:t>
            </a:r>
            <a:b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459804" y="980728"/>
            <a:ext cx="4040188" cy="639762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automatizované výrazy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395536" y="1844824"/>
            <a:ext cx="4032448" cy="4680520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cs-CZ" dirty="0"/>
              <a:t>m</a:t>
            </a:r>
            <a:r>
              <a:rPr lang="cs-CZ" dirty="0" smtClean="0"/>
              <a:t>ít rezervy</a:t>
            </a:r>
          </a:p>
          <a:p>
            <a:r>
              <a:rPr lang="cs-CZ" dirty="0"/>
              <a:t>s</a:t>
            </a:r>
            <a:r>
              <a:rPr lang="cs-CZ" dirty="0" smtClean="0"/>
              <a:t>etrvat v rozhovoru</a:t>
            </a:r>
          </a:p>
          <a:p>
            <a:r>
              <a:rPr lang="cs-CZ" dirty="0"/>
              <a:t>n</a:t>
            </a:r>
            <a:r>
              <a:rPr lang="cs-CZ" dirty="0" smtClean="0"/>
              <a:t>eznámý pachatel unikl /….byl dopaden</a:t>
            </a:r>
          </a:p>
          <a:p>
            <a:r>
              <a:rPr lang="cs-CZ" dirty="0"/>
              <a:t>o</a:t>
            </a:r>
            <a:r>
              <a:rPr lang="cs-CZ" dirty="0" smtClean="0"/>
              <a:t>žehavý problém</a:t>
            </a:r>
          </a:p>
          <a:p>
            <a:pPr>
              <a:defRPr/>
            </a:pPr>
            <a:r>
              <a:rPr lang="cs-CZ" dirty="0" smtClean="0"/>
              <a:t>společenská poptávka</a:t>
            </a:r>
          </a:p>
          <a:p>
            <a:pPr>
              <a:defRPr/>
            </a:pPr>
            <a:r>
              <a:rPr lang="cs-CZ" dirty="0"/>
              <a:t>d</a:t>
            </a:r>
            <a:r>
              <a:rPr lang="cs-CZ" dirty="0" smtClean="0"/>
              <a:t>opravní kolaps</a:t>
            </a:r>
            <a:endParaRPr lang="cs-CZ" dirty="0"/>
          </a:p>
          <a:p>
            <a:pPr>
              <a:defRPr/>
            </a:pPr>
            <a:r>
              <a:rPr lang="cs-CZ" dirty="0" smtClean="0"/>
              <a:t>podnikatelské aktivity</a:t>
            </a:r>
          </a:p>
          <a:p>
            <a:pPr>
              <a:defRPr/>
            </a:pPr>
            <a:r>
              <a:rPr lang="cs-CZ" dirty="0" smtClean="0"/>
              <a:t>korunovat úspěchem</a:t>
            </a:r>
          </a:p>
          <a:p>
            <a:pPr>
              <a:defRPr/>
            </a:pPr>
            <a:r>
              <a:rPr lang="cs-CZ" dirty="0" smtClean="0"/>
              <a:t>škoda </a:t>
            </a:r>
            <a:r>
              <a:rPr lang="cs-CZ" dirty="0"/>
              <a:t>byla </a:t>
            </a:r>
            <a:r>
              <a:rPr lang="cs-CZ" dirty="0" smtClean="0"/>
              <a:t>vyčíslena</a:t>
            </a:r>
          </a:p>
          <a:p>
            <a:pPr>
              <a:defRPr/>
            </a:pPr>
            <a:r>
              <a:rPr lang="cs-CZ" dirty="0"/>
              <a:t>m</a:t>
            </a:r>
            <a:r>
              <a:rPr lang="cs-CZ" dirty="0" smtClean="0"/>
              <a:t>asy se hnuly</a:t>
            </a:r>
          </a:p>
          <a:p>
            <a:pPr>
              <a:defRPr/>
            </a:pPr>
            <a:r>
              <a:rPr lang="cs-CZ" dirty="0" smtClean="0"/>
              <a:t>informovaná veřejnost</a:t>
            </a:r>
          </a:p>
          <a:p>
            <a:pPr>
              <a:defRPr/>
            </a:pPr>
            <a:r>
              <a:rPr lang="cs-CZ" dirty="0"/>
              <a:t>h</a:t>
            </a:r>
            <a:r>
              <a:rPr lang="cs-CZ" dirty="0" smtClean="0"/>
              <a:t>las lidu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4644008" y="980728"/>
            <a:ext cx="4041775" cy="639762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aktualizované výrazy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644008" y="1844824"/>
            <a:ext cx="4248472" cy="4824536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1800" b="1" dirty="0"/>
              <a:t>f</a:t>
            </a:r>
            <a:r>
              <a:rPr lang="cs-CZ" sz="1800" b="1" dirty="0" smtClean="0"/>
              <a:t>razémy</a:t>
            </a:r>
            <a:r>
              <a:rPr lang="cs-CZ" sz="1800" dirty="0" smtClean="0"/>
              <a:t> - udělat čáru přes rozpočet, horký favorit, mít hlad jako vlk</a:t>
            </a:r>
          </a:p>
          <a:p>
            <a:r>
              <a:rPr lang="cs-CZ" sz="1800" b="1" dirty="0"/>
              <a:t>n</a:t>
            </a:r>
            <a:r>
              <a:rPr lang="cs-CZ" sz="1800" b="1" dirty="0" smtClean="0"/>
              <a:t>eobvyklá spojení </a:t>
            </a:r>
            <a:r>
              <a:rPr lang="cs-CZ" sz="1800" dirty="0" smtClean="0"/>
              <a:t>- dopravní infarkt, město krvácí</a:t>
            </a:r>
          </a:p>
          <a:p>
            <a:r>
              <a:rPr lang="cs-CZ" sz="1800" b="1" dirty="0"/>
              <a:t>využití </a:t>
            </a:r>
            <a:r>
              <a:rPr lang="cs-CZ" sz="1800" b="1" dirty="0" smtClean="0"/>
              <a:t>kontrastů</a:t>
            </a:r>
          </a:p>
          <a:p>
            <a:r>
              <a:rPr lang="cs-CZ" sz="1800" b="1" dirty="0"/>
              <a:t>s</a:t>
            </a:r>
            <a:r>
              <a:rPr lang="cs-CZ" sz="1800" b="1" dirty="0" smtClean="0"/>
              <a:t>lovní hříčky </a:t>
            </a:r>
            <a:r>
              <a:rPr lang="cs-CZ" sz="1800" dirty="0"/>
              <a:t>(vážně, převážně, nevážně</a:t>
            </a:r>
            <a:r>
              <a:rPr lang="cs-CZ" sz="1800" dirty="0" smtClean="0"/>
              <a:t>)</a:t>
            </a:r>
          </a:p>
          <a:p>
            <a:r>
              <a:rPr lang="cs-CZ" sz="1800" b="1" dirty="0"/>
              <a:t>p</a:t>
            </a:r>
            <a:r>
              <a:rPr lang="cs-CZ" sz="1800" b="1" dirty="0" smtClean="0"/>
              <a:t>oužívání hovorových výrazů </a:t>
            </a:r>
            <a:r>
              <a:rPr lang="cs-CZ" sz="1800" dirty="0" smtClean="0"/>
              <a:t>(</a:t>
            </a:r>
            <a:r>
              <a:rPr lang="cs-CZ" sz="1800" dirty="0" err="1" smtClean="0"/>
              <a:t>škodováci</a:t>
            </a:r>
            <a:r>
              <a:rPr lang="cs-CZ" sz="1800" dirty="0" smtClean="0"/>
              <a:t>)</a:t>
            </a:r>
          </a:p>
          <a:p>
            <a:r>
              <a:rPr lang="cs-CZ" sz="1800" b="1" dirty="0"/>
              <a:t>k</a:t>
            </a:r>
            <a:r>
              <a:rPr lang="cs-CZ" sz="1800" b="1" dirty="0" smtClean="0"/>
              <a:t>nižní výrazy</a:t>
            </a:r>
            <a:endParaRPr lang="cs-CZ" sz="1800" b="1" dirty="0"/>
          </a:p>
          <a:p>
            <a:r>
              <a:rPr lang="cs-CZ" sz="1800" b="1" dirty="0"/>
              <a:t>m</a:t>
            </a:r>
            <a:r>
              <a:rPr lang="cs-CZ" sz="1800" b="1" dirty="0" smtClean="0"/>
              <a:t>ódní slova </a:t>
            </a:r>
            <a:r>
              <a:rPr lang="cs-CZ" sz="1800" dirty="0" smtClean="0"/>
              <a:t>– spotřební koš, patová situace, baby boom</a:t>
            </a:r>
          </a:p>
          <a:p>
            <a:r>
              <a:rPr lang="cs-CZ" sz="1800" b="1" dirty="0"/>
              <a:t>o</a:t>
            </a:r>
            <a:r>
              <a:rPr lang="cs-CZ" sz="1800" b="1" dirty="0" smtClean="0"/>
              <a:t>brazová vyjádření (metafory) </a:t>
            </a:r>
            <a:r>
              <a:rPr lang="cs-CZ" sz="1800" dirty="0" smtClean="0"/>
              <a:t>– politický arzenál, srdce města</a:t>
            </a:r>
          </a:p>
          <a:p>
            <a:r>
              <a:rPr lang="cs-CZ" sz="1800" b="1" dirty="0"/>
              <a:t>v</a:t>
            </a:r>
            <a:r>
              <a:rPr lang="cs-CZ" sz="1800" b="1" dirty="0" smtClean="0"/>
              <a:t>suvka (parenteze) </a:t>
            </a:r>
            <a:r>
              <a:rPr lang="cs-CZ" sz="1800" dirty="0" smtClean="0"/>
              <a:t>– uvozuje přímou řeč. („jak zaznělo v diskuzi“)</a:t>
            </a:r>
          </a:p>
          <a:p>
            <a:pPr>
              <a:buNone/>
            </a:pP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/>
            </a:r>
            <a:br>
              <a:rPr lang="cs-CZ" sz="1800" dirty="0"/>
            </a:br>
            <a:endParaRPr lang="cs-CZ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Slohové útvary publicistického stylu</a:t>
            </a:r>
            <a:b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08912" cy="4752528"/>
          </a:xfr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cs-CZ" sz="2400" b="1" dirty="0" smtClean="0"/>
              <a:t>a) </a:t>
            </a:r>
            <a:r>
              <a:rPr lang="cs-CZ" sz="2400" b="1" dirty="0" smtClean="0">
                <a:solidFill>
                  <a:srgbClr val="FF0000"/>
                </a:solidFill>
              </a:rPr>
              <a:t>informační-</a:t>
            </a:r>
            <a:r>
              <a:rPr lang="cs-CZ" sz="2400" b="1" dirty="0" smtClean="0"/>
              <a:t>  </a:t>
            </a:r>
            <a:r>
              <a:rPr lang="cs-CZ" sz="2400" b="1" dirty="0" smtClean="0">
                <a:solidFill>
                  <a:srgbClr val="FF0000"/>
                </a:solidFill>
              </a:rPr>
              <a:t>zpravodajské</a:t>
            </a:r>
            <a:r>
              <a:rPr lang="cs-CZ" sz="2400" dirty="0" smtClean="0">
                <a:solidFill>
                  <a:srgbClr val="FF0000"/>
                </a:solidFill>
              </a:rPr>
              <a:t> </a:t>
            </a:r>
            <a:r>
              <a:rPr lang="cs-CZ" sz="2400" dirty="0" smtClean="0"/>
              <a:t>– např. zprávy, oznámení, komuniké, inzerát, plakát, komuniké, novinářský referát, lokálka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>
              <a:buNone/>
            </a:pPr>
            <a:r>
              <a:rPr lang="cs-CZ" sz="2400" b="1" dirty="0" smtClean="0"/>
              <a:t>b</a:t>
            </a:r>
            <a:r>
              <a:rPr lang="cs-CZ" sz="2400" b="1" dirty="0" smtClean="0">
                <a:solidFill>
                  <a:schemeClr val="bg1"/>
                </a:solidFill>
              </a:rPr>
              <a:t>) </a:t>
            </a:r>
            <a:r>
              <a:rPr lang="cs-CZ" sz="2400" b="1" dirty="0" smtClean="0">
                <a:solidFill>
                  <a:srgbClr val="00B0F0"/>
                </a:solidFill>
              </a:rPr>
              <a:t>analytické</a:t>
            </a:r>
            <a:r>
              <a:rPr lang="cs-CZ" sz="2400" b="1" dirty="0" smtClean="0">
                <a:solidFill>
                  <a:srgbClr val="FFC000"/>
                </a:solidFill>
              </a:rPr>
              <a:t> </a:t>
            </a:r>
            <a:r>
              <a:rPr lang="cs-CZ" sz="2400" b="1" dirty="0" smtClean="0">
                <a:solidFill>
                  <a:srgbClr val="00B0F0"/>
                </a:solidFill>
              </a:rPr>
              <a:t>- úvahové</a:t>
            </a:r>
            <a:r>
              <a:rPr lang="cs-CZ" sz="2400" dirty="0"/>
              <a:t> – </a:t>
            </a:r>
            <a:r>
              <a:rPr lang="cs-CZ" sz="2400" dirty="0" smtClean="0"/>
              <a:t>např. kritika, úvodník, komentář, poznámka, úvahové články (zamyšlení) recenze, posudek, pamflet, kritika, projev, proslov, diskuze, polemika, beseda, publicistické interwiev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b="1" dirty="0" smtClean="0"/>
              <a:t>c) </a:t>
            </a:r>
            <a:r>
              <a:rPr lang="cs-CZ" sz="2400" b="1" dirty="0" smtClean="0">
                <a:solidFill>
                  <a:srgbClr val="FFC000"/>
                </a:solidFill>
              </a:rPr>
              <a:t>beletristické</a:t>
            </a:r>
            <a:r>
              <a:rPr lang="cs-CZ" sz="2400" b="1" dirty="0" smtClean="0"/>
              <a:t> - </a:t>
            </a:r>
            <a:r>
              <a:rPr lang="cs-CZ" sz="2400" b="1" dirty="0" smtClean="0">
                <a:solidFill>
                  <a:srgbClr val="FFC000"/>
                </a:solidFill>
              </a:rPr>
              <a:t>umělecké</a:t>
            </a:r>
            <a:r>
              <a:rPr lang="cs-CZ" sz="2400" dirty="0"/>
              <a:t> – např. </a:t>
            </a:r>
            <a:r>
              <a:rPr lang="cs-CZ" sz="2400" dirty="0" smtClean="0"/>
              <a:t>črta,</a:t>
            </a:r>
            <a:r>
              <a:rPr lang="cs-CZ" sz="2400" b="1" dirty="0" smtClean="0"/>
              <a:t> </a:t>
            </a:r>
            <a:r>
              <a:rPr lang="cs-CZ" sz="2400" dirty="0" smtClean="0"/>
              <a:t>causerie</a:t>
            </a:r>
            <a:r>
              <a:rPr lang="cs-CZ" sz="2400" b="1" dirty="0" smtClean="0"/>
              <a:t>,</a:t>
            </a:r>
            <a:r>
              <a:rPr lang="cs-CZ" sz="2400" dirty="0" smtClean="0"/>
              <a:t> sloupek, kurzíva, glosa, fejeton, beseda, umělecká reportáž, soudnička, cestopisné články, v dialogizované podobě interview</a:t>
            </a:r>
            <a:br>
              <a:rPr lang="cs-CZ" sz="2400" dirty="0" smtClean="0"/>
            </a:br>
            <a:r>
              <a:rPr lang="cs-CZ" sz="2400" dirty="0" smtClean="0"/>
              <a:t> 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/>
              <a:t>a) informační - zpravodajské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136904" cy="5112568"/>
          </a:xfr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zpravodajství</a:t>
            </a:r>
            <a:r>
              <a:rPr lang="cs-CZ" sz="2400" dirty="0" smtClean="0"/>
              <a:t> – žurnalistika - organizované informování velkého publika 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zpráva </a:t>
            </a:r>
            <a:r>
              <a:rPr lang="cs-CZ" sz="2400" dirty="0" smtClean="0"/>
              <a:t>- stručná, základní informace o události, </a:t>
            </a:r>
            <a:r>
              <a:rPr lang="cs-CZ" sz="2400" u="sng" dirty="0" smtClean="0"/>
              <a:t>která již proběhla;  </a:t>
            </a:r>
            <a:r>
              <a:rPr lang="cs-CZ" sz="2400" b="1" dirty="0" smtClean="0"/>
              <a:t>administrativním </a:t>
            </a:r>
            <a:r>
              <a:rPr lang="cs-CZ" sz="2400" b="1" dirty="0"/>
              <a:t>stylu</a:t>
            </a:r>
            <a:r>
              <a:rPr lang="cs-CZ" sz="2400" dirty="0"/>
              <a:t> mohou být zprávy </a:t>
            </a:r>
            <a:r>
              <a:rPr lang="cs-CZ" sz="2400" b="1" dirty="0"/>
              <a:t>informační</a:t>
            </a:r>
            <a:r>
              <a:rPr lang="cs-CZ" sz="2400" dirty="0"/>
              <a:t> (informují o situaci, věci, události), </a:t>
            </a:r>
            <a:r>
              <a:rPr lang="cs-CZ" sz="2400" b="1" dirty="0"/>
              <a:t>kontrolní</a:t>
            </a:r>
            <a:r>
              <a:rPr lang="cs-CZ" sz="2400" dirty="0"/>
              <a:t> (přinášejí kritický pohled na situaci, věc, událost), </a:t>
            </a:r>
            <a:r>
              <a:rPr lang="cs-CZ" sz="2400" b="1" dirty="0"/>
              <a:t>rozborové</a:t>
            </a:r>
            <a:r>
              <a:rPr lang="cs-CZ" sz="2400" dirty="0"/>
              <a:t> (mají komplexnější charakter, jsou rozsáhlejší, odůvodňují, dokládají, vysvětlují</a:t>
            </a:r>
            <a:r>
              <a:rPr lang="cs-CZ" sz="2400" dirty="0" smtClean="0"/>
              <a:t>)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oznámení</a:t>
            </a:r>
            <a:r>
              <a:rPr lang="cs-CZ" sz="2400" b="1" dirty="0"/>
              <a:t> </a:t>
            </a:r>
            <a:r>
              <a:rPr lang="cs-CZ" sz="2400" dirty="0">
                <a:solidFill>
                  <a:schemeClr val="bg1"/>
                </a:solidFill>
              </a:rPr>
              <a:t>- informuje o události, </a:t>
            </a:r>
            <a:r>
              <a:rPr lang="cs-CZ" sz="2400" u="sng" dirty="0">
                <a:solidFill>
                  <a:schemeClr val="bg1"/>
                </a:solidFill>
              </a:rPr>
              <a:t>která teprve </a:t>
            </a:r>
            <a:r>
              <a:rPr lang="cs-CZ" sz="2400" u="sng" dirty="0" smtClean="0">
                <a:solidFill>
                  <a:schemeClr val="bg1"/>
                </a:solidFill>
              </a:rPr>
              <a:t>proběhne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výzva</a:t>
            </a:r>
            <a:r>
              <a:rPr lang="cs-CZ" sz="2400" b="1" dirty="0"/>
              <a:t> </a:t>
            </a:r>
            <a:r>
              <a:rPr lang="cs-CZ" sz="2400" dirty="0">
                <a:solidFill>
                  <a:schemeClr val="bg1"/>
                </a:solidFill>
              </a:rPr>
              <a:t>- oznámení vyzývající k rychlé akci či </a:t>
            </a:r>
            <a:r>
              <a:rPr lang="cs-CZ" sz="2400" dirty="0" smtClean="0">
                <a:solidFill>
                  <a:schemeClr val="bg1"/>
                </a:solidFill>
              </a:rPr>
              <a:t>jednání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komuniké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b="1" dirty="0">
                <a:solidFill>
                  <a:schemeClr val="bg1"/>
                </a:solidFill>
              </a:rPr>
              <a:t>- </a:t>
            </a:r>
            <a:r>
              <a:rPr lang="cs-CZ" sz="2400" dirty="0">
                <a:solidFill>
                  <a:schemeClr val="bg1"/>
                </a:solidFill>
              </a:rPr>
              <a:t>druh oznámení, má odborný </a:t>
            </a:r>
            <a:r>
              <a:rPr lang="cs-CZ" sz="2400" dirty="0" smtClean="0">
                <a:solidFill>
                  <a:schemeClr val="bg1"/>
                </a:solidFill>
              </a:rPr>
              <a:t>charakter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inzerát </a:t>
            </a:r>
            <a:r>
              <a:rPr lang="cs-CZ" sz="2400" dirty="0">
                <a:solidFill>
                  <a:schemeClr val="bg1"/>
                </a:solidFill>
              </a:rPr>
              <a:t> - úspornost vyjádření, srozumitelnost, zkracování slov</a:t>
            </a:r>
          </a:p>
          <a:p>
            <a:pPr marL="0" indent="0"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endParaRPr lang="cs-CZ" sz="2400" dirty="0">
              <a:solidFill>
                <a:schemeClr val="bg1"/>
              </a:solidFill>
            </a:endParaRPr>
          </a:p>
          <a:p>
            <a:endParaRPr lang="cs-CZ" sz="2400" u="sng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  <a:p>
            <a:endParaRPr lang="cs-CZ" sz="2400" u="sng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2671</Words>
  <Application>Microsoft Office PowerPoint</Application>
  <PresentationFormat>Předvádění na obrazovce (4:3)</PresentationFormat>
  <Paragraphs>356</Paragraphs>
  <Slides>43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4" baseType="lpstr">
      <vt:lpstr>Motiv sady Office</vt:lpstr>
      <vt:lpstr>Publicistický styl</vt:lpstr>
      <vt:lpstr>Publicistika</vt:lpstr>
      <vt:lpstr>Publicistický styl</vt:lpstr>
      <vt:lpstr>Vlastnosti publicistického stylu</vt:lpstr>
      <vt:lpstr> Jazykové prostředky  publicistického stylu </vt:lpstr>
      <vt:lpstr>Prezentace aplikace PowerPoint</vt:lpstr>
      <vt:lpstr>Výrazové prostředky </vt:lpstr>
      <vt:lpstr> Slohové útvary publicistického stylu </vt:lpstr>
      <vt:lpstr>a) informační - zpravodajské</vt:lpstr>
      <vt:lpstr>Prezentace aplikace PowerPoint</vt:lpstr>
      <vt:lpstr>Historie plakátu</vt:lpstr>
      <vt:lpstr>Informační - zpravodajské</vt:lpstr>
      <vt:lpstr>Zpravodajství</vt:lpstr>
      <vt:lpstr>b) analytické - úvahové </vt:lpstr>
      <vt:lpstr>Prezentace aplikace PowerPoint</vt:lpstr>
      <vt:lpstr>c) beletristické - umělecké </vt:lpstr>
      <vt:lpstr>Beletristické - umělecké </vt:lpstr>
      <vt:lpstr>Žurnalistika</vt:lpstr>
      <vt:lpstr>Titulky a popisky</vt:lpstr>
      <vt:lpstr>První české noviny</vt:lpstr>
      <vt:lpstr>Noviny</vt:lpstr>
      <vt:lpstr>Typy novin</vt:lpstr>
      <vt:lpstr>Struktura novin</vt:lpstr>
      <vt:lpstr>Výroba novin</vt:lpstr>
      <vt:lpstr>Periodický tisk u nás</vt:lpstr>
      <vt:lpstr>Slohové útvary, kterými se budeme zaobírat blíže</vt:lpstr>
      <vt:lpstr>Interview</vt:lpstr>
      <vt:lpstr>  Interview - kompozice  </vt:lpstr>
      <vt:lpstr>Fejeton</vt:lpstr>
      <vt:lpstr>Prezentace aplikace PowerPoint</vt:lpstr>
      <vt:lpstr>Prezentace aplikace PowerPoint</vt:lpstr>
      <vt:lpstr>Typy fejetonu</vt:lpstr>
      <vt:lpstr>Průkopníci fejetonů</vt:lpstr>
      <vt:lpstr>Současní autoři fejetonů</vt:lpstr>
      <vt:lpstr>Reportáž</vt:lpstr>
      <vt:lpstr>Prezentace aplikace PowerPoint</vt:lpstr>
      <vt:lpstr>Známí reportéři</vt:lpstr>
      <vt:lpstr>Inzerát  </vt:lpstr>
      <vt:lpstr>Typy inzerátu</vt:lpstr>
      <vt:lpstr>Reklama</vt:lpstr>
      <vt:lpstr>Reklamní slogany – pokuste se doplnit</vt:lpstr>
      <vt:lpstr>Reklamní slogany – pokuste se doplnit</vt:lpstr>
      <vt:lpstr>Použité zdroje:</vt:lpstr>
    </vt:vector>
  </TitlesOfParts>
  <Company>Sportovní gymnázium Dany a Emila Zátopkových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Publicistický styl</dc:title>
  <dc:creator>Katka</dc:creator>
  <cp:lastModifiedBy>Kateřina Karbulová</cp:lastModifiedBy>
  <cp:revision>107</cp:revision>
  <dcterms:created xsi:type="dcterms:W3CDTF">2013-03-22T17:19:42Z</dcterms:created>
  <dcterms:modified xsi:type="dcterms:W3CDTF">2013-06-27T19:46:33Z</dcterms:modified>
</cp:coreProperties>
</file>