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72" r:id="rId2"/>
    <p:sldId id="258" r:id="rId3"/>
    <p:sldId id="276" r:id="rId4"/>
    <p:sldId id="277" r:id="rId5"/>
    <p:sldId id="285" r:id="rId6"/>
    <p:sldId id="286" r:id="rId7"/>
    <p:sldId id="287" r:id="rId8"/>
    <p:sldId id="260" r:id="rId9"/>
    <p:sldId id="281" r:id="rId10"/>
    <p:sldId id="292" r:id="rId11"/>
    <p:sldId id="289" r:id="rId12"/>
    <p:sldId id="280" r:id="rId13"/>
    <p:sldId id="282" r:id="rId14"/>
    <p:sldId id="263" r:id="rId15"/>
    <p:sldId id="291" r:id="rId16"/>
    <p:sldId id="264" r:id="rId17"/>
    <p:sldId id="283" r:id="rId18"/>
    <p:sldId id="288" r:id="rId19"/>
    <p:sldId id="271" r:id="rId20"/>
    <p:sldId id="266" r:id="rId21"/>
    <p:sldId id="267" r:id="rId22"/>
    <p:sldId id="273" r:id="rId23"/>
    <p:sldId id="284" r:id="rId24"/>
    <p:sldId id="270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FF00"/>
    <a:srgbClr val="CC00CC"/>
    <a:srgbClr val="FF66CC"/>
    <a:srgbClr val="FF99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B97854-BE0B-4087-9CFE-4F192591F417}" type="datetimeFigureOut">
              <a:rPr lang="cs-CZ" smtClean="0"/>
              <a:pPr/>
              <a:t>12.2.2013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398E0-57C0-4D47-BBB9-FAAB21CC72F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0586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FDDD649-1793-4D5F-8C84-3063517A6BF0}" type="slidenum">
              <a:rPr lang="cs-CZ" smtClean="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/>
              <a:t>2</a:t>
            </a:fld>
            <a:endParaRPr lang="cs-CZ" smtClean="0"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7ADFF24-E49D-4D53-B293-8399167CED1E}" type="slidenum">
              <a:rPr lang="cs-CZ" smtClean="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/>
              <a:t>8</a:t>
            </a:fld>
            <a:endParaRPr lang="cs-CZ" smtClean="0"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3201DBD-C307-4F94-9EFC-343BB412F33D}" type="slidenum">
              <a:rPr lang="cs-CZ" smtClean="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/>
              <a:t>9</a:t>
            </a:fld>
            <a:endParaRPr lang="cs-CZ" smtClean="0"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84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4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6F261AE-9320-4CA4-BE73-285C4E882FCE}" type="slidenum">
              <a:rPr lang="cs-CZ" smtClean="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/>
              <a:t>14</a:t>
            </a:fld>
            <a:endParaRPr lang="cs-CZ" smtClean="0"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46EA27C-AAAD-4865-9BFA-3136095B1330}" type="slidenum">
              <a:rPr lang="cs-CZ" smtClean="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/>
              <a:t>16</a:t>
            </a:fld>
            <a:endParaRPr lang="cs-CZ" smtClean="0"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25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5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0561D97-D81D-4CA2-B5C7-849C4179701B}" type="slidenum">
              <a:rPr lang="cs-CZ" smtClean="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/>
              <a:t>20</a:t>
            </a:fld>
            <a:endParaRPr lang="cs-CZ" smtClean="0"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5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9E28652-EA15-4988-AA7B-D8E853B2192B}" type="slidenum">
              <a:rPr lang="cs-CZ" smtClean="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/>
              <a:t>21</a:t>
            </a:fld>
            <a:endParaRPr lang="cs-CZ" smtClean="0"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BBAE-146B-4480-8DF8-E8094C1584DF}" type="datetimeFigureOut">
              <a:rPr lang="cs-CZ" smtClean="0"/>
              <a:pPr/>
              <a:t>12.2.2013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CC9F-BC2F-4E2B-8DDA-FCC142AA19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BBAE-146B-4480-8DF8-E8094C1584DF}" type="datetimeFigureOut">
              <a:rPr lang="cs-CZ" smtClean="0"/>
              <a:pPr/>
              <a:t>12.2.2013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CC9F-BC2F-4E2B-8DDA-FCC142AA19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BBAE-146B-4480-8DF8-E8094C1584DF}" type="datetimeFigureOut">
              <a:rPr lang="cs-CZ" smtClean="0"/>
              <a:pPr/>
              <a:t>12.2.2013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CC9F-BC2F-4E2B-8DDA-FCC142AA19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BBAE-146B-4480-8DF8-E8094C1584DF}" type="datetimeFigureOut">
              <a:rPr lang="cs-CZ" smtClean="0"/>
              <a:pPr/>
              <a:t>12.2.2013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CC9F-BC2F-4E2B-8DDA-FCC142AA19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BBAE-146B-4480-8DF8-E8094C1584DF}" type="datetimeFigureOut">
              <a:rPr lang="cs-CZ" smtClean="0"/>
              <a:pPr/>
              <a:t>12.2.2013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CC9F-BC2F-4E2B-8DDA-FCC142AA19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BBAE-146B-4480-8DF8-E8094C1584DF}" type="datetimeFigureOut">
              <a:rPr lang="cs-CZ" smtClean="0"/>
              <a:pPr/>
              <a:t>12.2.2013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CC9F-BC2F-4E2B-8DDA-FCC142AA19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BBAE-146B-4480-8DF8-E8094C1584DF}" type="datetimeFigureOut">
              <a:rPr lang="cs-CZ" smtClean="0"/>
              <a:pPr/>
              <a:t>12.2.2013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CC9F-BC2F-4E2B-8DDA-FCC142AA19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BBAE-146B-4480-8DF8-E8094C1584DF}" type="datetimeFigureOut">
              <a:rPr lang="cs-CZ" smtClean="0"/>
              <a:pPr/>
              <a:t>12.2.2013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CC9F-BC2F-4E2B-8DDA-FCC142AA19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BBAE-146B-4480-8DF8-E8094C1584DF}" type="datetimeFigureOut">
              <a:rPr lang="cs-CZ" smtClean="0"/>
              <a:pPr/>
              <a:t>12.2.2013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CC9F-BC2F-4E2B-8DDA-FCC142AA19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BBAE-146B-4480-8DF8-E8094C1584DF}" type="datetimeFigureOut">
              <a:rPr lang="cs-CZ" smtClean="0"/>
              <a:pPr/>
              <a:t>12.2.2013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CC9F-BC2F-4E2B-8DDA-FCC142AA19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BBAE-146B-4480-8DF8-E8094C1584DF}" type="datetimeFigureOut">
              <a:rPr lang="cs-CZ" smtClean="0"/>
              <a:pPr/>
              <a:t>12.2.2013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CC9F-BC2F-4E2B-8DDA-FCC142AA19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7BBAE-146B-4480-8DF8-E8094C1584DF}" type="datetimeFigureOut">
              <a:rPr lang="cs-CZ" smtClean="0"/>
              <a:pPr/>
              <a:t>12.2.2013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ECC9F-BC2F-4E2B-8DDA-FCC142AA197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eselý obličej 6"/>
          <p:cNvSpPr/>
          <p:nvPr/>
        </p:nvSpPr>
        <p:spPr>
          <a:xfrm>
            <a:off x="539552" y="764704"/>
            <a:ext cx="4464496" cy="4896544"/>
          </a:xfrm>
          <a:prstGeom prst="smileyFace">
            <a:avLst/>
          </a:prstGeom>
          <a:solidFill>
            <a:srgbClr val="00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válný popisek 2"/>
          <p:cNvSpPr/>
          <p:nvPr/>
        </p:nvSpPr>
        <p:spPr>
          <a:xfrm rot="21300107">
            <a:off x="5338149" y="1060434"/>
            <a:ext cx="3572770" cy="2866448"/>
          </a:xfrm>
          <a:prstGeom prst="wedgeEllipseCallout">
            <a:avLst>
              <a:gd name="adj1" fmla="val -112202"/>
              <a:gd name="adj2" fmla="val 63121"/>
            </a:avLst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5868144" y="1340768"/>
            <a:ext cx="2592288" cy="207749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4300" b="1" dirty="0" smtClean="0">
                <a:ln w="50800"/>
                <a:solidFill>
                  <a:srgbClr val="00B050"/>
                </a:solidFill>
                <a:cs typeface="Arial" charset="0"/>
              </a:rPr>
              <a:t>Přehled slovních druhů</a:t>
            </a:r>
            <a:endParaRPr lang="cs-CZ" sz="4300" b="1" dirty="0">
              <a:ln w="50800"/>
              <a:solidFill>
                <a:srgbClr val="00B050"/>
              </a:solidFill>
              <a:cs typeface="Arial" charset="0"/>
            </a:endParaRPr>
          </a:p>
        </p:txBody>
      </p:sp>
      <p:sp>
        <p:nvSpPr>
          <p:cNvPr id="5" name="Oválný popisek 4"/>
          <p:cNvSpPr/>
          <p:nvPr/>
        </p:nvSpPr>
        <p:spPr>
          <a:xfrm rot="21211506">
            <a:off x="4768333" y="4006838"/>
            <a:ext cx="3927813" cy="1150052"/>
          </a:xfrm>
          <a:prstGeom prst="wedgeEllipseCallout">
            <a:avLst>
              <a:gd name="adj1" fmla="val -93380"/>
              <a:gd name="adj2" fmla="val -23359"/>
            </a:avLst>
          </a:prstGeom>
          <a:solidFill>
            <a:schemeClr val="bg2">
              <a:lumMod val="2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 rot="21250122">
            <a:off x="5061173" y="4384437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FFFF00"/>
                </a:solidFill>
              </a:rPr>
              <a:t>Mgr. Kateřina </a:t>
            </a:r>
            <a:r>
              <a:rPr lang="cs-CZ" sz="2400" b="1" dirty="0" err="1" smtClean="0">
                <a:solidFill>
                  <a:srgbClr val="FFFF00"/>
                </a:solidFill>
              </a:rPr>
              <a:t>Karbulová</a:t>
            </a:r>
            <a:endParaRPr lang="cs-CZ" sz="2400" b="1" dirty="0">
              <a:solidFill>
                <a:srgbClr val="FFFF00"/>
              </a:solidFill>
            </a:endParaRPr>
          </a:p>
        </p:txBody>
      </p:sp>
      <p:sp>
        <p:nvSpPr>
          <p:cNvPr id="8" name="Výbuch 1 7"/>
          <p:cNvSpPr/>
          <p:nvPr/>
        </p:nvSpPr>
        <p:spPr>
          <a:xfrm>
            <a:off x="395536" y="1124744"/>
            <a:ext cx="1512168" cy="1368152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ýbuch 1 8"/>
          <p:cNvSpPr/>
          <p:nvPr/>
        </p:nvSpPr>
        <p:spPr>
          <a:xfrm>
            <a:off x="1043608" y="548680"/>
            <a:ext cx="1512168" cy="1368152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ýbuch 1 9"/>
          <p:cNvSpPr/>
          <p:nvPr/>
        </p:nvSpPr>
        <p:spPr>
          <a:xfrm>
            <a:off x="1835696" y="260648"/>
            <a:ext cx="1512168" cy="1368152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Obdélník 1"/>
          <p:cNvSpPr/>
          <p:nvPr/>
        </p:nvSpPr>
        <p:spPr>
          <a:xfrm>
            <a:off x="1835696" y="6062012"/>
            <a:ext cx="51125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/>
              <a:t>Tvorba </a:t>
            </a:r>
            <a:r>
              <a:rPr lang="cs-CZ" smtClean="0"/>
              <a:t>VY_32_INOVACE_KARBULOVA.CEJJAZ.06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79512" y="5517232"/>
            <a:ext cx="8352928" cy="523220"/>
          </a:xfrm>
          <a:prstGeom prst="rect">
            <a:avLst/>
          </a:prstGeom>
          <a:solidFill>
            <a:srgbClr val="92D05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1313">
              <a:spcBef>
                <a:spcPts val="600"/>
              </a:spcBef>
              <a:buClr>
                <a:srgbClr val="000099"/>
              </a:buClr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!Přídavné jméno rád, ráda, rádo má jen jmenné tvary</a:t>
            </a:r>
          </a:p>
        </p:txBody>
      </p:sp>
      <p:sp>
        <p:nvSpPr>
          <p:cNvPr id="5" name="Obdélník 4"/>
          <p:cNvSpPr/>
          <p:nvPr/>
        </p:nvSpPr>
        <p:spPr>
          <a:xfrm>
            <a:off x="251520" y="260648"/>
            <a:ext cx="8496944" cy="954107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rod -</a:t>
            </a:r>
            <a:r>
              <a:rPr lang="cs-CZ" sz="2800" dirty="0" smtClean="0"/>
              <a:t> shodují se s rodem, číslem a pádem podstatného jména, na němž závisí</a:t>
            </a:r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 </a:t>
            </a:r>
            <a:endParaRPr lang="cs-CZ" sz="2800" dirty="0"/>
          </a:p>
        </p:txBody>
      </p:sp>
      <p:sp>
        <p:nvSpPr>
          <p:cNvPr id="6" name="Obdélník 5"/>
          <p:cNvSpPr/>
          <p:nvPr/>
        </p:nvSpPr>
        <p:spPr>
          <a:xfrm>
            <a:off x="251520" y="1268760"/>
            <a:ext cx="8496944" cy="52322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číslo-</a:t>
            </a:r>
            <a:r>
              <a:rPr lang="cs-CZ" sz="2800" dirty="0" smtClean="0"/>
              <a:t> jednotné, množné</a:t>
            </a:r>
            <a:endParaRPr lang="cs-CZ" sz="2800" dirty="0"/>
          </a:p>
        </p:txBody>
      </p:sp>
      <p:sp>
        <p:nvSpPr>
          <p:cNvPr id="7" name="Obdélník 6"/>
          <p:cNvSpPr/>
          <p:nvPr/>
        </p:nvSpPr>
        <p:spPr>
          <a:xfrm>
            <a:off x="251520" y="1916832"/>
            <a:ext cx="8496944" cy="52322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pád-</a:t>
            </a:r>
            <a:r>
              <a:rPr lang="cs-CZ" sz="2800" dirty="0" smtClean="0"/>
              <a:t> shoduje se s podstatným jménem</a:t>
            </a:r>
            <a:endParaRPr lang="cs-CZ" sz="2800" dirty="0"/>
          </a:p>
        </p:txBody>
      </p:sp>
      <p:sp>
        <p:nvSpPr>
          <p:cNvPr id="8" name="Obdélník 7"/>
          <p:cNvSpPr/>
          <p:nvPr/>
        </p:nvSpPr>
        <p:spPr>
          <a:xfrm>
            <a:off x="251520" y="2636912"/>
            <a:ext cx="8496944" cy="2246769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vzor -</a:t>
            </a:r>
            <a:r>
              <a:rPr lang="cs-CZ" sz="2800" dirty="0" smtClean="0"/>
              <a:t> tvrdá ve tvaru složeném – </a:t>
            </a:r>
            <a:r>
              <a:rPr lang="cs-CZ" sz="2800" b="1" dirty="0" smtClean="0"/>
              <a:t>mladý, mladá, mlád</a:t>
            </a:r>
          </a:p>
          <a:p>
            <a:pPr>
              <a:buNone/>
            </a:pPr>
            <a:r>
              <a:rPr lang="cs-CZ" sz="2800" dirty="0" smtClean="0"/>
              <a:t>        - ve tvaru jmenném – </a:t>
            </a:r>
            <a:r>
              <a:rPr lang="cs-CZ" sz="2800" b="1" dirty="0" smtClean="0"/>
              <a:t>mlád, mláda, mládo</a:t>
            </a:r>
          </a:p>
          <a:p>
            <a:pPr>
              <a:buNone/>
            </a:pPr>
            <a:r>
              <a:rPr lang="cs-CZ" sz="2800" dirty="0" smtClean="0"/>
              <a:t>        - měkká – </a:t>
            </a:r>
            <a:r>
              <a:rPr lang="cs-CZ" sz="2800" b="1" dirty="0" smtClean="0"/>
              <a:t>jarní, </a:t>
            </a:r>
            <a:r>
              <a:rPr lang="cs-CZ" sz="2800" b="1" dirty="0" err="1" smtClean="0"/>
              <a:t>jarní</a:t>
            </a:r>
            <a:r>
              <a:rPr lang="cs-CZ" sz="2800" b="1" dirty="0" smtClean="0"/>
              <a:t>, </a:t>
            </a:r>
            <a:r>
              <a:rPr lang="cs-CZ" sz="2800" b="1" dirty="0" err="1" smtClean="0"/>
              <a:t>jarní</a:t>
            </a:r>
            <a:endParaRPr lang="cs-CZ" sz="2800" b="1" dirty="0" smtClean="0"/>
          </a:p>
          <a:p>
            <a:pPr>
              <a:buNone/>
            </a:pPr>
            <a:r>
              <a:rPr lang="cs-CZ" sz="2800" dirty="0" smtClean="0"/>
              <a:t>        - přivlastňovací – </a:t>
            </a:r>
            <a:r>
              <a:rPr lang="cs-CZ" sz="2800" b="1" dirty="0" smtClean="0"/>
              <a:t>otcův, matčin</a:t>
            </a:r>
          </a:p>
          <a:p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rgbClr val="002060"/>
                </a:solidFill>
              </a:rPr>
              <a:t>STUPŇOVÁNÍ PŘÍDAVNÝCH JMEN </a:t>
            </a:r>
            <a:endParaRPr lang="cs-CZ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864096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</a:rPr>
              <a:t>nepravidelné  </a:t>
            </a:r>
            <a:r>
              <a:rPr lang="cs-CZ" sz="2400" dirty="0" smtClean="0"/>
              <a:t>- dobrý - lepší - nejlepší</a:t>
            </a:r>
          </a:p>
          <a:p>
            <a:r>
              <a:rPr lang="cs-CZ" sz="2400" b="1" dirty="0" smtClean="0">
                <a:solidFill>
                  <a:srgbClr val="002060"/>
                </a:solidFill>
              </a:rPr>
              <a:t>pravidelné </a:t>
            </a:r>
            <a:r>
              <a:rPr lang="cs-CZ" sz="2400" dirty="0" smtClean="0"/>
              <a:t>- trojí stupeň vlastnosti, vyjádření míry vlastnosti</a:t>
            </a:r>
          </a:p>
        </p:txBody>
      </p:sp>
      <p:sp>
        <p:nvSpPr>
          <p:cNvPr id="4" name="Obdélník 3"/>
          <p:cNvSpPr/>
          <p:nvPr/>
        </p:nvSpPr>
        <p:spPr>
          <a:xfrm>
            <a:off x="251520" y="1772816"/>
            <a:ext cx="2952328" cy="52322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1.stupeň - pozitiv</a:t>
            </a:r>
            <a:endParaRPr lang="cs-CZ" sz="2800" dirty="0"/>
          </a:p>
        </p:txBody>
      </p:sp>
      <p:sp>
        <p:nvSpPr>
          <p:cNvPr id="5" name="Obdélník 4"/>
          <p:cNvSpPr/>
          <p:nvPr/>
        </p:nvSpPr>
        <p:spPr>
          <a:xfrm>
            <a:off x="2627784" y="2348880"/>
            <a:ext cx="3672408" cy="52322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2. stupeň - komparativ</a:t>
            </a:r>
            <a:r>
              <a:rPr lang="cs-CZ" sz="2800" dirty="0" smtClean="0"/>
              <a:t> </a:t>
            </a:r>
          </a:p>
        </p:txBody>
      </p:sp>
      <p:sp>
        <p:nvSpPr>
          <p:cNvPr id="6" name="Obdélník 5"/>
          <p:cNvSpPr/>
          <p:nvPr/>
        </p:nvSpPr>
        <p:spPr>
          <a:xfrm>
            <a:off x="5543600" y="2924944"/>
            <a:ext cx="3600400" cy="52322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3. stupeň - superlativ</a:t>
            </a:r>
            <a:r>
              <a:rPr lang="cs-CZ" sz="2800" dirty="0" smtClean="0"/>
              <a:t> </a:t>
            </a:r>
          </a:p>
        </p:txBody>
      </p:sp>
      <p:sp>
        <p:nvSpPr>
          <p:cNvPr id="7" name="Obdélník 6"/>
          <p:cNvSpPr/>
          <p:nvPr/>
        </p:nvSpPr>
        <p:spPr>
          <a:xfrm>
            <a:off x="467544" y="2996952"/>
            <a:ext cx="2160240" cy="954107"/>
          </a:xfrm>
          <a:prstGeom prst="rect">
            <a:avLst/>
          </a:prstGeom>
          <a:solidFill>
            <a:srgbClr val="00FFFF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vřelý, něžný, sladký, lehký</a:t>
            </a:r>
            <a:endParaRPr lang="cs-CZ" sz="2800" dirty="0"/>
          </a:p>
        </p:txBody>
      </p:sp>
      <p:sp>
        <p:nvSpPr>
          <p:cNvPr id="8" name="Obdélník 7"/>
          <p:cNvSpPr/>
          <p:nvPr/>
        </p:nvSpPr>
        <p:spPr>
          <a:xfrm>
            <a:off x="2843808" y="3573016"/>
            <a:ext cx="2592288" cy="1815882"/>
          </a:xfrm>
          <a:prstGeom prst="rect">
            <a:avLst/>
          </a:prstGeom>
          <a:solidFill>
            <a:srgbClr val="00FFFF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cs-CZ" sz="2800" b="1" dirty="0" err="1" smtClean="0">
                <a:solidFill>
                  <a:srgbClr val="000099"/>
                </a:solidFill>
                <a:cs typeface="Arial" charset="0"/>
              </a:rPr>
              <a:t>ejší</a:t>
            </a:r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 </a:t>
            </a:r>
            <a:r>
              <a:rPr lang="cs-CZ" sz="2800" dirty="0" smtClean="0">
                <a:solidFill>
                  <a:srgbClr val="002060"/>
                </a:solidFill>
                <a:cs typeface="Arial" charset="0"/>
              </a:rPr>
              <a:t>( vřelejší)</a:t>
            </a:r>
          </a:p>
          <a:p>
            <a:pPr>
              <a:buFontTx/>
              <a:buChar char="-"/>
            </a:pPr>
            <a:r>
              <a:rPr lang="cs-CZ" sz="2800" b="1" dirty="0" err="1" smtClean="0">
                <a:solidFill>
                  <a:srgbClr val="000099"/>
                </a:solidFill>
                <a:cs typeface="Arial" charset="0"/>
              </a:rPr>
              <a:t>ější</a:t>
            </a:r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 </a:t>
            </a:r>
            <a:r>
              <a:rPr lang="cs-CZ" sz="2800" dirty="0" smtClean="0">
                <a:solidFill>
                  <a:srgbClr val="002060"/>
                </a:solidFill>
                <a:cs typeface="Arial" charset="0"/>
              </a:rPr>
              <a:t>(něžnější)</a:t>
            </a:r>
          </a:p>
          <a:p>
            <a:pPr>
              <a:buFontTx/>
              <a:buChar char="-"/>
            </a:pPr>
            <a:r>
              <a:rPr lang="cs-CZ" sz="2800" b="1" dirty="0" err="1" smtClean="0">
                <a:solidFill>
                  <a:srgbClr val="000099"/>
                </a:solidFill>
                <a:cs typeface="Arial" charset="0"/>
              </a:rPr>
              <a:t>ší</a:t>
            </a:r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 </a:t>
            </a:r>
            <a:r>
              <a:rPr lang="cs-CZ" sz="2800" dirty="0" smtClean="0">
                <a:solidFill>
                  <a:srgbClr val="002060"/>
                </a:solidFill>
                <a:cs typeface="Arial" charset="0"/>
              </a:rPr>
              <a:t>( sladší)</a:t>
            </a:r>
          </a:p>
          <a:p>
            <a:pPr>
              <a:buFontTx/>
              <a:buChar char="-"/>
            </a:pPr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čí </a:t>
            </a:r>
            <a:r>
              <a:rPr lang="cs-CZ" sz="2800" dirty="0" smtClean="0">
                <a:solidFill>
                  <a:srgbClr val="002060"/>
                </a:solidFill>
                <a:cs typeface="Arial" charset="0"/>
              </a:rPr>
              <a:t>(lehčí)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5868144" y="4203085"/>
            <a:ext cx="2592288" cy="954107"/>
          </a:xfrm>
          <a:prstGeom prst="rect">
            <a:avLst/>
          </a:prstGeom>
          <a:solidFill>
            <a:srgbClr val="00FFFF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2.stupeň + předpona </a:t>
            </a:r>
            <a:r>
              <a:rPr lang="cs-CZ" sz="2800" b="1" dirty="0" err="1" smtClean="0">
                <a:solidFill>
                  <a:srgbClr val="000099"/>
                </a:solidFill>
                <a:cs typeface="Arial" charset="0"/>
              </a:rPr>
              <a:t>nej</a:t>
            </a:r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 -</a:t>
            </a:r>
            <a:endParaRPr lang="cs-CZ" sz="2800" dirty="0" smtClean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51520" y="5445224"/>
            <a:ext cx="8640960" cy="954107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! Při stupňování dochází často ke změně souhlásky.                   </a:t>
            </a:r>
            <a:r>
              <a:rPr lang="cs-CZ" sz="2800" dirty="0" smtClean="0">
                <a:solidFill>
                  <a:srgbClr val="002060"/>
                </a:solidFill>
                <a:cs typeface="Arial" charset="0"/>
              </a:rPr>
              <a:t>( tichý -  tišší, drahý – dražší, hluchý - hlušší)</a:t>
            </a:r>
            <a:endParaRPr lang="cs-CZ" sz="2800" dirty="0" smtClean="0">
              <a:solidFill>
                <a:srgbClr val="002060"/>
              </a:solidFill>
            </a:endParaRPr>
          </a:p>
        </p:txBody>
      </p:sp>
      <p:sp>
        <p:nvSpPr>
          <p:cNvPr id="11" name="Šipka dolů 10"/>
          <p:cNvSpPr/>
          <p:nvPr/>
        </p:nvSpPr>
        <p:spPr>
          <a:xfrm>
            <a:off x="1475656" y="2348880"/>
            <a:ext cx="484632" cy="6183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 dolů 11"/>
          <p:cNvSpPr/>
          <p:nvPr/>
        </p:nvSpPr>
        <p:spPr>
          <a:xfrm>
            <a:off x="3995936" y="2924944"/>
            <a:ext cx="484632" cy="6183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Šipka dolů 12"/>
          <p:cNvSpPr/>
          <p:nvPr/>
        </p:nvSpPr>
        <p:spPr>
          <a:xfrm>
            <a:off x="6948264" y="3501008"/>
            <a:ext cx="484632" cy="6183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1763688" y="2276872"/>
            <a:ext cx="2520280" cy="914400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aoblený obdélník 2"/>
          <p:cNvSpPr/>
          <p:nvPr/>
        </p:nvSpPr>
        <p:spPr>
          <a:xfrm>
            <a:off x="1763688" y="3501008"/>
            <a:ext cx="2520280" cy="914400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aoblený obdélník 3"/>
          <p:cNvSpPr/>
          <p:nvPr/>
        </p:nvSpPr>
        <p:spPr>
          <a:xfrm>
            <a:off x="1763688" y="4725144"/>
            <a:ext cx="2520280" cy="914400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Zaoblený obdélník 4"/>
          <p:cNvSpPr/>
          <p:nvPr/>
        </p:nvSpPr>
        <p:spPr>
          <a:xfrm>
            <a:off x="4572000" y="2276872"/>
            <a:ext cx="2520280" cy="914400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aoblený obdélník 6"/>
          <p:cNvSpPr/>
          <p:nvPr/>
        </p:nvSpPr>
        <p:spPr>
          <a:xfrm>
            <a:off x="4572000" y="4746848"/>
            <a:ext cx="2520280" cy="914400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aoblený obdélník 7"/>
          <p:cNvSpPr/>
          <p:nvPr/>
        </p:nvSpPr>
        <p:spPr>
          <a:xfrm>
            <a:off x="4572000" y="3501008"/>
            <a:ext cx="2520280" cy="914400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ýbuch 1 9"/>
          <p:cNvSpPr/>
          <p:nvPr/>
        </p:nvSpPr>
        <p:spPr>
          <a:xfrm>
            <a:off x="4716016" y="4746848"/>
            <a:ext cx="2267744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ýbuch 1 10"/>
          <p:cNvSpPr/>
          <p:nvPr/>
        </p:nvSpPr>
        <p:spPr>
          <a:xfrm>
            <a:off x="4716016" y="3522712"/>
            <a:ext cx="2267744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ýbuch 1 11"/>
          <p:cNvSpPr/>
          <p:nvPr/>
        </p:nvSpPr>
        <p:spPr>
          <a:xfrm>
            <a:off x="1872208" y="2276872"/>
            <a:ext cx="2267744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ýbuch 1 12"/>
          <p:cNvSpPr/>
          <p:nvPr/>
        </p:nvSpPr>
        <p:spPr>
          <a:xfrm>
            <a:off x="1728192" y="3501008"/>
            <a:ext cx="2267744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ýbuch 1 13"/>
          <p:cNvSpPr/>
          <p:nvPr/>
        </p:nvSpPr>
        <p:spPr>
          <a:xfrm>
            <a:off x="1872208" y="4725144"/>
            <a:ext cx="2267744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Výbuch 1 14"/>
          <p:cNvSpPr/>
          <p:nvPr/>
        </p:nvSpPr>
        <p:spPr>
          <a:xfrm>
            <a:off x="4788024" y="2276872"/>
            <a:ext cx="2267744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extovéPole 15"/>
          <p:cNvSpPr txBox="1"/>
          <p:nvPr/>
        </p:nvSpPr>
        <p:spPr>
          <a:xfrm>
            <a:off x="5436096" y="2492896"/>
            <a:ext cx="792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chemeClr val="bg1"/>
                </a:solidFill>
              </a:rPr>
              <a:t>tázací</a:t>
            </a:r>
            <a:endParaRPr lang="cs-CZ" sz="2000" b="1" dirty="0">
              <a:solidFill>
                <a:schemeClr val="bg1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2339752" y="4941168"/>
            <a:ext cx="1219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chemeClr val="bg1"/>
                </a:solidFill>
              </a:rPr>
              <a:t>ukazovací</a:t>
            </a:r>
            <a:endParaRPr lang="cs-CZ" sz="2000" b="1" dirty="0">
              <a:solidFill>
                <a:schemeClr val="bg1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1979712" y="3717032"/>
            <a:ext cx="16648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chemeClr val="bg1"/>
                </a:solidFill>
              </a:rPr>
              <a:t>přivlastňovací</a:t>
            </a:r>
            <a:endParaRPr lang="cs-CZ" sz="2000" b="1" dirty="0">
              <a:solidFill>
                <a:schemeClr val="bg1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2483768" y="2492896"/>
            <a:ext cx="90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chemeClr val="bg1"/>
                </a:solidFill>
              </a:rPr>
              <a:t>osobní</a:t>
            </a:r>
            <a:endParaRPr lang="cs-CZ" sz="2000" b="1" dirty="0">
              <a:solidFill>
                <a:schemeClr val="bg1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5241952" y="3748970"/>
            <a:ext cx="986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chemeClr val="bg1"/>
                </a:solidFill>
              </a:rPr>
              <a:t>vztažná</a:t>
            </a:r>
            <a:endParaRPr lang="cs-CZ" sz="2000" b="1" dirty="0">
              <a:solidFill>
                <a:schemeClr val="bg1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5220072" y="4973106"/>
            <a:ext cx="1060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chemeClr val="bg1"/>
                </a:solidFill>
              </a:rPr>
              <a:t>neurčitá</a:t>
            </a:r>
            <a:endParaRPr lang="cs-CZ" sz="2000" b="1" dirty="0">
              <a:solidFill>
                <a:schemeClr val="bg1"/>
              </a:solidFill>
            </a:endParaRPr>
          </a:p>
        </p:txBody>
      </p:sp>
      <p:sp>
        <p:nvSpPr>
          <p:cNvPr id="25" name="Nadpis 24"/>
          <p:cNvSpPr>
            <a:spLocks noGrp="1"/>
          </p:cNvSpPr>
          <p:nvPr>
            <p:ph type="title"/>
          </p:nvPr>
        </p:nvSpPr>
        <p:spPr>
          <a:xfrm>
            <a:off x="302840" y="188640"/>
            <a:ext cx="8229600" cy="1143000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4800" b="1" dirty="0" smtClean="0">
                <a:ln w="50800"/>
                <a:solidFill>
                  <a:srgbClr val="002060"/>
                </a:solidFill>
              </a:rPr>
              <a:t>3. ZÁJMENA</a:t>
            </a:r>
            <a:endParaRPr lang="cs-CZ" sz="4800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29" name="Výbuch 1 28"/>
          <p:cNvSpPr/>
          <p:nvPr/>
        </p:nvSpPr>
        <p:spPr>
          <a:xfrm>
            <a:off x="1619672" y="0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TextovéPole 29"/>
          <p:cNvSpPr txBox="1"/>
          <p:nvPr/>
        </p:nvSpPr>
        <p:spPr>
          <a:xfrm>
            <a:off x="7956376" y="260648"/>
            <a:ext cx="5102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my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32" name="Výbuch 1 31"/>
          <p:cNvSpPr/>
          <p:nvPr/>
        </p:nvSpPr>
        <p:spPr>
          <a:xfrm>
            <a:off x="7524328" y="5589240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Výbuch 1 32"/>
          <p:cNvSpPr/>
          <p:nvPr/>
        </p:nvSpPr>
        <p:spPr>
          <a:xfrm>
            <a:off x="7524328" y="4581128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Výbuch 1 33"/>
          <p:cNvSpPr/>
          <p:nvPr/>
        </p:nvSpPr>
        <p:spPr>
          <a:xfrm>
            <a:off x="7452320" y="3501008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Výbuch 1 34"/>
          <p:cNvSpPr/>
          <p:nvPr/>
        </p:nvSpPr>
        <p:spPr>
          <a:xfrm>
            <a:off x="7452320" y="2276872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Výbuch 1 35"/>
          <p:cNvSpPr/>
          <p:nvPr/>
        </p:nvSpPr>
        <p:spPr>
          <a:xfrm>
            <a:off x="7308304" y="1196752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Výbuch 1 36"/>
          <p:cNvSpPr/>
          <p:nvPr/>
        </p:nvSpPr>
        <p:spPr>
          <a:xfrm>
            <a:off x="5868144" y="0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Výbuch 1 37"/>
          <p:cNvSpPr/>
          <p:nvPr/>
        </p:nvSpPr>
        <p:spPr>
          <a:xfrm>
            <a:off x="2411760" y="5733256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Výbuch 1 38"/>
          <p:cNvSpPr/>
          <p:nvPr/>
        </p:nvSpPr>
        <p:spPr>
          <a:xfrm>
            <a:off x="4067944" y="5733256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Výbuch 1 39"/>
          <p:cNvSpPr/>
          <p:nvPr/>
        </p:nvSpPr>
        <p:spPr>
          <a:xfrm>
            <a:off x="5868144" y="5733256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Výbuch 1 40"/>
          <p:cNvSpPr/>
          <p:nvPr/>
        </p:nvSpPr>
        <p:spPr>
          <a:xfrm>
            <a:off x="7452320" y="188640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Výbuch 1 43"/>
          <p:cNvSpPr/>
          <p:nvPr/>
        </p:nvSpPr>
        <p:spPr>
          <a:xfrm>
            <a:off x="251520" y="2276872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Výbuch 1 44"/>
          <p:cNvSpPr/>
          <p:nvPr/>
        </p:nvSpPr>
        <p:spPr>
          <a:xfrm>
            <a:off x="179512" y="3501008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Výbuch 1 45"/>
          <p:cNvSpPr/>
          <p:nvPr/>
        </p:nvSpPr>
        <p:spPr>
          <a:xfrm>
            <a:off x="179512" y="4653136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Výbuch 1 46"/>
          <p:cNvSpPr/>
          <p:nvPr/>
        </p:nvSpPr>
        <p:spPr>
          <a:xfrm>
            <a:off x="539552" y="5733256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Výbuch 1 47"/>
          <p:cNvSpPr/>
          <p:nvPr/>
        </p:nvSpPr>
        <p:spPr>
          <a:xfrm>
            <a:off x="611560" y="1196752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TextovéPole 49"/>
          <p:cNvSpPr txBox="1"/>
          <p:nvPr/>
        </p:nvSpPr>
        <p:spPr>
          <a:xfrm>
            <a:off x="6228184" y="5949280"/>
            <a:ext cx="6222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sám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51" name="TextovéPole 50"/>
          <p:cNvSpPr txBox="1"/>
          <p:nvPr/>
        </p:nvSpPr>
        <p:spPr>
          <a:xfrm>
            <a:off x="4168950" y="5949280"/>
            <a:ext cx="1051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všechen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52" name="TextovéPole 51"/>
          <p:cNvSpPr txBox="1"/>
          <p:nvPr/>
        </p:nvSpPr>
        <p:spPr>
          <a:xfrm>
            <a:off x="2555776" y="5949280"/>
            <a:ext cx="9640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máloco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53" name="TextovéPole 52"/>
          <p:cNvSpPr txBox="1"/>
          <p:nvPr/>
        </p:nvSpPr>
        <p:spPr>
          <a:xfrm>
            <a:off x="899592" y="5949280"/>
            <a:ext cx="5102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my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611560" y="4829090"/>
            <a:ext cx="4171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se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467544" y="3748970"/>
            <a:ext cx="7360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který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539552" y="2492896"/>
            <a:ext cx="6206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jenž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57" name="TextovéPole 56"/>
          <p:cNvSpPr txBox="1"/>
          <p:nvPr/>
        </p:nvSpPr>
        <p:spPr>
          <a:xfrm>
            <a:off x="971600" y="1412776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nic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7740352" y="5805264"/>
            <a:ext cx="8676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tenhle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7812360" y="4797152"/>
            <a:ext cx="60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svůj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61" name="TextovéPole 60"/>
          <p:cNvSpPr txBox="1"/>
          <p:nvPr/>
        </p:nvSpPr>
        <p:spPr>
          <a:xfrm>
            <a:off x="7668344" y="3717032"/>
            <a:ext cx="8035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žádný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7706700" y="2492896"/>
            <a:ext cx="7537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jejich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7524328" y="1412776"/>
            <a:ext cx="8457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někdo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64" name="TextovéPole 63"/>
          <p:cNvSpPr txBox="1"/>
          <p:nvPr/>
        </p:nvSpPr>
        <p:spPr>
          <a:xfrm>
            <a:off x="6012160" y="220578"/>
            <a:ext cx="957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kdokoli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65" name="Text Box 1"/>
          <p:cNvSpPr txBox="1">
            <a:spLocks noChangeArrowheads="1"/>
          </p:cNvSpPr>
          <p:nvPr/>
        </p:nvSpPr>
        <p:spPr bwMode="auto">
          <a:xfrm>
            <a:off x="2123728" y="1141289"/>
            <a:ext cx="4608512" cy="847551"/>
          </a:xfrm>
          <a:prstGeom prst="rect">
            <a:avLst/>
          </a:prstGeom>
          <a:solidFill>
            <a:srgbClr val="FFFF00"/>
          </a:solidFill>
          <a:ln w="9525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pPr algn="ctr">
              <a:spcBef>
                <a:spcPts val="6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Mohou zastupovat podstatná                    a přídavná jména =  za jména.</a:t>
            </a:r>
            <a:endParaRPr lang="cs-CZ" sz="2400" b="1" dirty="0">
              <a:solidFill>
                <a:srgbClr val="002060"/>
              </a:solidFill>
              <a:cs typeface="Arial" charset="0"/>
            </a:endParaRPr>
          </a:p>
          <a:p>
            <a:pPr algn="ctr">
              <a:spcBef>
                <a:spcPts val="7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cs-CZ" sz="2400" dirty="0">
              <a:solidFill>
                <a:srgbClr val="000000"/>
              </a:solidFill>
              <a:cs typeface="Arial" charset="0"/>
            </a:endParaRPr>
          </a:p>
          <a:p>
            <a:pPr algn="ctr">
              <a:spcBef>
                <a:spcPts val="7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</a:t>
            </a:r>
          </a:p>
          <a:p>
            <a:pPr algn="ctr">
              <a:spcBef>
                <a:spcPts val="7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</a:t>
            </a:r>
          </a:p>
          <a:p>
            <a:pPr algn="ctr">
              <a:spcBef>
                <a:spcPts val="7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</a:t>
            </a:r>
          </a:p>
          <a:p>
            <a:pPr algn="ctr">
              <a:spcBef>
                <a:spcPts val="7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cs-CZ" sz="2400" dirty="0">
              <a:solidFill>
                <a:srgbClr val="000000"/>
              </a:solidFill>
              <a:cs typeface="Arial" charset="0"/>
            </a:endParaRPr>
          </a:p>
          <a:p>
            <a:pPr algn="ctr">
              <a:spcBef>
                <a:spcPts val="175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cs-CZ" sz="2400" dirty="0">
              <a:solidFill>
                <a:srgbClr val="000000"/>
              </a:solidFill>
              <a:cs typeface="Arial" charset="0"/>
            </a:endParaRPr>
          </a:p>
          <a:p>
            <a:pPr algn="ctr">
              <a:spcBef>
                <a:spcPts val="7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</a:t>
            </a:r>
          </a:p>
        </p:txBody>
      </p:sp>
      <p:sp>
        <p:nvSpPr>
          <p:cNvPr id="66" name="TextovéPole 65"/>
          <p:cNvSpPr txBox="1"/>
          <p:nvPr/>
        </p:nvSpPr>
        <p:spPr>
          <a:xfrm>
            <a:off x="1935093" y="220578"/>
            <a:ext cx="6206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jenž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67" name="Výbuch 1 66"/>
          <p:cNvSpPr/>
          <p:nvPr/>
        </p:nvSpPr>
        <p:spPr>
          <a:xfrm>
            <a:off x="179512" y="332656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TextovéPole 67"/>
          <p:cNvSpPr txBox="1"/>
          <p:nvPr/>
        </p:nvSpPr>
        <p:spPr>
          <a:xfrm>
            <a:off x="7812360" y="404664"/>
            <a:ext cx="4732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čí?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69" name="TextovéPole 68"/>
          <p:cNvSpPr txBox="1"/>
          <p:nvPr/>
        </p:nvSpPr>
        <p:spPr>
          <a:xfrm>
            <a:off x="323528" y="548680"/>
            <a:ext cx="8899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70C0"/>
                </a:solidFill>
              </a:rPr>
              <a:t>nějaký</a:t>
            </a:r>
            <a:endParaRPr lang="cs-CZ" sz="2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Výbuch 1 37"/>
          <p:cNvSpPr/>
          <p:nvPr/>
        </p:nvSpPr>
        <p:spPr>
          <a:xfrm>
            <a:off x="7524328" y="5943600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Výbuch 1 38"/>
          <p:cNvSpPr/>
          <p:nvPr/>
        </p:nvSpPr>
        <p:spPr>
          <a:xfrm>
            <a:off x="6876256" y="5943600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Výbuch 1 39"/>
          <p:cNvSpPr/>
          <p:nvPr/>
        </p:nvSpPr>
        <p:spPr>
          <a:xfrm>
            <a:off x="6300192" y="5943600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Výbuch 1 69"/>
          <p:cNvSpPr/>
          <p:nvPr/>
        </p:nvSpPr>
        <p:spPr>
          <a:xfrm>
            <a:off x="323528" y="2780928"/>
            <a:ext cx="1512168" cy="1368152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aoblený obdélník 1"/>
          <p:cNvSpPr/>
          <p:nvPr/>
        </p:nvSpPr>
        <p:spPr>
          <a:xfrm>
            <a:off x="1763688" y="1484784"/>
            <a:ext cx="2520280" cy="914400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aoblený obdélník 2"/>
          <p:cNvSpPr/>
          <p:nvPr/>
        </p:nvSpPr>
        <p:spPr>
          <a:xfrm>
            <a:off x="1763688" y="3284984"/>
            <a:ext cx="2520280" cy="914400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aoblený obdélník 3"/>
          <p:cNvSpPr/>
          <p:nvPr/>
        </p:nvSpPr>
        <p:spPr>
          <a:xfrm>
            <a:off x="1763688" y="5373216"/>
            <a:ext cx="2520280" cy="914400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Zaoblený obdélník 4"/>
          <p:cNvSpPr/>
          <p:nvPr/>
        </p:nvSpPr>
        <p:spPr>
          <a:xfrm>
            <a:off x="4716016" y="1484784"/>
            <a:ext cx="2520280" cy="914400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aoblený obdélník 7"/>
          <p:cNvSpPr/>
          <p:nvPr/>
        </p:nvSpPr>
        <p:spPr>
          <a:xfrm>
            <a:off x="4788024" y="3594720"/>
            <a:ext cx="2520280" cy="914400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ýbuch 1 10"/>
          <p:cNvSpPr/>
          <p:nvPr/>
        </p:nvSpPr>
        <p:spPr>
          <a:xfrm>
            <a:off x="4932040" y="3594720"/>
            <a:ext cx="2267744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ýbuch 1 11"/>
          <p:cNvSpPr/>
          <p:nvPr/>
        </p:nvSpPr>
        <p:spPr>
          <a:xfrm>
            <a:off x="1907704" y="1484784"/>
            <a:ext cx="2267744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ýbuch 1 12"/>
          <p:cNvSpPr/>
          <p:nvPr/>
        </p:nvSpPr>
        <p:spPr>
          <a:xfrm>
            <a:off x="1907704" y="3284984"/>
            <a:ext cx="2267744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ýbuch 1 13"/>
          <p:cNvSpPr/>
          <p:nvPr/>
        </p:nvSpPr>
        <p:spPr>
          <a:xfrm>
            <a:off x="1907704" y="5373216"/>
            <a:ext cx="2267744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Výbuch 1 14"/>
          <p:cNvSpPr/>
          <p:nvPr/>
        </p:nvSpPr>
        <p:spPr>
          <a:xfrm>
            <a:off x="4860032" y="1484784"/>
            <a:ext cx="2267744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extovéPole 15"/>
          <p:cNvSpPr txBox="1"/>
          <p:nvPr/>
        </p:nvSpPr>
        <p:spPr>
          <a:xfrm>
            <a:off x="5421044" y="1700808"/>
            <a:ext cx="10951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  <a:cs typeface="Arial" charset="0"/>
              </a:rPr>
              <a:t>násobné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2411760" y="5589240"/>
            <a:ext cx="1076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  <a:cs typeface="Arial" charset="0"/>
              </a:rPr>
              <a:t>druhové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2483768" y="3501008"/>
            <a:ext cx="921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  <a:cs typeface="Arial" charset="0"/>
              </a:rPr>
              <a:t>řadové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2430436" y="1700808"/>
            <a:ext cx="10614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  <a:cs typeface="Arial" charset="0"/>
              </a:rPr>
              <a:t>základní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5525239" y="3820978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  <a:cs typeface="Arial" charset="0"/>
              </a:rPr>
              <a:t>podílné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25" name="Nadpis 24"/>
          <p:cNvSpPr>
            <a:spLocks noGrp="1"/>
          </p:cNvSpPr>
          <p:nvPr>
            <p:ph type="title"/>
          </p:nvPr>
        </p:nvSpPr>
        <p:spPr>
          <a:xfrm>
            <a:off x="302840" y="44624"/>
            <a:ext cx="8229600" cy="1143000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4800" b="1" dirty="0" smtClean="0">
                <a:ln w="50800"/>
                <a:solidFill>
                  <a:srgbClr val="FFFF00"/>
                </a:solidFill>
              </a:rPr>
              <a:t>4. ČÍSLOVKY</a:t>
            </a:r>
            <a:endParaRPr lang="cs-CZ" sz="4800" b="1" dirty="0">
              <a:ln w="50800"/>
              <a:solidFill>
                <a:srgbClr val="FFFF00"/>
              </a:solidFill>
            </a:endParaRPr>
          </a:p>
        </p:txBody>
      </p:sp>
      <p:sp>
        <p:nvSpPr>
          <p:cNvPr id="48" name="Výbuch 1 47"/>
          <p:cNvSpPr/>
          <p:nvPr/>
        </p:nvSpPr>
        <p:spPr>
          <a:xfrm>
            <a:off x="251520" y="1412776"/>
            <a:ext cx="1512168" cy="1368152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TextovéPole 56"/>
          <p:cNvSpPr txBox="1"/>
          <p:nvPr/>
        </p:nvSpPr>
        <p:spPr>
          <a:xfrm>
            <a:off x="597850" y="1844824"/>
            <a:ext cx="8057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002060"/>
                </a:solidFill>
                <a:cs typeface="Arial" charset="0"/>
              </a:rPr>
              <a:t>kolik?</a:t>
            </a:r>
            <a:endParaRPr lang="cs-CZ" sz="2000" b="1" dirty="0">
              <a:solidFill>
                <a:srgbClr val="002060"/>
              </a:solidFill>
            </a:endParaRPr>
          </a:p>
        </p:txBody>
      </p:sp>
      <p:sp>
        <p:nvSpPr>
          <p:cNvPr id="65" name="Text Box 1"/>
          <p:cNvSpPr txBox="1">
            <a:spLocks noChangeArrowheads="1"/>
          </p:cNvSpPr>
          <p:nvPr/>
        </p:nvSpPr>
        <p:spPr bwMode="auto">
          <a:xfrm>
            <a:off x="827584" y="980728"/>
            <a:ext cx="7488832" cy="432048"/>
          </a:xfrm>
          <a:prstGeom prst="rect">
            <a:avLst/>
          </a:prstGeom>
          <a:solidFill>
            <a:srgbClr val="FFFF00"/>
          </a:solidFill>
          <a:ln w="9525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pPr>
              <a:spcBef>
                <a:spcPts val="6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Slova, která vyjadřují </a:t>
            </a:r>
            <a:r>
              <a:rPr lang="cs-CZ" sz="2400" b="1" dirty="0" smtClean="0">
                <a:solidFill>
                  <a:srgbClr val="0070C0"/>
                </a:solidFill>
                <a:cs typeface="Arial" charset="0"/>
              </a:rPr>
              <a:t>určitý</a:t>
            </a: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  nebo </a:t>
            </a:r>
            <a:r>
              <a:rPr lang="cs-CZ" sz="2400" b="1" dirty="0" smtClean="0">
                <a:solidFill>
                  <a:srgbClr val="0070C0"/>
                </a:solidFill>
                <a:cs typeface="Arial" charset="0"/>
              </a:rPr>
              <a:t>neurčitý počet</a:t>
            </a: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, pořadí.</a:t>
            </a:r>
          </a:p>
          <a:p>
            <a:pPr algn="ctr">
              <a:spcBef>
                <a:spcPts val="6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cs-CZ" sz="2400" b="1" dirty="0">
              <a:solidFill>
                <a:srgbClr val="002060"/>
              </a:solidFill>
              <a:cs typeface="Arial" charset="0"/>
            </a:endParaRPr>
          </a:p>
          <a:p>
            <a:pPr algn="ctr">
              <a:spcBef>
                <a:spcPts val="7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cs-CZ" sz="2400" dirty="0">
              <a:solidFill>
                <a:srgbClr val="000000"/>
              </a:solidFill>
              <a:cs typeface="Arial" charset="0"/>
            </a:endParaRPr>
          </a:p>
          <a:p>
            <a:pPr algn="ctr">
              <a:spcBef>
                <a:spcPts val="7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</a:t>
            </a:r>
          </a:p>
          <a:p>
            <a:pPr algn="ctr">
              <a:spcBef>
                <a:spcPts val="7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</a:t>
            </a:r>
          </a:p>
          <a:p>
            <a:pPr algn="ctr">
              <a:spcBef>
                <a:spcPts val="7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</a:t>
            </a:r>
          </a:p>
          <a:p>
            <a:pPr algn="ctr">
              <a:spcBef>
                <a:spcPts val="7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cs-CZ" sz="2400" dirty="0">
              <a:solidFill>
                <a:srgbClr val="000000"/>
              </a:solidFill>
              <a:cs typeface="Arial" charset="0"/>
            </a:endParaRPr>
          </a:p>
          <a:p>
            <a:pPr algn="ctr">
              <a:spcBef>
                <a:spcPts val="175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cs-CZ" sz="2400" dirty="0">
              <a:solidFill>
                <a:srgbClr val="000000"/>
              </a:solidFill>
              <a:cs typeface="Arial" charset="0"/>
            </a:endParaRPr>
          </a:p>
          <a:p>
            <a:pPr algn="ctr">
              <a:spcBef>
                <a:spcPts val="7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</a:t>
            </a:r>
          </a:p>
        </p:txBody>
      </p:sp>
      <p:sp>
        <p:nvSpPr>
          <p:cNvPr id="58" name="Obdélník 57"/>
          <p:cNvSpPr/>
          <p:nvPr/>
        </p:nvSpPr>
        <p:spPr>
          <a:xfrm>
            <a:off x="482758" y="3212976"/>
            <a:ext cx="11369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b="1" dirty="0" smtClean="0">
                <a:solidFill>
                  <a:srgbClr val="002060"/>
                </a:solidFill>
                <a:cs typeface="Arial" charset="0"/>
              </a:rPr>
              <a:t>kolikátý?</a:t>
            </a:r>
            <a:endParaRPr lang="cs-CZ" sz="2000" dirty="0">
              <a:solidFill>
                <a:srgbClr val="002060"/>
              </a:solidFill>
            </a:endParaRPr>
          </a:p>
        </p:txBody>
      </p:sp>
      <p:sp>
        <p:nvSpPr>
          <p:cNvPr id="71" name="Výbuch 1 70"/>
          <p:cNvSpPr/>
          <p:nvPr/>
        </p:nvSpPr>
        <p:spPr>
          <a:xfrm>
            <a:off x="251520" y="4005064"/>
            <a:ext cx="1512168" cy="18002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2" name="Obdélník 71"/>
          <p:cNvSpPr/>
          <p:nvPr/>
        </p:nvSpPr>
        <p:spPr>
          <a:xfrm>
            <a:off x="467545" y="4509120"/>
            <a:ext cx="12241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 smtClean="0">
                <a:solidFill>
                  <a:srgbClr val="002060"/>
                </a:solidFill>
                <a:cs typeface="Arial" charset="0"/>
              </a:rPr>
              <a:t>kolikero? </a:t>
            </a:r>
          </a:p>
          <a:p>
            <a:r>
              <a:rPr lang="cs-CZ" sz="2000" b="1" dirty="0" smtClean="0">
                <a:solidFill>
                  <a:srgbClr val="002060"/>
                </a:solidFill>
                <a:cs typeface="Arial" charset="0"/>
              </a:rPr>
              <a:t>kolikerý?	</a:t>
            </a:r>
            <a:endParaRPr lang="cs-CZ" sz="2000" b="1" dirty="0">
              <a:solidFill>
                <a:srgbClr val="002060"/>
              </a:solidFill>
            </a:endParaRPr>
          </a:p>
        </p:txBody>
      </p:sp>
      <p:sp>
        <p:nvSpPr>
          <p:cNvPr id="73" name="Výbuch 1 72"/>
          <p:cNvSpPr/>
          <p:nvPr/>
        </p:nvSpPr>
        <p:spPr>
          <a:xfrm>
            <a:off x="7164288" y="1412776"/>
            <a:ext cx="1979712" cy="216024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Obdélník 73"/>
          <p:cNvSpPr/>
          <p:nvPr/>
        </p:nvSpPr>
        <p:spPr>
          <a:xfrm>
            <a:off x="7488832" y="1949931"/>
            <a:ext cx="16196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b="1" dirty="0" smtClean="0">
                <a:solidFill>
                  <a:srgbClr val="002060"/>
                </a:solidFill>
                <a:cs typeface="Arial" charset="0"/>
              </a:rPr>
              <a:t>kolikrát? kolikanásobně? kolikanásobný?</a:t>
            </a:r>
            <a:endParaRPr lang="cs-CZ" sz="1600" dirty="0">
              <a:solidFill>
                <a:srgbClr val="002060"/>
              </a:solidFill>
            </a:endParaRPr>
          </a:p>
        </p:txBody>
      </p:sp>
      <p:sp>
        <p:nvSpPr>
          <p:cNvPr id="76" name="Výbuch 1 75"/>
          <p:cNvSpPr/>
          <p:nvPr/>
        </p:nvSpPr>
        <p:spPr>
          <a:xfrm>
            <a:off x="7236296" y="3573016"/>
            <a:ext cx="1907704" cy="1512168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Obdélník 74"/>
          <p:cNvSpPr/>
          <p:nvPr/>
        </p:nvSpPr>
        <p:spPr>
          <a:xfrm>
            <a:off x="7524328" y="4077072"/>
            <a:ext cx="12627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b="1" dirty="0" smtClean="0">
                <a:solidFill>
                  <a:srgbClr val="002060"/>
                </a:solidFill>
                <a:cs typeface="Arial" charset="0"/>
              </a:rPr>
              <a:t>po kolika?</a:t>
            </a:r>
            <a:endParaRPr lang="cs-CZ" sz="2000" b="1" dirty="0">
              <a:solidFill>
                <a:srgbClr val="002060"/>
              </a:solidFill>
            </a:endParaRPr>
          </a:p>
        </p:txBody>
      </p:sp>
      <p:sp>
        <p:nvSpPr>
          <p:cNvPr id="77" name="Obdélník 76"/>
          <p:cNvSpPr/>
          <p:nvPr/>
        </p:nvSpPr>
        <p:spPr>
          <a:xfrm>
            <a:off x="1691680" y="2505090"/>
            <a:ext cx="2664296" cy="707886"/>
          </a:xfrm>
          <a:prstGeom prst="rect">
            <a:avLst/>
          </a:prstGeom>
          <a:ln>
            <a:solidFill>
              <a:srgbClr val="FF66CC"/>
            </a:solidFill>
          </a:ln>
        </p:spPr>
        <p:txBody>
          <a:bodyPr wrap="square">
            <a:spAutoFit/>
          </a:bodyPr>
          <a:lstStyle/>
          <a:p>
            <a:r>
              <a:rPr lang="cs-CZ" sz="2000" dirty="0" smtClean="0">
                <a:solidFill>
                  <a:schemeClr val="bg1">
                    <a:lumMod val="95000"/>
                  </a:schemeClr>
                </a:solidFill>
                <a:cs typeface="Arial" charset="0"/>
              </a:rPr>
              <a:t>jeden, dva, sto, tři dvě stě čtyřicet dva, 5, 6 …</a:t>
            </a:r>
            <a:endParaRPr lang="cs-CZ" sz="2000" dirty="0"/>
          </a:p>
        </p:txBody>
      </p:sp>
      <p:sp>
        <p:nvSpPr>
          <p:cNvPr id="78" name="Obdélník 77"/>
          <p:cNvSpPr/>
          <p:nvPr/>
        </p:nvSpPr>
        <p:spPr>
          <a:xfrm>
            <a:off x="1763688" y="4285545"/>
            <a:ext cx="2736304" cy="1015663"/>
          </a:xfrm>
          <a:prstGeom prst="rect">
            <a:avLst/>
          </a:prstGeom>
          <a:ln>
            <a:solidFill>
              <a:srgbClr val="FF66CC"/>
            </a:solidFill>
          </a:ln>
        </p:spPr>
        <p:txBody>
          <a:bodyPr wrap="square">
            <a:spAutoFit/>
          </a:bodyPr>
          <a:lstStyle/>
          <a:p>
            <a:r>
              <a:rPr lang="cs-CZ" sz="2000" dirty="0" smtClean="0">
                <a:solidFill>
                  <a:schemeClr val="bg1">
                    <a:lumMod val="95000"/>
                  </a:schemeClr>
                </a:solidFill>
                <a:cs typeface="Arial" charset="0"/>
              </a:rPr>
              <a:t>první, dvacátý pátý, stý, tisící, miliontý, několikátý, posté </a:t>
            </a:r>
            <a:endParaRPr lang="cs-CZ" sz="2000" dirty="0"/>
          </a:p>
        </p:txBody>
      </p:sp>
      <p:sp>
        <p:nvSpPr>
          <p:cNvPr id="79" name="Obdélník 78"/>
          <p:cNvSpPr/>
          <p:nvPr/>
        </p:nvSpPr>
        <p:spPr>
          <a:xfrm>
            <a:off x="1115616" y="6309320"/>
            <a:ext cx="4104456" cy="400110"/>
          </a:xfrm>
          <a:prstGeom prst="rect">
            <a:avLst/>
          </a:prstGeom>
          <a:ln>
            <a:solidFill>
              <a:srgbClr val="FF66CC"/>
            </a:solidFill>
          </a:ln>
        </p:spPr>
        <p:txBody>
          <a:bodyPr wrap="square">
            <a:spAutoFit/>
          </a:bodyPr>
          <a:lstStyle/>
          <a:p>
            <a:r>
              <a:rPr lang="cs-CZ" sz="2000" dirty="0" smtClean="0">
                <a:solidFill>
                  <a:schemeClr val="bg1">
                    <a:lumMod val="95000"/>
                  </a:schemeClr>
                </a:solidFill>
                <a:cs typeface="Arial" charset="0"/>
              </a:rPr>
              <a:t>dvacatery,</a:t>
            </a:r>
            <a:r>
              <a:rPr lang="cs-CZ" sz="2000" b="1" dirty="0" smtClean="0">
                <a:solidFill>
                  <a:schemeClr val="bg1">
                    <a:lumMod val="95000"/>
                  </a:schemeClr>
                </a:solidFill>
                <a:cs typeface="Arial" charset="0"/>
              </a:rPr>
              <a:t> </a:t>
            </a:r>
            <a:r>
              <a:rPr lang="cs-CZ" sz="2000" dirty="0" smtClean="0">
                <a:solidFill>
                  <a:schemeClr val="bg1">
                    <a:lumMod val="95000"/>
                  </a:schemeClr>
                </a:solidFill>
                <a:cs typeface="Arial" charset="0"/>
              </a:rPr>
              <a:t>patery, dvoje,  několikery</a:t>
            </a:r>
            <a:endParaRPr lang="cs-CZ" sz="2000" dirty="0"/>
          </a:p>
        </p:txBody>
      </p:sp>
      <p:sp>
        <p:nvSpPr>
          <p:cNvPr id="80" name="Obdélník 79"/>
          <p:cNvSpPr/>
          <p:nvPr/>
        </p:nvSpPr>
        <p:spPr>
          <a:xfrm>
            <a:off x="4788024" y="2492896"/>
            <a:ext cx="2448272" cy="1015663"/>
          </a:xfrm>
          <a:prstGeom prst="rect">
            <a:avLst/>
          </a:prstGeom>
          <a:ln>
            <a:solidFill>
              <a:srgbClr val="FF66CC"/>
            </a:solidFill>
          </a:ln>
        </p:spPr>
        <p:txBody>
          <a:bodyPr wrap="square">
            <a:spAutoFit/>
          </a:bodyPr>
          <a:lstStyle/>
          <a:p>
            <a:r>
              <a:rPr lang="cs-CZ" sz="2000" dirty="0" smtClean="0">
                <a:solidFill>
                  <a:schemeClr val="bg1">
                    <a:lumMod val="95000"/>
                  </a:schemeClr>
                </a:solidFill>
                <a:cs typeface="Arial" charset="0"/>
              </a:rPr>
              <a:t>třikrát, několikrát,  mnohokrát, stokrát, milionkrát</a:t>
            </a:r>
            <a:endParaRPr lang="cs-CZ" sz="2000" dirty="0"/>
          </a:p>
        </p:txBody>
      </p:sp>
      <p:sp>
        <p:nvSpPr>
          <p:cNvPr id="81" name="Obdélník 80"/>
          <p:cNvSpPr/>
          <p:nvPr/>
        </p:nvSpPr>
        <p:spPr>
          <a:xfrm>
            <a:off x="4860033" y="4581128"/>
            <a:ext cx="2376264" cy="707886"/>
          </a:xfrm>
          <a:prstGeom prst="rect">
            <a:avLst/>
          </a:prstGeom>
          <a:ln>
            <a:solidFill>
              <a:srgbClr val="FF66CC"/>
            </a:solidFill>
          </a:ln>
        </p:spPr>
        <p:txBody>
          <a:bodyPr wrap="square">
            <a:spAutoFit/>
          </a:bodyPr>
          <a:lstStyle/>
          <a:p>
            <a:r>
              <a:rPr lang="cs-CZ" sz="2000" dirty="0" smtClean="0">
                <a:solidFill>
                  <a:schemeClr val="bg1">
                    <a:lumMod val="95000"/>
                  </a:schemeClr>
                </a:solidFill>
                <a:cs typeface="Arial" charset="0"/>
              </a:rPr>
              <a:t>po jednom, po dvou, po třech</a:t>
            </a:r>
            <a:endParaRPr lang="cs-CZ" sz="2000" dirty="0"/>
          </a:p>
        </p:txBody>
      </p:sp>
      <p:sp>
        <p:nvSpPr>
          <p:cNvPr id="45" name="Výbuch 1 44"/>
          <p:cNvSpPr/>
          <p:nvPr/>
        </p:nvSpPr>
        <p:spPr>
          <a:xfrm>
            <a:off x="4716016" y="5517232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Výbuch 1 43"/>
          <p:cNvSpPr/>
          <p:nvPr/>
        </p:nvSpPr>
        <p:spPr>
          <a:xfrm>
            <a:off x="5220072" y="5733256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Výbuch 1 40"/>
          <p:cNvSpPr/>
          <p:nvPr/>
        </p:nvSpPr>
        <p:spPr>
          <a:xfrm>
            <a:off x="5724128" y="5943600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Výbuch 1 41"/>
          <p:cNvSpPr/>
          <p:nvPr/>
        </p:nvSpPr>
        <p:spPr>
          <a:xfrm>
            <a:off x="6012160" y="0"/>
            <a:ext cx="2483768" cy="1008112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rgbClr val="0070C0"/>
                </a:solidFill>
              </a:rPr>
              <a:t>nesklonné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43" name="Výbuch 1 42"/>
          <p:cNvSpPr/>
          <p:nvPr/>
        </p:nvSpPr>
        <p:spPr>
          <a:xfrm>
            <a:off x="899592" y="0"/>
            <a:ext cx="2016224" cy="1008112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rgbClr val="0070C0"/>
                </a:solidFill>
              </a:rPr>
              <a:t>sklonné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46" name="Zaoblený obdélník 45"/>
          <p:cNvSpPr/>
          <p:nvPr/>
        </p:nvSpPr>
        <p:spPr>
          <a:xfrm>
            <a:off x="6444208" y="5373216"/>
            <a:ext cx="2520280" cy="914400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rgbClr val="0070C0"/>
                </a:solidFill>
              </a:rPr>
              <a:t>neurčité </a:t>
            </a:r>
            <a:r>
              <a:rPr lang="cs-CZ" sz="2000" dirty="0" smtClean="0">
                <a:solidFill>
                  <a:schemeClr val="tx1"/>
                </a:solidFill>
              </a:rPr>
              <a:t>( mnoho, málo, několik…)</a:t>
            </a:r>
            <a:endParaRPr lang="cs-CZ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230832" y="-27384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cs-CZ" sz="4800" b="1" dirty="0">
                <a:ln w="50800"/>
                <a:solidFill>
                  <a:srgbClr val="002060"/>
                </a:solidFill>
                <a:ea typeface="+mn-ea"/>
                <a:cs typeface="Arial" charset="0"/>
              </a:rPr>
              <a:t>5. SLOVESA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179512" y="980728"/>
            <a:ext cx="8496944" cy="504056"/>
          </a:xfrm>
          <a:prstGeom prst="rect">
            <a:avLst/>
          </a:prstGeom>
          <a:solidFill>
            <a:srgbClr val="00FF00"/>
          </a:solidFill>
          <a:ln w="9525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Slova, která vyjadřují děj, stav, pohyb, činnost = někdo něco dělá.</a:t>
            </a:r>
            <a:endParaRPr lang="cs-CZ" sz="2400" dirty="0">
              <a:solidFill>
                <a:srgbClr val="FFCC00"/>
              </a:solidFill>
              <a:cs typeface="Arial" charset="0"/>
            </a:endParaRP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FFCC00"/>
                </a:solidFill>
                <a:cs typeface="Arial" charset="0"/>
              </a:rPr>
              <a:t>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FFCC00"/>
                </a:solidFill>
                <a:cs typeface="Arial" charset="0"/>
              </a:rPr>
              <a:t>	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400" dirty="0">
              <a:solidFill>
                <a:srgbClr val="000000"/>
              </a:solidFill>
              <a:cs typeface="Arial" charset="0"/>
            </a:endParaRP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</a:t>
            </a: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251520" y="1700808"/>
            <a:ext cx="1656184" cy="504056"/>
          </a:xfrm>
          <a:prstGeom prst="rect">
            <a:avLst/>
          </a:prstGeom>
          <a:solidFill>
            <a:srgbClr val="FFFF00"/>
          </a:solidFill>
          <a:ln w="9525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osoba</a:t>
            </a:r>
            <a:r>
              <a:rPr lang="cs-CZ" sz="2400" dirty="0" smtClean="0">
                <a:solidFill>
                  <a:srgbClr val="002060"/>
                </a:solidFill>
                <a:cs typeface="Arial" charset="0"/>
              </a:rPr>
              <a:t>   - 3   </a:t>
            </a:r>
            <a:endParaRPr lang="cs-CZ" sz="2400" dirty="0">
              <a:solidFill>
                <a:srgbClr val="002060"/>
              </a:solidFill>
              <a:cs typeface="Arial" charset="0"/>
            </a:endParaRP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FFCC00"/>
                </a:solidFill>
                <a:cs typeface="Arial" charset="0"/>
              </a:rPr>
              <a:t>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FFCC00"/>
                </a:solidFill>
                <a:cs typeface="Arial" charset="0"/>
              </a:rPr>
              <a:t>	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400" dirty="0">
              <a:solidFill>
                <a:srgbClr val="000000"/>
              </a:solidFill>
              <a:cs typeface="Arial" charset="0"/>
            </a:endParaRP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</a:t>
            </a: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2051720" y="1700808"/>
            <a:ext cx="3420888" cy="504056"/>
          </a:xfrm>
          <a:prstGeom prst="rect">
            <a:avLst/>
          </a:prstGeom>
          <a:solidFill>
            <a:srgbClr val="FFFF00"/>
          </a:solidFill>
          <a:ln w="9525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číslo </a:t>
            </a:r>
            <a:r>
              <a:rPr lang="cs-CZ" sz="2400" dirty="0" smtClean="0">
                <a:solidFill>
                  <a:srgbClr val="002060"/>
                </a:solidFill>
                <a:cs typeface="Arial" charset="0"/>
              </a:rPr>
              <a:t>– jednotné, množné</a:t>
            </a:r>
            <a:endParaRPr lang="cs-CZ" sz="2400" dirty="0">
              <a:solidFill>
                <a:srgbClr val="002060"/>
              </a:solidFill>
              <a:cs typeface="Arial" charset="0"/>
            </a:endParaRP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FFCC00"/>
                </a:solidFill>
                <a:cs typeface="Arial" charset="0"/>
              </a:rPr>
              <a:t>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FFCC00"/>
                </a:solidFill>
                <a:cs typeface="Arial" charset="0"/>
              </a:rPr>
              <a:t>	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400" dirty="0">
              <a:solidFill>
                <a:srgbClr val="000000"/>
              </a:solidFill>
              <a:cs typeface="Arial" charset="0"/>
            </a:endParaRP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</a:t>
            </a: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251520" y="3212976"/>
            <a:ext cx="3779912" cy="2880320"/>
          </a:xfrm>
          <a:prstGeom prst="rect">
            <a:avLst/>
          </a:prstGeom>
          <a:solidFill>
            <a:srgbClr val="FFFF00"/>
          </a:solidFill>
          <a:ln w="9525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oznamovací           minulý</a:t>
            </a:r>
          </a:p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                                 přítomný</a:t>
            </a:r>
          </a:p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                                 budoucí</a:t>
            </a:r>
          </a:p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rozkazovací                 -</a:t>
            </a:r>
          </a:p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podmiňovací         přítomný </a:t>
            </a:r>
          </a:p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                                 minulý</a:t>
            </a:r>
            <a:endParaRPr lang="cs-CZ" sz="2400" b="1" dirty="0">
              <a:solidFill>
                <a:srgbClr val="FFCC00"/>
              </a:solidFill>
              <a:cs typeface="Arial" charset="0"/>
            </a:endParaRP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FFCC00"/>
                </a:solidFill>
                <a:cs typeface="Arial" charset="0"/>
              </a:rPr>
              <a:t>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FFCC00"/>
                </a:solidFill>
                <a:cs typeface="Arial" charset="0"/>
              </a:rPr>
              <a:t>	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400" dirty="0">
              <a:solidFill>
                <a:srgbClr val="000000"/>
              </a:solidFill>
              <a:cs typeface="Arial" charset="0"/>
            </a:endParaRP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251520" y="2492896"/>
            <a:ext cx="1159292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způsob</a:t>
            </a: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 </a:t>
            </a:r>
            <a:endParaRPr lang="cs-CZ" sz="2400" dirty="0"/>
          </a:p>
        </p:txBody>
      </p:sp>
      <p:sp>
        <p:nvSpPr>
          <p:cNvPr id="16" name="Obdélník 15"/>
          <p:cNvSpPr/>
          <p:nvPr/>
        </p:nvSpPr>
        <p:spPr>
          <a:xfrm>
            <a:off x="2555776" y="2492896"/>
            <a:ext cx="58811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čas</a:t>
            </a:r>
          </a:p>
        </p:txBody>
      </p:sp>
      <p:cxnSp>
        <p:nvCxnSpPr>
          <p:cNvPr id="28" name="Přímá spojovací čára 27"/>
          <p:cNvCxnSpPr/>
          <p:nvPr/>
        </p:nvCxnSpPr>
        <p:spPr>
          <a:xfrm>
            <a:off x="2195736" y="3212976"/>
            <a:ext cx="0" cy="295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ovací čára 30"/>
          <p:cNvCxnSpPr/>
          <p:nvPr/>
        </p:nvCxnSpPr>
        <p:spPr>
          <a:xfrm flipH="1">
            <a:off x="251520" y="4581128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ovací čára 34"/>
          <p:cNvCxnSpPr/>
          <p:nvPr/>
        </p:nvCxnSpPr>
        <p:spPr>
          <a:xfrm flipH="1">
            <a:off x="251520" y="5013176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bdélník 35"/>
          <p:cNvSpPr/>
          <p:nvPr/>
        </p:nvSpPr>
        <p:spPr>
          <a:xfrm>
            <a:off x="4716016" y="4509120"/>
            <a:ext cx="3816424" cy="15542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-341313">
              <a:spcBef>
                <a:spcPts val="600"/>
              </a:spcBef>
              <a:buClr>
                <a:srgbClr val="000000"/>
              </a:buClr>
              <a:buSzPct val="4500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0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podmiňovací způsob přítomný </a:t>
            </a:r>
          </a:p>
          <a:p>
            <a:pPr indent="-341313">
              <a:spcBef>
                <a:spcPts val="600"/>
              </a:spcBef>
              <a:buClr>
                <a:srgbClr val="000000"/>
              </a:buClr>
              <a:buSzPct val="4500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0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+ další pomocné sloveso být</a:t>
            </a:r>
          </a:p>
          <a:p>
            <a:pPr indent="-341313">
              <a:spcBef>
                <a:spcPts val="600"/>
              </a:spcBef>
              <a:buClr>
                <a:srgbClr val="000000"/>
              </a:buClr>
              <a:buSzPct val="4500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000" dirty="0" smtClean="0">
                <a:cs typeface="Arial" charset="0"/>
              </a:rPr>
              <a:t>byl bych pracoval</a:t>
            </a:r>
          </a:p>
          <a:p>
            <a:pPr indent="-341313">
              <a:spcBef>
                <a:spcPts val="600"/>
              </a:spcBef>
              <a:buClr>
                <a:srgbClr val="000000"/>
              </a:buClr>
              <a:buSzPct val="4500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000" dirty="0" smtClean="0">
                <a:cs typeface="Arial" charset="0"/>
              </a:rPr>
              <a:t>byl bych býval pracoval</a:t>
            </a:r>
          </a:p>
        </p:txBody>
      </p:sp>
      <p:sp>
        <p:nvSpPr>
          <p:cNvPr id="38" name="Obdélník 37"/>
          <p:cNvSpPr/>
          <p:nvPr/>
        </p:nvSpPr>
        <p:spPr>
          <a:xfrm>
            <a:off x="4427984" y="2492896"/>
            <a:ext cx="4258025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podmiňovací  způsob  přítomný </a:t>
            </a:r>
          </a:p>
        </p:txBody>
      </p:sp>
      <p:sp>
        <p:nvSpPr>
          <p:cNvPr id="39" name="Obdélník 38"/>
          <p:cNvSpPr/>
          <p:nvPr/>
        </p:nvSpPr>
        <p:spPr>
          <a:xfrm>
            <a:off x="4860032" y="2996952"/>
            <a:ext cx="3456384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cs-CZ" sz="20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sloveso + pomocné sloveso být </a:t>
            </a:r>
          </a:p>
          <a:p>
            <a:r>
              <a:rPr lang="cs-CZ" sz="2000" dirty="0" smtClean="0">
                <a:cs typeface="Arial" charset="0"/>
              </a:rPr>
              <a:t>pracoval bych</a:t>
            </a:r>
            <a:endParaRPr lang="cs-CZ" sz="2000" dirty="0"/>
          </a:p>
        </p:txBody>
      </p:sp>
      <p:sp>
        <p:nvSpPr>
          <p:cNvPr id="40" name="Obdélník 39"/>
          <p:cNvSpPr/>
          <p:nvPr/>
        </p:nvSpPr>
        <p:spPr>
          <a:xfrm>
            <a:off x="4562760" y="3933056"/>
            <a:ext cx="3753656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podmiňovací způsob minulý</a:t>
            </a:r>
          </a:p>
        </p:txBody>
      </p:sp>
      <p:sp>
        <p:nvSpPr>
          <p:cNvPr id="41" name="Šipka doprava 40"/>
          <p:cNvSpPr/>
          <p:nvPr/>
        </p:nvSpPr>
        <p:spPr>
          <a:xfrm rot="19319779" flipV="1">
            <a:off x="3647837" y="5058530"/>
            <a:ext cx="978408" cy="3757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/>
      <p:bldP spid="8195" grpId="0" animBg="1"/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260648"/>
            <a:ext cx="18002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</a:rPr>
              <a:t>slovesný rod</a:t>
            </a:r>
            <a:endParaRPr lang="cs-CZ" sz="2400" b="1" dirty="0">
              <a:solidFill>
                <a:srgbClr val="00206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51520" y="1418000"/>
            <a:ext cx="2232248" cy="193899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</a:rPr>
              <a:t>činný </a:t>
            </a:r>
          </a:p>
          <a:p>
            <a:r>
              <a:rPr lang="cs-CZ" sz="2400" dirty="0" smtClean="0"/>
              <a:t>( Žák píše.)</a:t>
            </a:r>
          </a:p>
          <a:p>
            <a:r>
              <a:rPr lang="cs-CZ" sz="2400" b="1" dirty="0" smtClean="0">
                <a:solidFill>
                  <a:srgbClr val="002060"/>
                </a:solidFill>
              </a:rPr>
              <a:t>trpný </a:t>
            </a:r>
          </a:p>
          <a:p>
            <a:r>
              <a:rPr lang="cs-CZ" sz="2400" dirty="0" smtClean="0"/>
              <a:t>( Žák je chválen učitelem.)</a:t>
            </a:r>
            <a:endParaRPr lang="cs-CZ" sz="2400" dirty="0"/>
          </a:p>
        </p:txBody>
      </p:sp>
      <p:sp>
        <p:nvSpPr>
          <p:cNvPr id="4" name="Obdélník 3"/>
          <p:cNvSpPr/>
          <p:nvPr/>
        </p:nvSpPr>
        <p:spPr>
          <a:xfrm>
            <a:off x="3779912" y="231031"/>
            <a:ext cx="72008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</a:rPr>
              <a:t>vid</a:t>
            </a:r>
            <a:endParaRPr lang="cs-CZ" sz="2400" b="1" dirty="0">
              <a:solidFill>
                <a:srgbClr val="00206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131840" y="1373867"/>
            <a:ext cx="2267744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</a:rPr>
              <a:t>dokonavý</a:t>
            </a:r>
          </a:p>
          <a:p>
            <a:r>
              <a:rPr lang="cs-CZ" sz="2400" dirty="0" smtClean="0"/>
              <a:t>(hodit – hodím) </a:t>
            </a:r>
            <a:endParaRPr lang="cs-CZ" sz="2400" dirty="0"/>
          </a:p>
        </p:txBody>
      </p:sp>
      <p:sp>
        <p:nvSpPr>
          <p:cNvPr id="6" name="Obdélník 5"/>
          <p:cNvSpPr/>
          <p:nvPr/>
        </p:nvSpPr>
        <p:spPr>
          <a:xfrm>
            <a:off x="3168352" y="2348880"/>
            <a:ext cx="2267744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</a:rPr>
              <a:t>nedokonavý</a:t>
            </a:r>
          </a:p>
          <a:p>
            <a:r>
              <a:rPr lang="cs-CZ" sz="2400" dirty="0" smtClean="0"/>
              <a:t>(házet </a:t>
            </a:r>
          </a:p>
          <a:p>
            <a:r>
              <a:rPr lang="cs-CZ" sz="2400" dirty="0" smtClean="0"/>
              <a:t> - budu házet)</a:t>
            </a:r>
            <a:endParaRPr lang="cs-CZ" sz="2400" dirty="0"/>
          </a:p>
        </p:txBody>
      </p:sp>
      <p:sp>
        <p:nvSpPr>
          <p:cNvPr id="8" name="Obdélník 7"/>
          <p:cNvSpPr/>
          <p:nvPr/>
        </p:nvSpPr>
        <p:spPr>
          <a:xfrm>
            <a:off x="6804248" y="231031"/>
            <a:ext cx="864096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</a:rPr>
              <a:t>třída</a:t>
            </a:r>
            <a:endParaRPr lang="cs-CZ" sz="2400" b="1" dirty="0">
              <a:solidFill>
                <a:srgbClr val="00206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6120680" y="1340768"/>
            <a:ext cx="2267744" cy="193899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cs-CZ" sz="2400" b="1" dirty="0" smtClean="0">
                <a:solidFill>
                  <a:srgbClr val="002060"/>
                </a:solidFill>
              </a:rPr>
              <a:t>- e</a:t>
            </a:r>
          </a:p>
          <a:p>
            <a:pPr marL="457200" indent="-457200">
              <a:buAutoNum type="arabicPeriod"/>
            </a:pPr>
            <a:r>
              <a:rPr lang="cs-CZ" sz="2400" b="1" dirty="0" smtClean="0">
                <a:solidFill>
                  <a:srgbClr val="002060"/>
                </a:solidFill>
              </a:rPr>
              <a:t>-ne</a:t>
            </a:r>
          </a:p>
          <a:p>
            <a:pPr marL="457200" indent="-457200">
              <a:buAutoNum type="arabicPeriod"/>
            </a:pPr>
            <a:r>
              <a:rPr lang="cs-CZ" sz="2400" b="1" dirty="0" smtClean="0">
                <a:solidFill>
                  <a:srgbClr val="002060"/>
                </a:solidFill>
              </a:rPr>
              <a:t>- je</a:t>
            </a:r>
          </a:p>
          <a:p>
            <a:pPr marL="457200" indent="-457200">
              <a:buAutoNum type="arabicPeriod"/>
            </a:pPr>
            <a:r>
              <a:rPr lang="cs-CZ" sz="2400" b="1" dirty="0" smtClean="0">
                <a:solidFill>
                  <a:srgbClr val="002060"/>
                </a:solidFill>
              </a:rPr>
              <a:t>-í</a:t>
            </a:r>
          </a:p>
          <a:p>
            <a:pPr marL="457200" indent="-457200">
              <a:buAutoNum type="arabicPeriod"/>
            </a:pPr>
            <a:r>
              <a:rPr lang="cs-CZ" sz="2400" b="1" dirty="0" smtClean="0">
                <a:solidFill>
                  <a:srgbClr val="002060"/>
                </a:solidFill>
              </a:rPr>
              <a:t>-á</a:t>
            </a:r>
          </a:p>
        </p:txBody>
      </p:sp>
      <p:sp>
        <p:nvSpPr>
          <p:cNvPr id="10" name="Obdélník 9"/>
          <p:cNvSpPr/>
          <p:nvPr/>
        </p:nvSpPr>
        <p:spPr>
          <a:xfrm>
            <a:off x="5940152" y="4658360"/>
            <a:ext cx="2808312" cy="193899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cs-CZ" sz="2400" b="1" dirty="0" smtClean="0">
                <a:solidFill>
                  <a:srgbClr val="002060"/>
                </a:solidFill>
              </a:rPr>
              <a:t>nese, bere, maže</a:t>
            </a:r>
          </a:p>
          <a:p>
            <a:pPr marL="457200" indent="-457200">
              <a:buAutoNum type="arabicPeriod"/>
            </a:pPr>
            <a:r>
              <a:rPr lang="cs-CZ" sz="2400" b="1" dirty="0" smtClean="0">
                <a:solidFill>
                  <a:srgbClr val="002060"/>
                </a:solidFill>
              </a:rPr>
              <a:t>tiskne, mine</a:t>
            </a:r>
          </a:p>
          <a:p>
            <a:pPr marL="457200" indent="-457200">
              <a:buAutoNum type="arabicPeriod"/>
            </a:pPr>
            <a:r>
              <a:rPr lang="cs-CZ" sz="2400" b="1" dirty="0" smtClean="0">
                <a:solidFill>
                  <a:srgbClr val="002060"/>
                </a:solidFill>
              </a:rPr>
              <a:t>kryje, kupuje</a:t>
            </a:r>
          </a:p>
          <a:p>
            <a:pPr marL="457200" indent="-457200">
              <a:buAutoNum type="arabicPeriod"/>
            </a:pPr>
            <a:r>
              <a:rPr lang="cs-CZ" sz="2400" b="1" dirty="0" smtClean="0">
                <a:solidFill>
                  <a:srgbClr val="002060"/>
                </a:solidFill>
              </a:rPr>
              <a:t>prosí, trpí, sází</a:t>
            </a:r>
          </a:p>
          <a:p>
            <a:pPr marL="457200" indent="-457200">
              <a:buAutoNum type="arabicPeriod"/>
            </a:pPr>
            <a:r>
              <a:rPr lang="cs-CZ" sz="2400" b="1" dirty="0" smtClean="0">
                <a:solidFill>
                  <a:srgbClr val="002060"/>
                </a:solidFill>
              </a:rPr>
              <a:t>dělá</a:t>
            </a:r>
          </a:p>
        </p:txBody>
      </p:sp>
      <p:sp>
        <p:nvSpPr>
          <p:cNvPr id="11" name="Šipka dolů 10"/>
          <p:cNvSpPr/>
          <p:nvPr/>
        </p:nvSpPr>
        <p:spPr>
          <a:xfrm>
            <a:off x="1115616" y="764704"/>
            <a:ext cx="484632" cy="618368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 dolů 11"/>
          <p:cNvSpPr/>
          <p:nvPr/>
        </p:nvSpPr>
        <p:spPr>
          <a:xfrm>
            <a:off x="3923928" y="764704"/>
            <a:ext cx="484632" cy="618368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Šipka dolů 12"/>
          <p:cNvSpPr/>
          <p:nvPr/>
        </p:nvSpPr>
        <p:spPr>
          <a:xfrm>
            <a:off x="7020272" y="722400"/>
            <a:ext cx="484632" cy="618368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6948264" y="3356992"/>
            <a:ext cx="72008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</a:rPr>
              <a:t>vzor</a:t>
            </a:r>
            <a:endParaRPr lang="cs-CZ" sz="2400" b="1" dirty="0">
              <a:solidFill>
                <a:srgbClr val="002060"/>
              </a:solidFill>
            </a:endParaRPr>
          </a:p>
        </p:txBody>
      </p:sp>
      <p:sp>
        <p:nvSpPr>
          <p:cNvPr id="15" name="Šipka dolů 14"/>
          <p:cNvSpPr/>
          <p:nvPr/>
        </p:nvSpPr>
        <p:spPr>
          <a:xfrm>
            <a:off x="7092280" y="3933056"/>
            <a:ext cx="484632" cy="618368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179512" y="3966155"/>
            <a:ext cx="5472608" cy="830997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</a:rPr>
              <a:t>nepravidelná slovesa</a:t>
            </a:r>
          </a:p>
          <a:p>
            <a:r>
              <a:rPr lang="cs-CZ" sz="2400" dirty="0" smtClean="0"/>
              <a:t>být, jíst, vědět, vidět, mít, chtít, jít</a:t>
            </a:r>
          </a:p>
        </p:txBody>
      </p:sp>
      <p:sp>
        <p:nvSpPr>
          <p:cNvPr id="17" name="Obdélník 16"/>
          <p:cNvSpPr/>
          <p:nvPr/>
        </p:nvSpPr>
        <p:spPr>
          <a:xfrm>
            <a:off x="179512" y="5013176"/>
            <a:ext cx="5472608" cy="156966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</a:rPr>
              <a:t>pomocná slovesa</a:t>
            </a:r>
          </a:p>
          <a:p>
            <a:r>
              <a:rPr lang="cs-CZ" sz="2400" dirty="0" smtClean="0"/>
              <a:t>být, bývat, mít, mívat, stát se, stávat se,chtít, mít, moct / moci, muset, smět, začínat, začít, počít, přestat, ustat, zůstat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323528" y="44624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4800" b="1" dirty="0">
                <a:ln w="50800"/>
                <a:solidFill>
                  <a:srgbClr val="7030A0"/>
                </a:solidFill>
                <a:cs typeface="Arial" charset="0"/>
              </a:rPr>
              <a:t>6. PŘÍSLOVCE</a:t>
            </a:r>
          </a:p>
        </p:txBody>
      </p:sp>
      <p:sp>
        <p:nvSpPr>
          <p:cNvPr id="9223" name="Text Box 6"/>
          <p:cNvSpPr txBox="1">
            <a:spLocks noChangeArrowheads="1"/>
          </p:cNvSpPr>
          <p:nvPr/>
        </p:nvSpPr>
        <p:spPr bwMode="auto">
          <a:xfrm>
            <a:off x="223838" y="6300788"/>
            <a:ext cx="8920162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sz="1400" i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251520" y="980728"/>
            <a:ext cx="8712968" cy="1800493"/>
          </a:xfrm>
          <a:prstGeom prst="rect">
            <a:avLst/>
          </a:prstGeom>
          <a:solidFill>
            <a:srgbClr val="00FFFF"/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rgbClr val="000000"/>
              </a:buClr>
              <a:buSzPct val="45000"/>
              <a:buFont typeface="Wingdings" pitchFamily="2" charset="2"/>
              <a:buChar char="Ø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dirty="0" smtClean="0">
                <a:cs typeface="Arial" charset="0"/>
              </a:rPr>
              <a:t> slova, která vyjadřují  okolnosti děje nebo vlastností</a:t>
            </a:r>
          </a:p>
          <a:p>
            <a:pPr>
              <a:spcBef>
                <a:spcPts val="600"/>
              </a:spcBef>
              <a:buClr>
                <a:srgbClr val="000000"/>
              </a:buClr>
              <a:buSzPct val="45000"/>
              <a:buFont typeface="Wingdings" pitchFamily="2" charset="2"/>
              <a:buChar char="Ø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dirty="0" smtClean="0"/>
              <a:t> rozvíjí přídavná jména nebo slovesa</a:t>
            </a:r>
            <a:endParaRPr lang="cs-CZ" sz="2400" dirty="0" smtClean="0">
              <a:cs typeface="Arial" charset="0"/>
            </a:endParaRPr>
          </a:p>
          <a:p>
            <a:pPr>
              <a:spcBef>
                <a:spcPts val="600"/>
              </a:spcBef>
              <a:buClr>
                <a:srgbClr val="000000"/>
              </a:buClr>
              <a:buSzPct val="45000"/>
              <a:buFont typeface="Wingdings" pitchFamily="2" charset="2"/>
              <a:buChar char="Ø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dirty="0" smtClean="0">
                <a:cs typeface="Arial" charset="0"/>
              </a:rPr>
              <a:t> ve větě bývají příslovečným určením ( odešel rychle) , přívlastkem</a:t>
            </a:r>
          </a:p>
          <a:p>
            <a:pPr>
              <a:spcBef>
                <a:spcPts val="600"/>
              </a:spcBef>
              <a:buClr>
                <a:srgbClr val="000000"/>
              </a:buClr>
              <a:buSzPct val="45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dirty="0" smtClean="0">
                <a:cs typeface="Arial" charset="0"/>
              </a:rPr>
              <a:t>   neshodným  ( cesta pěšky)</a:t>
            </a:r>
            <a:endParaRPr lang="cs-CZ" sz="2400" i="1" dirty="0" smtClean="0"/>
          </a:p>
        </p:txBody>
      </p:sp>
      <p:sp>
        <p:nvSpPr>
          <p:cNvPr id="7" name="Obdélník 6"/>
          <p:cNvSpPr/>
          <p:nvPr/>
        </p:nvSpPr>
        <p:spPr>
          <a:xfrm>
            <a:off x="251520" y="2852936"/>
            <a:ext cx="8712968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buClr>
                <a:srgbClr val="000099"/>
              </a:buClr>
              <a:buSzPct val="100000"/>
              <a:buFont typeface="Wingdings" pitchFamily="2" charset="2"/>
              <a:buChar char="Ø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b="1" dirty="0" smtClean="0">
                <a:solidFill>
                  <a:srgbClr val="C00000"/>
                </a:solidFill>
                <a:cs typeface="Arial" charset="0"/>
              </a:rPr>
              <a:t>  příslovce </a:t>
            </a:r>
            <a:r>
              <a:rPr lang="cs-CZ" sz="2400" b="1" dirty="0" smtClean="0">
                <a:solidFill>
                  <a:srgbClr val="C00000"/>
                </a:solidFill>
                <a:cs typeface="Arial" charset="0"/>
              </a:rPr>
              <a:t>místa </a:t>
            </a:r>
            <a:r>
              <a:rPr lang="cs-CZ" sz="2400" b="1" dirty="0" smtClean="0">
                <a:solidFill>
                  <a:srgbClr val="000099"/>
                </a:solidFill>
                <a:cs typeface="Arial" charset="0"/>
              </a:rPr>
              <a:t>- kde? odkud? kudy? kam</a:t>
            </a:r>
            <a:r>
              <a:rPr lang="cs-CZ" sz="2400" b="1" dirty="0" smtClean="0">
                <a:solidFill>
                  <a:srgbClr val="000099"/>
                </a:solidFill>
                <a:cs typeface="Arial" charset="0"/>
              </a:rPr>
              <a:t>?</a:t>
            </a:r>
          </a:p>
          <a:p>
            <a:pPr>
              <a:buClr>
                <a:srgbClr val="000099"/>
              </a:buClr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b="1" dirty="0" smtClean="0">
                <a:solidFill>
                  <a:srgbClr val="000099"/>
                </a:solidFill>
                <a:cs typeface="Arial" charset="0"/>
              </a:rPr>
              <a:t>    </a:t>
            </a:r>
            <a:r>
              <a:rPr lang="cs-CZ" sz="2400" dirty="0" smtClean="0">
                <a:cs typeface="Arial" charset="0"/>
              </a:rPr>
              <a:t>doma</a:t>
            </a:r>
            <a:r>
              <a:rPr lang="cs-CZ" sz="2400" dirty="0" smtClean="0">
                <a:cs typeface="Arial" charset="0"/>
              </a:rPr>
              <a:t>, shora, nahoru, tam, tudy, doprava, kolem,</a:t>
            </a:r>
            <a:r>
              <a:rPr lang="cs-CZ" sz="2400" dirty="0" smtClean="0">
                <a:solidFill>
                  <a:srgbClr val="000000"/>
                </a:solidFill>
                <a:cs typeface="Arial" charset="0"/>
              </a:rPr>
              <a:t>někde, blízko…</a:t>
            </a:r>
          </a:p>
        </p:txBody>
      </p:sp>
      <p:sp>
        <p:nvSpPr>
          <p:cNvPr id="9" name="Obdélník 8"/>
          <p:cNvSpPr/>
          <p:nvPr/>
        </p:nvSpPr>
        <p:spPr>
          <a:xfrm>
            <a:off x="288710" y="5679948"/>
            <a:ext cx="8675777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buClr>
                <a:srgbClr val="000099"/>
              </a:buClr>
              <a:buSzPct val="100000"/>
              <a:buFont typeface="Wingdings" pitchFamily="2" charset="2"/>
              <a:buChar char="Ø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b="1" dirty="0" smtClean="0">
                <a:solidFill>
                  <a:srgbClr val="C00000"/>
                </a:solidFill>
                <a:cs typeface="Arial" charset="0"/>
              </a:rPr>
              <a:t> příslovce </a:t>
            </a:r>
            <a:r>
              <a:rPr lang="cs-CZ" sz="2400" b="1" dirty="0" smtClean="0">
                <a:solidFill>
                  <a:srgbClr val="C00000"/>
                </a:solidFill>
                <a:cs typeface="Arial" charset="0"/>
              </a:rPr>
              <a:t>příčiny </a:t>
            </a: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-</a:t>
            </a:r>
            <a:r>
              <a:rPr lang="cs-CZ" sz="2400" dirty="0" smtClean="0">
                <a:solidFill>
                  <a:srgbClr val="002060"/>
                </a:solidFill>
                <a:cs typeface="Arial" charset="0"/>
              </a:rPr>
              <a:t> </a:t>
            </a: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proč?</a:t>
            </a:r>
          </a:p>
          <a:p>
            <a:pPr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dirty="0" smtClean="0">
                <a:cs typeface="Arial" charset="0"/>
              </a:rPr>
              <a:t>   </a:t>
            </a:r>
            <a:r>
              <a:rPr lang="cs-CZ" sz="2400" dirty="0" smtClean="0">
                <a:cs typeface="Arial" charset="0"/>
              </a:rPr>
              <a:t>úmyslně</a:t>
            </a:r>
            <a:r>
              <a:rPr lang="cs-CZ" sz="2400" dirty="0" smtClean="0">
                <a:cs typeface="Arial" charset="0"/>
              </a:rPr>
              <a:t>, schválně, navzdory, proto…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269970" y="4611538"/>
            <a:ext cx="8694518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buClr>
                <a:srgbClr val="000099"/>
              </a:buClr>
              <a:buSzPct val="100000"/>
              <a:buFont typeface="Wingdings" pitchFamily="2" charset="2"/>
              <a:buChar char="Ø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b="1" dirty="0" smtClean="0">
                <a:solidFill>
                  <a:srgbClr val="C00000"/>
                </a:solidFill>
                <a:cs typeface="Arial" charset="0"/>
              </a:rPr>
              <a:t> příslovce </a:t>
            </a:r>
            <a:r>
              <a:rPr lang="cs-CZ" sz="2400" b="1" dirty="0" smtClean="0">
                <a:solidFill>
                  <a:srgbClr val="C00000"/>
                </a:solidFill>
                <a:cs typeface="Arial" charset="0"/>
              </a:rPr>
              <a:t>způsobu </a:t>
            </a:r>
            <a:r>
              <a:rPr lang="cs-CZ" sz="2400" b="1" dirty="0" smtClean="0">
                <a:solidFill>
                  <a:srgbClr val="000099"/>
                </a:solidFill>
                <a:cs typeface="Arial" charset="0"/>
              </a:rPr>
              <a:t>-  jak?</a:t>
            </a:r>
            <a:endParaRPr lang="cs-CZ" sz="2400" b="1" dirty="0" smtClean="0">
              <a:solidFill>
                <a:srgbClr val="00B0F0"/>
              </a:solidFill>
              <a:cs typeface="Arial" charset="0"/>
            </a:endParaRPr>
          </a:p>
          <a:p>
            <a:pPr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b="1" dirty="0" smtClean="0">
                <a:solidFill>
                  <a:srgbClr val="00B0F0"/>
                </a:solidFill>
                <a:cs typeface="Arial" charset="0"/>
              </a:rPr>
              <a:t>   </a:t>
            </a:r>
            <a:r>
              <a:rPr lang="cs-CZ" sz="2400" dirty="0" smtClean="0">
                <a:cs typeface="Arial" charset="0"/>
              </a:rPr>
              <a:t>česky</a:t>
            </a:r>
            <a:r>
              <a:rPr lang="cs-CZ" sz="2400" dirty="0" smtClean="0">
                <a:cs typeface="Arial" charset="0"/>
              </a:rPr>
              <a:t>, pěkně, vesele, málo,</a:t>
            </a:r>
            <a:r>
              <a:rPr lang="cs-CZ" sz="2400" dirty="0" smtClean="0">
                <a:solidFill>
                  <a:srgbClr val="000000"/>
                </a:solidFill>
                <a:cs typeface="Arial" charset="0"/>
              </a:rPr>
              <a:t>hezky, mladě, pěšky</a:t>
            </a:r>
            <a:r>
              <a:rPr lang="cs-CZ" sz="2400" dirty="0" smtClean="0">
                <a:cs typeface="Arial" charset="0"/>
              </a:rPr>
              <a:t>, </a:t>
            </a:r>
            <a:r>
              <a:rPr lang="cs-CZ" sz="2400" dirty="0" smtClean="0">
                <a:cs typeface="Arial" charset="0"/>
              </a:rPr>
              <a:t>žlutě, rychle…</a:t>
            </a:r>
            <a:endParaRPr lang="cs-CZ" sz="2400" dirty="0" smtClean="0">
              <a:cs typeface="Arial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69970" y="3720107"/>
            <a:ext cx="8694518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buClr>
                <a:srgbClr val="000099"/>
              </a:buClr>
              <a:buSzPct val="100000"/>
              <a:buFont typeface="Wingdings" pitchFamily="2" charset="2"/>
              <a:buChar char="Ø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b="1" dirty="0" smtClean="0">
                <a:solidFill>
                  <a:srgbClr val="C00000"/>
                </a:solidFill>
                <a:cs typeface="Arial" charset="0"/>
              </a:rPr>
              <a:t> příslovce </a:t>
            </a:r>
            <a:r>
              <a:rPr lang="cs-CZ" sz="2400" b="1" dirty="0" smtClean="0">
                <a:solidFill>
                  <a:srgbClr val="C00000"/>
                </a:solidFill>
                <a:cs typeface="Arial" charset="0"/>
              </a:rPr>
              <a:t>času </a:t>
            </a:r>
            <a:r>
              <a:rPr lang="cs-CZ" sz="2400" b="1" dirty="0" smtClean="0">
                <a:solidFill>
                  <a:srgbClr val="000099"/>
                </a:solidFill>
                <a:cs typeface="Arial" charset="0"/>
              </a:rPr>
              <a:t>- kdy? odkdy? dokdy? jak dlouho?</a:t>
            </a:r>
          </a:p>
          <a:p>
            <a:pPr>
              <a:buClr>
                <a:srgbClr val="000099"/>
              </a:buClr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dirty="0" smtClean="0">
                <a:cs typeface="Arial" charset="0"/>
              </a:rPr>
              <a:t>    večer, včera, dlouho, stále, občas, odkdy, tehdy, </a:t>
            </a:r>
            <a:r>
              <a:rPr lang="cs-CZ" sz="2400" dirty="0" smtClean="0">
                <a:cs typeface="Arial" charset="0"/>
              </a:rPr>
              <a:t>teď, dosud, vždy…</a:t>
            </a:r>
            <a:endParaRPr lang="cs-CZ" sz="2400" dirty="0" smtClean="0"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8" grpId="0" animBg="1"/>
      <p:bldP spid="7" grpId="0" animBg="1"/>
      <p:bldP spid="9" grpId="0" animBg="1"/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rgbClr val="002060"/>
                </a:solidFill>
              </a:rPr>
              <a:t>Příslovečné spřežky</a:t>
            </a:r>
            <a:endParaRPr lang="cs-CZ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67544" y="1412776"/>
            <a:ext cx="8352928" cy="4680519"/>
          </a:xfrm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r>
              <a:rPr lang="cs-CZ" sz="2800" b="1" dirty="0" smtClean="0"/>
              <a:t>píšeme dohromady:</a:t>
            </a:r>
          </a:p>
          <a:p>
            <a:pPr>
              <a:buFont typeface="Wingdings" pitchFamily="2" charset="2"/>
              <a:buChar char="Ø"/>
            </a:pPr>
            <a:r>
              <a:rPr lang="cs-CZ" sz="2800" dirty="0" smtClean="0"/>
              <a:t>nahlas, nahoře, zleva, napravo, vestoje, dodnes, zpaměti</a:t>
            </a:r>
          </a:p>
          <a:p>
            <a:pPr>
              <a:buNone/>
            </a:pPr>
            <a:r>
              <a:rPr lang="cs-CZ" sz="2800" dirty="0" smtClean="0"/>
              <a:t>     </a:t>
            </a:r>
            <a:r>
              <a:rPr lang="cs-CZ" sz="2800" i="1" dirty="0" smtClean="0"/>
              <a:t>Spadl do hromady písku</a:t>
            </a:r>
            <a:r>
              <a:rPr lang="cs-CZ" sz="2800" dirty="0" smtClean="0"/>
              <a:t>.</a:t>
            </a:r>
            <a:r>
              <a:rPr lang="cs-CZ" sz="2800" i="1" dirty="0" smtClean="0"/>
              <a:t> = </a:t>
            </a:r>
            <a:r>
              <a:rPr lang="cs-CZ" sz="2800" b="1" i="1" dirty="0" smtClean="0"/>
              <a:t>předložka</a:t>
            </a:r>
          </a:p>
          <a:p>
            <a:pPr>
              <a:buNone/>
            </a:pPr>
            <a:r>
              <a:rPr lang="cs-CZ" sz="2800" dirty="0" smtClean="0"/>
              <a:t>     </a:t>
            </a:r>
            <a:r>
              <a:rPr lang="cs-CZ" sz="2800" i="1" dirty="0" smtClean="0"/>
              <a:t>Půjdeme tam </a:t>
            </a:r>
            <a:r>
              <a:rPr lang="cs-CZ" sz="2800" b="1" i="1" dirty="0" smtClean="0">
                <a:solidFill>
                  <a:srgbClr val="FFFF00"/>
                </a:solidFill>
              </a:rPr>
              <a:t>dohromady.</a:t>
            </a:r>
            <a:r>
              <a:rPr lang="cs-CZ" sz="2800" i="1" dirty="0" smtClean="0"/>
              <a:t> = </a:t>
            </a:r>
            <a:r>
              <a:rPr lang="cs-CZ" sz="2800" b="1" i="1" dirty="0" smtClean="0"/>
              <a:t>příslovečná spřežka</a:t>
            </a:r>
          </a:p>
          <a:p>
            <a:r>
              <a:rPr lang="cs-CZ" sz="2800" i="1" dirty="0" smtClean="0"/>
              <a:t>Na hoře Říp. = </a:t>
            </a:r>
            <a:r>
              <a:rPr lang="cs-CZ" sz="2800" b="1" i="1" dirty="0" smtClean="0"/>
              <a:t>předložka</a:t>
            </a:r>
          </a:p>
          <a:p>
            <a:r>
              <a:rPr lang="cs-CZ" sz="2800" i="1" dirty="0" smtClean="0">
                <a:solidFill>
                  <a:srgbClr val="FFFF00"/>
                </a:solidFill>
              </a:rPr>
              <a:t>Nahoře</a:t>
            </a:r>
            <a:r>
              <a:rPr lang="cs-CZ" sz="2800" i="1" dirty="0" smtClean="0"/>
              <a:t>  v polici. = </a:t>
            </a:r>
            <a:r>
              <a:rPr lang="cs-CZ" sz="2800" b="1" i="1" dirty="0" smtClean="0"/>
              <a:t>příslovečná spřežka.</a:t>
            </a:r>
            <a:endParaRPr lang="cs-CZ" sz="2800" dirty="0" smtClean="0"/>
          </a:p>
          <a:p>
            <a:r>
              <a:rPr lang="cs-CZ" sz="2800" b="1" dirty="0" smtClean="0"/>
              <a:t>ustálená spojení: </a:t>
            </a:r>
          </a:p>
          <a:p>
            <a:pPr>
              <a:buFont typeface="Wingdings" pitchFamily="2" charset="2"/>
              <a:buChar char="Ø"/>
            </a:pPr>
            <a:r>
              <a:rPr lang="cs-CZ" sz="2800" i="1" dirty="0" smtClean="0"/>
              <a:t>Křížem krážem, milerád, jakživ</a:t>
            </a:r>
          </a:p>
          <a:p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229600" cy="1143000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3600" b="1" dirty="0" smtClean="0">
                <a:ln w="50800"/>
                <a:solidFill>
                  <a:srgbClr val="FFFF00"/>
                </a:solidFill>
              </a:rPr>
              <a:t>přídavná jména - příslovce</a:t>
            </a:r>
            <a:endParaRPr lang="cs-CZ" sz="3600" b="1" dirty="0">
              <a:ln w="50800"/>
              <a:solidFill>
                <a:srgbClr val="FFFF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539552" y="1196752"/>
            <a:ext cx="4248472" cy="2520280"/>
          </a:xfrm>
          <a:solidFill>
            <a:srgbClr val="92D050"/>
          </a:solidFill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r>
              <a:rPr lang="cs-CZ" dirty="0" smtClean="0"/>
              <a:t>krásný</a:t>
            </a:r>
          </a:p>
          <a:p>
            <a:r>
              <a:rPr lang="cs-CZ" dirty="0" smtClean="0"/>
              <a:t>zoufalý</a:t>
            </a:r>
          </a:p>
          <a:p>
            <a:r>
              <a:rPr lang="cs-CZ" dirty="0" smtClean="0"/>
              <a:t>zdravý</a:t>
            </a:r>
          </a:p>
          <a:p>
            <a:r>
              <a:rPr lang="cs-CZ" dirty="0" smtClean="0"/>
              <a:t>letmý</a:t>
            </a:r>
          </a:p>
          <a:p>
            <a:r>
              <a:rPr lang="cs-CZ" dirty="0" smtClean="0"/>
              <a:t>kolmý</a:t>
            </a:r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5224264" y="1196752"/>
            <a:ext cx="3380184" cy="2476872"/>
          </a:xfrm>
          <a:solidFill>
            <a:schemeClr val="accent6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r>
              <a:rPr lang="cs-CZ" dirty="0" smtClean="0"/>
              <a:t>krásně</a:t>
            </a:r>
          </a:p>
          <a:p>
            <a:r>
              <a:rPr lang="cs-CZ" dirty="0" smtClean="0"/>
              <a:t>zoufale</a:t>
            </a:r>
          </a:p>
          <a:p>
            <a:r>
              <a:rPr lang="cs-CZ" dirty="0" smtClean="0"/>
              <a:t>zdravě</a:t>
            </a:r>
          </a:p>
          <a:p>
            <a:r>
              <a:rPr lang="cs-CZ" dirty="0" smtClean="0"/>
              <a:t>letmo</a:t>
            </a:r>
          </a:p>
          <a:p>
            <a:r>
              <a:rPr lang="cs-CZ" dirty="0" smtClean="0"/>
              <a:t>kolmo</a:t>
            </a:r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467544" y="36450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b="1" noProof="0" dirty="0" smtClean="0">
                <a:ln w="50800"/>
                <a:solidFill>
                  <a:srgbClr val="FFFF00"/>
                </a:solidFill>
                <a:latin typeface="+mj-lt"/>
                <a:ea typeface="+mj-ea"/>
                <a:cs typeface="+mj-cs"/>
              </a:rPr>
              <a:t>s</a:t>
            </a:r>
            <a:r>
              <a:rPr kumimoji="0" lang="cs-CZ" sz="3600" b="1" i="0" u="none" strike="noStrike" kern="1200" normalizeH="0" baseline="0" noProof="0" dirty="0" smtClean="0">
                <a:ln w="50800"/>
                <a:solidFill>
                  <a:srgbClr val="FFFF00"/>
                </a:solidFill>
                <a:uLnTx/>
                <a:uFillTx/>
                <a:latin typeface="+mj-lt"/>
                <a:ea typeface="+mj-ea"/>
                <a:cs typeface="+mj-cs"/>
              </a:rPr>
              <a:t>tupňování</a:t>
            </a:r>
            <a:r>
              <a:rPr lang="cs-CZ" sz="3600" b="1" dirty="0" smtClean="0">
                <a:ln w="50800"/>
                <a:solidFill>
                  <a:srgbClr val="FFFF00"/>
                </a:solidFill>
                <a:latin typeface="+mj-lt"/>
                <a:ea typeface="+mj-ea"/>
                <a:cs typeface="+mj-cs"/>
              </a:rPr>
              <a:t> - </a:t>
            </a:r>
            <a:r>
              <a:rPr kumimoji="0" lang="cs-CZ" sz="3600" b="1" i="0" u="none" strike="noStrike" kern="1200" normalizeH="0" baseline="0" noProof="0" dirty="0" smtClean="0">
                <a:ln w="50800"/>
                <a:solidFill>
                  <a:srgbClr val="FFFF00"/>
                </a:solidFill>
                <a:uLnTx/>
                <a:uFillTx/>
                <a:latin typeface="+mj-lt"/>
                <a:ea typeface="+mj-ea"/>
                <a:cs typeface="+mj-cs"/>
              </a:rPr>
              <a:t>přídavná jména - příslovce</a:t>
            </a:r>
            <a:endParaRPr kumimoji="0" lang="cs-CZ" sz="3600" b="1" i="0" u="none" strike="noStrike" kern="1200" normalizeH="0" baseline="0" noProof="0" dirty="0">
              <a:ln w="50800"/>
              <a:solidFill>
                <a:srgbClr val="FFFF0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539552" y="4852317"/>
            <a:ext cx="4176464" cy="1384995"/>
          </a:xfrm>
          <a:prstGeom prst="rect">
            <a:avLst/>
          </a:prstGeom>
          <a:solidFill>
            <a:srgbClr val="92D05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cs-CZ" sz="2800" dirty="0" smtClean="0"/>
              <a:t>krásný </a:t>
            </a:r>
          </a:p>
          <a:p>
            <a:r>
              <a:rPr lang="cs-CZ" sz="2800" dirty="0" smtClean="0"/>
              <a:t>krásnější</a:t>
            </a:r>
          </a:p>
          <a:p>
            <a:r>
              <a:rPr lang="cs-CZ" sz="2800" dirty="0" smtClean="0"/>
              <a:t>nejkrásnější</a:t>
            </a:r>
            <a:endParaRPr lang="cs-CZ" sz="2800" dirty="0"/>
          </a:p>
        </p:txBody>
      </p:sp>
      <p:sp>
        <p:nvSpPr>
          <p:cNvPr id="8" name="Obdélník 7"/>
          <p:cNvSpPr/>
          <p:nvPr/>
        </p:nvSpPr>
        <p:spPr>
          <a:xfrm>
            <a:off x="5220072" y="4852317"/>
            <a:ext cx="3456384" cy="13849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cs-CZ" sz="2800" dirty="0" smtClean="0"/>
              <a:t>krásně</a:t>
            </a:r>
          </a:p>
          <a:p>
            <a:r>
              <a:rPr lang="cs-CZ" sz="2800" dirty="0" smtClean="0"/>
              <a:t>krásněji</a:t>
            </a:r>
          </a:p>
          <a:p>
            <a:r>
              <a:rPr lang="cs-CZ" sz="2800" dirty="0" smtClean="0"/>
              <a:t>nejkrásněji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41784"/>
            <a:ext cx="8229600" cy="1143000"/>
          </a:xfrm>
        </p:spPr>
        <p:txBody>
          <a:bodyPr>
            <a:noAutofit/>
          </a:bodyPr>
          <a:lstStyle/>
          <a:p>
            <a:r>
              <a:rPr lang="cs-CZ" sz="4800" b="1" dirty="0" smtClean="0">
                <a:ln w="50800"/>
                <a:solidFill>
                  <a:srgbClr val="FFFF00"/>
                </a:solidFill>
                <a:cs typeface="Arial" charset="0"/>
              </a:rPr>
              <a:t>7. PŘEDLOŽKY</a:t>
            </a:r>
            <a:br>
              <a:rPr lang="cs-CZ" sz="4800" b="1" dirty="0" smtClean="0">
                <a:ln w="50800"/>
                <a:solidFill>
                  <a:srgbClr val="FFFF00"/>
                </a:solidFill>
                <a:cs typeface="Arial" charset="0"/>
              </a:rPr>
            </a:b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063277"/>
            <a:ext cx="8640960" cy="2293715"/>
          </a:xfrm>
          <a:solidFill>
            <a:srgbClr val="00FF00"/>
          </a:solidFill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slova, která potřebujeme ke skloňování</a:t>
            </a: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vlastní ( primární) – od, s, z, do, nad, při atd.</a:t>
            </a: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nevlastní ( sekundární) = odvozena z jiných slov ( kolem, kvůli, místo, během, uvnitř, blízko, uvnitř)</a:t>
            </a: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stojí před : 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sz="2400" dirty="0" smtClean="0"/>
          </a:p>
        </p:txBody>
      </p:sp>
      <p:sp>
        <p:nvSpPr>
          <p:cNvPr id="4" name="Obdélník 3"/>
          <p:cNvSpPr/>
          <p:nvPr/>
        </p:nvSpPr>
        <p:spPr>
          <a:xfrm>
            <a:off x="2123728" y="3030051"/>
            <a:ext cx="6048672" cy="83099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dirty="0" smtClean="0">
                <a:solidFill>
                  <a:srgbClr val="00FF00"/>
                </a:solidFill>
              </a:rPr>
              <a:t> podstatnými  </a:t>
            </a:r>
            <a:r>
              <a:rPr lang="cs-CZ" sz="2400" b="1" dirty="0" smtClean="0">
                <a:solidFill>
                  <a:srgbClr val="00FF00"/>
                </a:solidFill>
              </a:rPr>
              <a:t>jmény</a:t>
            </a:r>
          </a:p>
          <a:p>
            <a:pPr>
              <a:buNone/>
            </a:pPr>
            <a:r>
              <a:rPr lang="cs-CZ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 </a:t>
            </a:r>
            <a:r>
              <a:rPr lang="cs-CZ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 </a:t>
            </a: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na</a:t>
            </a:r>
            <a:r>
              <a:rPr lang="cs-CZ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cs-CZ" sz="2400" dirty="0" smtClean="0"/>
              <a:t>stole, </a:t>
            </a: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proti</a:t>
            </a:r>
            <a:r>
              <a:rPr lang="cs-CZ" sz="2400" dirty="0" smtClean="0"/>
              <a:t> tobě, </a:t>
            </a: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za</a:t>
            </a:r>
            <a:r>
              <a:rPr lang="cs-CZ" sz="2400" dirty="0" smtClean="0"/>
              <a:t> domem, </a:t>
            </a: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u</a:t>
            </a:r>
            <a:r>
              <a:rPr lang="cs-CZ" sz="2400" b="1" dirty="0" smtClean="0"/>
              <a:t> </a:t>
            </a:r>
            <a:r>
              <a:rPr lang="cs-CZ" sz="2400" dirty="0" smtClean="0"/>
              <a:t>kamaráda</a:t>
            </a:r>
          </a:p>
        </p:txBody>
      </p:sp>
      <p:sp>
        <p:nvSpPr>
          <p:cNvPr id="5" name="Obdélník 4"/>
          <p:cNvSpPr/>
          <p:nvPr/>
        </p:nvSpPr>
        <p:spPr>
          <a:xfrm>
            <a:off x="4139952" y="4005064"/>
            <a:ext cx="4320480" cy="830997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dirty="0" smtClean="0">
                <a:solidFill>
                  <a:srgbClr val="00FF00"/>
                </a:solidFill>
              </a:rPr>
              <a:t> zájmeny</a:t>
            </a:r>
            <a:endParaRPr lang="cs-CZ" sz="2400" b="1" dirty="0" smtClean="0">
              <a:solidFill>
                <a:srgbClr val="00FF00"/>
              </a:solidFill>
            </a:endParaRPr>
          </a:p>
          <a:p>
            <a:pPr>
              <a:buNone/>
            </a:pPr>
            <a:r>
              <a:rPr lang="cs-CZ" sz="2400" dirty="0" smtClean="0"/>
              <a:t>   </a:t>
            </a: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u</a:t>
            </a:r>
            <a:r>
              <a:rPr lang="cs-CZ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cs-CZ" sz="2400" dirty="0" smtClean="0"/>
              <a:t>tebe, </a:t>
            </a: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ke</a:t>
            </a:r>
            <a:r>
              <a:rPr lang="cs-CZ" sz="2400" dirty="0" smtClean="0"/>
              <a:t> mně, </a:t>
            </a: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s</a:t>
            </a:r>
            <a:r>
              <a:rPr lang="cs-CZ" sz="2400" b="1" dirty="0" smtClean="0"/>
              <a:t> </a:t>
            </a:r>
            <a:r>
              <a:rPr lang="cs-CZ" sz="2400" dirty="0" smtClean="0"/>
              <a:t>ním, </a:t>
            </a: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o</a:t>
            </a:r>
            <a:r>
              <a:rPr lang="cs-CZ" sz="2400" dirty="0" smtClean="0"/>
              <a:t> tobě…</a:t>
            </a:r>
          </a:p>
        </p:txBody>
      </p:sp>
      <p:sp>
        <p:nvSpPr>
          <p:cNvPr id="6" name="Obdélník 5"/>
          <p:cNvSpPr/>
          <p:nvPr/>
        </p:nvSpPr>
        <p:spPr>
          <a:xfrm>
            <a:off x="5004048" y="5013176"/>
            <a:ext cx="3924944" cy="830997"/>
          </a:xfrm>
          <a:prstGeom prst="rect">
            <a:avLst/>
          </a:prstGeom>
          <a:solidFill>
            <a:srgbClr val="7030A0"/>
          </a:solidFill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dirty="0" smtClean="0">
                <a:solidFill>
                  <a:srgbClr val="00FF00"/>
                </a:solidFill>
              </a:rPr>
              <a:t> číslovkami</a:t>
            </a:r>
            <a:endParaRPr lang="cs-CZ" sz="2400" b="1" dirty="0" smtClean="0">
              <a:solidFill>
                <a:srgbClr val="00FF00"/>
              </a:solidFill>
            </a:endParaRPr>
          </a:p>
          <a:p>
            <a:pPr>
              <a:buNone/>
            </a:pPr>
            <a:r>
              <a:rPr lang="cs-CZ" sz="2400" dirty="0" smtClean="0"/>
              <a:t>   </a:t>
            </a: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v </a:t>
            </a:r>
            <a:r>
              <a:rPr lang="cs-CZ" sz="2400" dirty="0" smtClean="0"/>
              <a:t>deset, </a:t>
            </a: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o</a:t>
            </a:r>
            <a:r>
              <a:rPr lang="cs-CZ" sz="2400" dirty="0" smtClean="0"/>
              <a:t> páté, </a:t>
            </a: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se</a:t>
            </a:r>
            <a:r>
              <a:rPr lang="cs-CZ" sz="2400" dirty="0" smtClean="0"/>
              <a:t> sedmi…. 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22893" y="5755903"/>
            <a:ext cx="4537139" cy="76944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cs-CZ" sz="2200" i="1" dirty="0" smtClean="0"/>
              <a:t>Šel kolem. Stojí blízko.= </a:t>
            </a:r>
            <a:r>
              <a:rPr lang="cs-CZ" sz="2200" b="1" i="1" dirty="0" smtClean="0"/>
              <a:t>příslovce</a:t>
            </a:r>
          </a:p>
          <a:p>
            <a:r>
              <a:rPr lang="cs-CZ" sz="2200" i="1" dirty="0" smtClean="0"/>
              <a:t>Kolem domu. Blízko domu.= </a:t>
            </a:r>
            <a:r>
              <a:rPr lang="cs-CZ" sz="2200" b="1" i="1" dirty="0" smtClean="0"/>
              <a:t>předložka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www.gimp.kvalitne.cz/tutorialy/Pozadi/pozad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143000" y="-1143001"/>
            <a:ext cx="6858000" cy="9144001"/>
          </a:xfrm>
          <a:prstGeom prst="rect">
            <a:avLst/>
          </a:prstGeom>
          <a:noFill/>
        </p:spPr>
      </p:pic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500063" y="260648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5400" b="1" dirty="0">
                <a:solidFill>
                  <a:srgbClr val="000099"/>
                </a:solidFill>
                <a:cs typeface="Arial" charset="0"/>
              </a:rPr>
              <a:t>Slovní druhy</a:t>
            </a: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457200" y="1500188"/>
            <a:ext cx="8229600" cy="4857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512763" indent="-512763">
              <a:lnSpc>
                <a:spcPct val="90000"/>
              </a:lnSpc>
              <a:spcBef>
                <a:spcPts val="650"/>
              </a:spcBef>
              <a:buClr>
                <a:srgbClr val="FF6600"/>
              </a:buClr>
              <a:buSzPct val="100000"/>
              <a:buFont typeface="Times New Roman" pitchFamily="18" charset="0"/>
              <a:buAutoNum type="arabicPeriod"/>
              <a:tabLst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</a:pPr>
            <a:r>
              <a:rPr lang="cs-CZ" sz="2800" b="1" dirty="0">
                <a:solidFill>
                  <a:srgbClr val="7030A0"/>
                </a:solidFill>
                <a:cs typeface="Arial" charset="0"/>
              </a:rPr>
              <a:t>PODSTATNÁ </a:t>
            </a:r>
            <a:r>
              <a:rPr lang="cs-CZ" sz="2800" b="1" dirty="0" smtClean="0">
                <a:solidFill>
                  <a:srgbClr val="7030A0"/>
                </a:solidFill>
                <a:cs typeface="Arial" charset="0"/>
              </a:rPr>
              <a:t>JMÉNA  ( substantiva)</a:t>
            </a:r>
            <a:endParaRPr lang="cs-CZ" sz="2800" b="1" dirty="0">
              <a:solidFill>
                <a:srgbClr val="7030A0"/>
              </a:solidFill>
              <a:cs typeface="Arial" charset="0"/>
            </a:endParaRPr>
          </a:p>
          <a:p>
            <a:pPr marL="512763" indent="-512763">
              <a:lnSpc>
                <a:spcPct val="90000"/>
              </a:lnSpc>
              <a:spcBef>
                <a:spcPts val="650"/>
              </a:spcBef>
              <a:buClr>
                <a:srgbClr val="008000"/>
              </a:buClr>
              <a:buSzPct val="100000"/>
              <a:buFont typeface="Times New Roman" pitchFamily="18" charset="0"/>
              <a:buAutoNum type="arabicPeriod"/>
              <a:tabLst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</a:pPr>
            <a:r>
              <a:rPr lang="cs-CZ" sz="2800" b="1" dirty="0">
                <a:solidFill>
                  <a:srgbClr val="C00000"/>
                </a:solidFill>
                <a:cs typeface="Arial" charset="0"/>
              </a:rPr>
              <a:t>PŘÍDAVNÁ </a:t>
            </a:r>
            <a:r>
              <a:rPr lang="cs-CZ" sz="2800" b="1" dirty="0" smtClean="0">
                <a:solidFill>
                  <a:srgbClr val="C00000"/>
                </a:solidFill>
                <a:cs typeface="Arial" charset="0"/>
              </a:rPr>
              <a:t>JMÉNA ( adjektiva)</a:t>
            </a:r>
            <a:endParaRPr lang="cs-CZ" sz="2800" b="1" dirty="0">
              <a:solidFill>
                <a:srgbClr val="C00000"/>
              </a:solidFill>
              <a:cs typeface="Arial" charset="0"/>
            </a:endParaRPr>
          </a:p>
          <a:p>
            <a:pPr marL="512763" indent="-512763">
              <a:lnSpc>
                <a:spcPct val="90000"/>
              </a:lnSpc>
              <a:spcBef>
                <a:spcPts val="650"/>
              </a:spcBef>
              <a:buClr>
                <a:srgbClr val="00B0F0"/>
              </a:buClr>
              <a:buSzPct val="100000"/>
              <a:buFont typeface="Times New Roman" pitchFamily="18" charset="0"/>
              <a:buAutoNum type="arabicPeriod"/>
              <a:tabLst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</a:pPr>
            <a:r>
              <a:rPr lang="cs-CZ" sz="2800" b="1" dirty="0" smtClean="0">
                <a:solidFill>
                  <a:srgbClr val="002060"/>
                </a:solidFill>
                <a:cs typeface="Arial" charset="0"/>
              </a:rPr>
              <a:t>ZÁJMENA ( </a:t>
            </a:r>
            <a:r>
              <a:rPr lang="cs-CZ" sz="2800" b="1" dirty="0" err="1" smtClean="0">
                <a:solidFill>
                  <a:srgbClr val="002060"/>
                </a:solidFill>
                <a:cs typeface="Arial" charset="0"/>
              </a:rPr>
              <a:t>pronomina</a:t>
            </a:r>
            <a:r>
              <a:rPr lang="cs-CZ" sz="2800" b="1" dirty="0" smtClean="0">
                <a:solidFill>
                  <a:srgbClr val="002060"/>
                </a:solidFill>
                <a:cs typeface="Arial" charset="0"/>
              </a:rPr>
              <a:t>)</a:t>
            </a:r>
            <a:endParaRPr lang="cs-CZ" sz="2800" b="1" dirty="0">
              <a:solidFill>
                <a:srgbClr val="002060"/>
              </a:solidFill>
              <a:cs typeface="Arial" charset="0"/>
            </a:endParaRPr>
          </a:p>
          <a:p>
            <a:pPr marL="512763" indent="-512763">
              <a:lnSpc>
                <a:spcPct val="90000"/>
              </a:lnSpc>
              <a:spcBef>
                <a:spcPts val="650"/>
              </a:spcBef>
              <a:buClr>
                <a:srgbClr val="CC0066"/>
              </a:buClr>
              <a:buSzPct val="100000"/>
              <a:buFont typeface="Times New Roman" pitchFamily="18" charset="0"/>
              <a:buAutoNum type="arabicPeriod"/>
              <a:tabLst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</a:pPr>
            <a:r>
              <a:rPr lang="cs-CZ" sz="2800" b="1" dirty="0" smtClean="0">
                <a:solidFill>
                  <a:srgbClr val="0070C0"/>
                </a:solidFill>
                <a:cs typeface="Arial" charset="0"/>
              </a:rPr>
              <a:t>ČÍSLOVKY (</a:t>
            </a:r>
            <a:r>
              <a:rPr lang="cs-CZ" sz="2800" b="1" dirty="0" err="1" smtClean="0">
                <a:solidFill>
                  <a:srgbClr val="0070C0"/>
                </a:solidFill>
                <a:cs typeface="Arial" charset="0"/>
              </a:rPr>
              <a:t>numeralia</a:t>
            </a:r>
            <a:r>
              <a:rPr lang="cs-CZ" sz="2800" b="1" dirty="0" smtClean="0">
                <a:solidFill>
                  <a:srgbClr val="0070C0"/>
                </a:solidFill>
                <a:cs typeface="Arial" charset="0"/>
              </a:rPr>
              <a:t>)</a:t>
            </a:r>
            <a:endParaRPr lang="cs-CZ" sz="2800" b="1" dirty="0">
              <a:solidFill>
                <a:srgbClr val="0070C0"/>
              </a:solidFill>
              <a:cs typeface="Arial" charset="0"/>
            </a:endParaRPr>
          </a:p>
          <a:p>
            <a:pPr marL="512763" indent="-512763">
              <a:lnSpc>
                <a:spcPct val="90000"/>
              </a:lnSpc>
              <a:spcBef>
                <a:spcPts val="650"/>
              </a:spcBef>
              <a:buClr>
                <a:srgbClr val="FFCC00"/>
              </a:buClr>
              <a:buSzPct val="100000"/>
              <a:buFont typeface="Times New Roman" pitchFamily="18" charset="0"/>
              <a:buAutoNum type="arabicPeriod"/>
              <a:tabLst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</a:pPr>
            <a:r>
              <a:rPr lang="cs-CZ" sz="2800" b="1" dirty="0" smtClean="0">
                <a:solidFill>
                  <a:srgbClr val="00B050"/>
                </a:solidFill>
                <a:cs typeface="Arial" charset="0"/>
              </a:rPr>
              <a:t>SLOVESA ( verba)</a:t>
            </a:r>
            <a:endParaRPr lang="cs-CZ" sz="2800" b="1" dirty="0">
              <a:solidFill>
                <a:srgbClr val="00B050"/>
              </a:solidFill>
              <a:cs typeface="Arial" charset="0"/>
            </a:endParaRPr>
          </a:p>
          <a:p>
            <a:pPr marL="512763" indent="-512763">
              <a:lnSpc>
                <a:spcPct val="90000"/>
              </a:lnSpc>
              <a:spcBef>
                <a:spcPts val="650"/>
              </a:spcBef>
              <a:buClr>
                <a:srgbClr val="FF0000"/>
              </a:buClr>
              <a:buSzPct val="100000"/>
              <a:buFont typeface="Times New Roman" pitchFamily="18" charset="0"/>
              <a:buAutoNum type="arabicPeriod"/>
              <a:tabLst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</a:pPr>
            <a:r>
              <a:rPr lang="cs-CZ" sz="2800" b="1" dirty="0" smtClean="0">
                <a:solidFill>
                  <a:srgbClr val="00B0F0"/>
                </a:solidFill>
                <a:cs typeface="Arial" charset="0"/>
              </a:rPr>
              <a:t>PŘÍSLOVCE ( adverbia)</a:t>
            </a:r>
            <a:endParaRPr lang="cs-CZ" sz="2800" b="1" dirty="0">
              <a:solidFill>
                <a:srgbClr val="00B0F0"/>
              </a:solidFill>
              <a:cs typeface="Arial" charset="0"/>
            </a:endParaRPr>
          </a:p>
          <a:p>
            <a:pPr marL="512763" indent="-512763">
              <a:lnSpc>
                <a:spcPct val="90000"/>
              </a:lnSpc>
              <a:spcBef>
                <a:spcPts val="650"/>
              </a:spcBef>
              <a:buClr>
                <a:srgbClr val="003366"/>
              </a:buClr>
              <a:buSzPct val="100000"/>
              <a:buFont typeface="Times New Roman" pitchFamily="18" charset="0"/>
              <a:buAutoNum type="arabicPeriod"/>
              <a:tabLst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</a:pPr>
            <a:r>
              <a:rPr lang="cs-CZ" sz="2800" b="1" dirty="0" smtClean="0">
                <a:solidFill>
                  <a:srgbClr val="FFC000"/>
                </a:solidFill>
                <a:cs typeface="Arial" charset="0"/>
              </a:rPr>
              <a:t>PŘEDLOŽKY ( prepozice)</a:t>
            </a:r>
            <a:endParaRPr lang="cs-CZ" sz="2800" b="1" dirty="0">
              <a:solidFill>
                <a:srgbClr val="FFC000"/>
              </a:solidFill>
              <a:cs typeface="Arial" charset="0"/>
            </a:endParaRPr>
          </a:p>
          <a:p>
            <a:pPr marL="512763" indent="-512763">
              <a:lnSpc>
                <a:spcPct val="90000"/>
              </a:lnSpc>
              <a:spcBef>
                <a:spcPts val="650"/>
              </a:spcBef>
              <a:buClr>
                <a:srgbClr val="663300"/>
              </a:buClr>
              <a:buSzPct val="100000"/>
              <a:buFont typeface="Times New Roman" pitchFamily="18" charset="0"/>
              <a:buAutoNum type="arabicPeriod"/>
              <a:tabLst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</a:pPr>
            <a:r>
              <a:rPr lang="cs-CZ" sz="2800" b="1" dirty="0" smtClean="0">
                <a:solidFill>
                  <a:schemeClr val="bg2">
                    <a:lumMod val="25000"/>
                  </a:schemeClr>
                </a:solidFill>
                <a:cs typeface="Arial" charset="0"/>
              </a:rPr>
              <a:t>SPOJKY ( konjunkce)</a:t>
            </a:r>
            <a:endParaRPr lang="cs-CZ" sz="2800" b="1" dirty="0">
              <a:solidFill>
                <a:schemeClr val="bg2">
                  <a:lumMod val="25000"/>
                </a:schemeClr>
              </a:solidFill>
              <a:cs typeface="Arial" charset="0"/>
            </a:endParaRPr>
          </a:p>
          <a:p>
            <a:pPr marL="512763" indent="-512763">
              <a:lnSpc>
                <a:spcPct val="90000"/>
              </a:lnSpc>
              <a:spcBef>
                <a:spcPts val="650"/>
              </a:spcBef>
              <a:buClr>
                <a:srgbClr val="0D0D0D"/>
              </a:buClr>
              <a:buSzPct val="100000"/>
              <a:buFont typeface="Times New Roman" pitchFamily="18" charset="0"/>
              <a:buAutoNum type="arabicPeriod"/>
              <a:tabLst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</a:pPr>
            <a:r>
              <a:rPr lang="cs-CZ" sz="2800" b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CITOSLOVCE ( interjekce)</a:t>
            </a:r>
          </a:p>
          <a:p>
            <a:pPr marL="512763" indent="-512763">
              <a:lnSpc>
                <a:spcPct val="90000"/>
              </a:lnSpc>
              <a:spcBef>
                <a:spcPts val="650"/>
              </a:spcBef>
              <a:buClr>
                <a:srgbClr val="0D0D0D"/>
              </a:buClr>
              <a:buSzPct val="100000"/>
              <a:buFont typeface="Times New Roman" pitchFamily="18" charset="0"/>
              <a:buAutoNum type="arabicPeriod"/>
              <a:tabLst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</a:pPr>
            <a:r>
              <a:rPr lang="cs-CZ" sz="2800" b="1" dirty="0" smtClean="0">
                <a:solidFill>
                  <a:srgbClr val="00FFFF"/>
                </a:solidFill>
                <a:cs typeface="Arial" charset="0"/>
              </a:rPr>
              <a:t>ČÁSTICE ( partikule)</a:t>
            </a:r>
            <a:endParaRPr lang="cs-CZ" sz="2800" b="1" dirty="0">
              <a:solidFill>
                <a:srgbClr val="00FFFF"/>
              </a:solidFill>
              <a:cs typeface="Arial" charset="0"/>
            </a:endParaRPr>
          </a:p>
          <a:p>
            <a:pPr marL="512763" indent="-512763">
              <a:lnSpc>
                <a:spcPct val="90000"/>
              </a:lnSpc>
              <a:spcBef>
                <a:spcPts val="650"/>
              </a:spcBef>
              <a:buClr>
                <a:srgbClr val="00FF00"/>
              </a:buClr>
              <a:buSzPct val="100000"/>
              <a:buFont typeface="Times New Roman" pitchFamily="18" charset="0"/>
              <a:buNone/>
              <a:tabLst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</a:pPr>
            <a:endParaRPr lang="cs-CZ" sz="2600" b="1" dirty="0">
              <a:solidFill>
                <a:srgbClr val="00FF00"/>
              </a:solidFill>
              <a:cs typeface="Arial" charset="0"/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6372200" y="2204864"/>
            <a:ext cx="2088232" cy="833178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>
                <a:solidFill>
                  <a:srgbClr val="000099"/>
                </a:solidFill>
                <a:latin typeface="Calibri" pitchFamily="34" charset="0"/>
              </a:rPr>
              <a:t>o</a:t>
            </a:r>
            <a:r>
              <a:rPr lang="cs-CZ" sz="2400" b="1" dirty="0" smtClean="0">
                <a:solidFill>
                  <a:srgbClr val="000099"/>
                </a:solidFill>
                <a:latin typeface="Calibri" pitchFamily="34" charset="0"/>
              </a:rPr>
              <a:t>hebné slovní druhy</a:t>
            </a:r>
            <a:endParaRPr lang="cs-CZ" sz="24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179388" y="6300788"/>
            <a:ext cx="8920162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sz="1400" i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9" name="Pravá složená závorka 8"/>
          <p:cNvSpPr/>
          <p:nvPr/>
        </p:nvSpPr>
        <p:spPr>
          <a:xfrm>
            <a:off x="5796136" y="1628800"/>
            <a:ext cx="432048" cy="201622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b="1" dirty="0"/>
          </a:p>
        </p:txBody>
      </p:sp>
      <p:sp>
        <p:nvSpPr>
          <p:cNvPr id="10" name="Pravá složená závorka 9"/>
          <p:cNvSpPr/>
          <p:nvPr/>
        </p:nvSpPr>
        <p:spPr>
          <a:xfrm>
            <a:off x="5796136" y="4005064"/>
            <a:ext cx="432048" cy="21602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6444208" y="4684054"/>
            <a:ext cx="2088232" cy="833178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 smtClean="0">
                <a:solidFill>
                  <a:srgbClr val="000099"/>
                </a:solidFill>
                <a:latin typeface="Calibri" pitchFamily="34" charset="0"/>
              </a:rPr>
              <a:t>neohebné slovní druhy</a:t>
            </a:r>
            <a:endParaRPr lang="cs-CZ" sz="2400" b="1" dirty="0">
              <a:solidFill>
                <a:srgbClr val="00009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78" grpId="0" animBg="1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Šipka doprava 9"/>
          <p:cNvSpPr/>
          <p:nvPr/>
        </p:nvSpPr>
        <p:spPr>
          <a:xfrm rot="19773415">
            <a:off x="1520639" y="3825518"/>
            <a:ext cx="1128560" cy="484632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 doprava 11"/>
          <p:cNvSpPr/>
          <p:nvPr/>
        </p:nvSpPr>
        <p:spPr>
          <a:xfrm rot="2004492">
            <a:off x="1518929" y="4711477"/>
            <a:ext cx="1147077" cy="501413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302840" y="53752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4800" b="1" dirty="0">
                <a:ln w="50800"/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8. SPOJKY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395536" y="4149080"/>
            <a:ext cx="1378496" cy="64807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800" b="1" dirty="0" smtClean="0">
                <a:solidFill>
                  <a:srgbClr val="002060"/>
                </a:solidFill>
                <a:cs typeface="Arial" charset="0"/>
              </a:rPr>
              <a:t>spojují:</a:t>
            </a:r>
            <a:endParaRPr lang="cs-CZ" sz="2800" b="1" dirty="0">
              <a:solidFill>
                <a:srgbClr val="002060"/>
              </a:solidFill>
              <a:cs typeface="Arial" charset="0"/>
            </a:endParaRPr>
          </a:p>
          <a:p>
            <a:pPr marL="342900" indent="-341313">
              <a:spcBef>
                <a:spcPts val="600"/>
              </a:spcBef>
              <a:buClr>
                <a:srgbClr val="000099"/>
              </a:buClr>
              <a:buSzPct val="100000"/>
              <a:buFont typeface="Wingdings" pitchFamily="2" charset="2"/>
              <a:buChar char="Ø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800" dirty="0" smtClean="0">
              <a:solidFill>
                <a:srgbClr val="002060"/>
              </a:solidFill>
              <a:cs typeface="Arial" charset="0"/>
            </a:endParaRPr>
          </a:p>
          <a:p>
            <a:pPr marL="342900" indent="-341313">
              <a:spcBef>
                <a:spcPts val="600"/>
              </a:spcBef>
              <a:buClr>
                <a:srgbClr val="000099"/>
              </a:buClr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800" dirty="0">
              <a:solidFill>
                <a:srgbClr val="002060"/>
              </a:solidFill>
              <a:cs typeface="Arial" charset="0"/>
            </a:endParaRPr>
          </a:p>
          <a:p>
            <a:pPr marL="342900" indent="-341313">
              <a:spcBef>
                <a:spcPts val="6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800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11272" name="Text Box 7"/>
          <p:cNvSpPr txBox="1">
            <a:spLocks noChangeArrowheads="1"/>
          </p:cNvSpPr>
          <p:nvPr/>
        </p:nvSpPr>
        <p:spPr bwMode="auto">
          <a:xfrm>
            <a:off x="0" y="6300788"/>
            <a:ext cx="8920163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sz="1400" i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627784" y="5229200"/>
            <a:ext cx="4752528" cy="846386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1313">
              <a:spcBef>
                <a:spcPts val="600"/>
              </a:spcBef>
              <a:buClr>
                <a:srgbClr val="000099"/>
              </a:buClr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200" b="1" dirty="0" smtClean="0">
                <a:solidFill>
                  <a:srgbClr val="000099"/>
                </a:solidFill>
                <a:cs typeface="Arial" charset="0"/>
              </a:rPr>
              <a:t>    slova </a:t>
            </a:r>
            <a:r>
              <a:rPr lang="cs-CZ" sz="2200" dirty="0" smtClean="0">
                <a:solidFill>
                  <a:srgbClr val="000099"/>
                </a:solidFill>
                <a:cs typeface="Arial" charset="0"/>
              </a:rPr>
              <a:t>(větné členy)</a:t>
            </a:r>
          </a:p>
          <a:p>
            <a:pPr marL="342900" indent="-341313">
              <a:spcBef>
                <a:spcPts val="600"/>
              </a:spcBef>
              <a:buClr>
                <a:srgbClr val="000099"/>
              </a:buClr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200" dirty="0" smtClean="0">
                <a:solidFill>
                  <a:srgbClr val="000099"/>
                </a:solidFill>
                <a:cs typeface="Arial" charset="0"/>
              </a:rPr>
              <a:t>    </a:t>
            </a:r>
            <a:r>
              <a:rPr lang="cs-CZ" sz="2200" dirty="0" smtClean="0">
                <a:cs typeface="Arial" charset="0"/>
              </a:rPr>
              <a:t>Maminka koupila banány </a:t>
            </a:r>
            <a:r>
              <a:rPr lang="cs-CZ" sz="2200" b="1" dirty="0" smtClean="0">
                <a:solidFill>
                  <a:srgbClr val="C00000"/>
                </a:solidFill>
                <a:cs typeface="Arial" charset="0"/>
              </a:rPr>
              <a:t>a</a:t>
            </a:r>
            <a:r>
              <a:rPr lang="cs-CZ" sz="2200" dirty="0" smtClean="0">
                <a:cs typeface="Arial" charset="0"/>
              </a:rPr>
              <a:t> broskve.</a:t>
            </a:r>
            <a:endParaRPr lang="cs-CZ" sz="2200" dirty="0"/>
          </a:p>
        </p:txBody>
      </p:sp>
      <p:sp>
        <p:nvSpPr>
          <p:cNvPr id="7" name="Obdélník 6"/>
          <p:cNvSpPr/>
          <p:nvPr/>
        </p:nvSpPr>
        <p:spPr>
          <a:xfrm>
            <a:off x="2627784" y="2564904"/>
            <a:ext cx="6336704" cy="1261884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1313">
              <a:spcBef>
                <a:spcPts val="600"/>
              </a:spcBef>
              <a:buClr>
                <a:srgbClr val="000099"/>
              </a:buClr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200" b="1" dirty="0" smtClean="0">
                <a:solidFill>
                  <a:srgbClr val="000099"/>
                </a:solidFill>
                <a:cs typeface="Arial" charset="0"/>
              </a:rPr>
              <a:t>     věty</a:t>
            </a:r>
            <a:r>
              <a:rPr lang="cs-CZ" sz="2200" dirty="0" smtClean="0">
                <a:solidFill>
                  <a:srgbClr val="000099"/>
                </a:solidFill>
                <a:cs typeface="Arial" charset="0"/>
              </a:rPr>
              <a:t> (jednotlivé věty v souvětí)</a:t>
            </a:r>
          </a:p>
          <a:p>
            <a:pPr marL="342900" indent="-341313">
              <a:spcBef>
                <a:spcPts val="600"/>
              </a:spcBef>
              <a:buClr>
                <a:srgbClr val="000099"/>
              </a:buClr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200" dirty="0" smtClean="0">
                <a:solidFill>
                  <a:srgbClr val="000099"/>
                </a:solidFill>
                <a:cs typeface="Arial" charset="0"/>
              </a:rPr>
              <a:t>     </a:t>
            </a:r>
            <a:r>
              <a:rPr lang="cs-CZ" sz="2200" dirty="0" smtClean="0">
                <a:cs typeface="Arial" charset="0"/>
              </a:rPr>
              <a:t>Maminka šla do obchodu, </a:t>
            </a:r>
            <a:r>
              <a:rPr lang="cs-CZ" sz="2200" b="1" dirty="0" smtClean="0">
                <a:solidFill>
                  <a:srgbClr val="C00000"/>
                </a:solidFill>
                <a:cs typeface="Arial" charset="0"/>
              </a:rPr>
              <a:t>ale</a:t>
            </a:r>
            <a:r>
              <a:rPr lang="cs-CZ" sz="2200" dirty="0" smtClean="0">
                <a:cs typeface="Arial" charset="0"/>
              </a:rPr>
              <a:t> bylo zavřeno</a:t>
            </a:r>
            <a:r>
              <a:rPr lang="cs-CZ" sz="2200" dirty="0" smtClean="0">
                <a:solidFill>
                  <a:srgbClr val="000099"/>
                </a:solidFill>
                <a:cs typeface="Arial" charset="0"/>
              </a:rPr>
              <a:t>.</a:t>
            </a:r>
          </a:p>
          <a:p>
            <a:pPr marL="342900" indent="-341313">
              <a:spcBef>
                <a:spcPts val="600"/>
              </a:spcBef>
              <a:buClr>
                <a:srgbClr val="000099"/>
              </a:buClr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200" dirty="0" smtClean="0">
                <a:solidFill>
                  <a:srgbClr val="000099"/>
                </a:solidFill>
                <a:cs typeface="Arial" charset="0"/>
              </a:rPr>
              <a:t>     Maminka celý den uklízela, protože přijde návštěva.</a:t>
            </a:r>
          </a:p>
        </p:txBody>
      </p:sp>
      <p:sp>
        <p:nvSpPr>
          <p:cNvPr id="8" name="Obdélník 7"/>
          <p:cNvSpPr/>
          <p:nvPr/>
        </p:nvSpPr>
        <p:spPr>
          <a:xfrm>
            <a:off x="539552" y="1052736"/>
            <a:ext cx="5926687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indent="-341313">
              <a:spcBef>
                <a:spcPts val="6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800" b="1" dirty="0" smtClean="0">
                <a:solidFill>
                  <a:schemeClr val="bg1"/>
                </a:solidFill>
                <a:cs typeface="Arial" charset="0"/>
              </a:rPr>
              <a:t>spojky souřadné: </a:t>
            </a:r>
            <a:r>
              <a:rPr lang="cs-CZ" sz="2800" dirty="0" smtClean="0">
                <a:solidFill>
                  <a:srgbClr val="000000"/>
                </a:solidFill>
                <a:cs typeface="Arial" charset="0"/>
              </a:rPr>
              <a:t>a, i, ale,nebo, vždyť… </a:t>
            </a:r>
          </a:p>
        </p:txBody>
      </p:sp>
      <p:sp>
        <p:nvSpPr>
          <p:cNvPr id="9" name="Obdélník 8"/>
          <p:cNvSpPr/>
          <p:nvPr/>
        </p:nvSpPr>
        <p:spPr>
          <a:xfrm>
            <a:off x="539552" y="1753652"/>
            <a:ext cx="8208912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1313">
              <a:spcBef>
                <a:spcPts val="6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800" b="1" dirty="0" smtClean="0">
                <a:solidFill>
                  <a:schemeClr val="bg1"/>
                </a:solidFill>
                <a:cs typeface="Arial" charset="0"/>
              </a:rPr>
              <a:t>spojky podřadné: </a:t>
            </a:r>
            <a:r>
              <a:rPr lang="cs-CZ" sz="2800" dirty="0" smtClean="0">
                <a:solidFill>
                  <a:srgbClr val="000000"/>
                </a:solidFill>
                <a:cs typeface="Arial" charset="0"/>
              </a:rPr>
              <a:t>aby, protože, že, jestliže, tak…</a:t>
            </a:r>
            <a:endParaRPr lang="cs-CZ" sz="2800" dirty="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251520" y="-27384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4800" b="1" dirty="0">
                <a:ln w="50800"/>
                <a:solidFill>
                  <a:srgbClr val="FFFF00"/>
                </a:solidFill>
                <a:cs typeface="Arial" charset="0"/>
              </a:rPr>
              <a:t>9. ČÁSTICE</a:t>
            </a: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107504" y="908720"/>
            <a:ext cx="8856984" cy="554461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2900" indent="-341313">
              <a:spcBef>
                <a:spcPts val="600"/>
              </a:spcBef>
              <a:buSzPct val="100000"/>
              <a:buFont typeface="Wingdings" pitchFamily="2" charset="2"/>
              <a:buChar char="Ø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600" b="1" dirty="0" smtClean="0">
                <a:solidFill>
                  <a:srgbClr val="002060"/>
                </a:solidFill>
                <a:cs typeface="Arial" charset="0"/>
              </a:rPr>
              <a:t>slova, která uvozují  samostatné věty nebo vyjadřují </a:t>
            </a:r>
          </a:p>
          <a:p>
            <a:pPr marL="342900" indent="-341313">
              <a:spcBef>
                <a:spcPts val="6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600" b="1" dirty="0" smtClean="0">
                <a:solidFill>
                  <a:srgbClr val="002060"/>
                </a:solidFill>
                <a:cs typeface="Arial" charset="0"/>
              </a:rPr>
              <a:t>    různé významové a citové odstíny:</a:t>
            </a:r>
            <a:endParaRPr lang="cs-CZ" sz="2600" b="1" dirty="0">
              <a:solidFill>
                <a:srgbClr val="002060"/>
              </a:solidFill>
              <a:cs typeface="Arial" charset="0"/>
            </a:endParaRPr>
          </a:p>
          <a:p>
            <a:pPr marL="342900" indent="-341313">
              <a:spcBef>
                <a:spcPts val="6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600" dirty="0" smtClean="0">
                <a:solidFill>
                  <a:srgbClr val="000000"/>
                </a:solidFill>
                <a:cs typeface="Arial" charset="0"/>
              </a:rPr>
              <a:t>     </a:t>
            </a:r>
            <a:r>
              <a:rPr lang="cs-CZ" sz="2600" b="1" dirty="0" smtClean="0">
                <a:solidFill>
                  <a:schemeClr val="bg1"/>
                </a:solidFill>
                <a:cs typeface="Arial" charset="0"/>
              </a:rPr>
              <a:t>ano, ne, ať, kéž, nechť,což, pak, jen, </a:t>
            </a:r>
            <a:r>
              <a:rPr lang="cs-CZ" sz="2600" b="1" dirty="0">
                <a:solidFill>
                  <a:schemeClr val="bg1"/>
                </a:solidFill>
                <a:cs typeface="Arial" charset="0"/>
              </a:rPr>
              <a:t>prý</a:t>
            </a:r>
            <a:r>
              <a:rPr lang="cs-CZ" sz="2600" dirty="0">
                <a:solidFill>
                  <a:srgbClr val="000000"/>
                </a:solidFill>
                <a:cs typeface="Arial" charset="0"/>
              </a:rPr>
              <a:t>	</a:t>
            </a:r>
          </a:p>
          <a:p>
            <a:pPr marL="342900" indent="-341313">
              <a:spcBef>
                <a:spcPts val="6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600" dirty="0">
              <a:solidFill>
                <a:srgbClr val="000000"/>
              </a:solidFill>
              <a:cs typeface="Arial" charset="0"/>
            </a:endParaRPr>
          </a:p>
          <a:p>
            <a:pPr marL="342900" indent="-341313">
              <a:spcBef>
                <a:spcPts val="6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600" b="1" dirty="0" smtClean="0">
              <a:solidFill>
                <a:srgbClr val="000000"/>
              </a:solidFill>
              <a:cs typeface="Arial" charset="0"/>
            </a:endParaRPr>
          </a:p>
          <a:p>
            <a:pPr marL="342900" indent="-341313">
              <a:spcBef>
                <a:spcPts val="6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600" b="1" dirty="0" smtClean="0">
              <a:solidFill>
                <a:srgbClr val="000000"/>
              </a:solidFill>
              <a:cs typeface="Arial" charset="0"/>
            </a:endParaRPr>
          </a:p>
          <a:p>
            <a:pPr marL="342900" indent="-341313">
              <a:spcBef>
                <a:spcPts val="600"/>
              </a:spcBef>
              <a:buSzPct val="100000"/>
              <a:buFont typeface="Wingdings" pitchFamily="2" charset="2"/>
              <a:buChar char="Ø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600" b="1" dirty="0" smtClean="0">
                <a:solidFill>
                  <a:srgbClr val="002060"/>
                </a:solidFill>
                <a:cs typeface="Arial" charset="0"/>
              </a:rPr>
              <a:t>někdy se mohou částice nacházet i uvnitř věty</a:t>
            </a:r>
            <a:endParaRPr lang="cs-CZ" sz="2600" b="1" dirty="0">
              <a:solidFill>
                <a:srgbClr val="002060"/>
              </a:solidFill>
              <a:cs typeface="Arial" charset="0"/>
            </a:endParaRPr>
          </a:p>
          <a:p>
            <a:pPr marL="342900" indent="-341313">
              <a:spcBef>
                <a:spcPts val="6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600" b="1" dirty="0" smtClean="0">
                <a:solidFill>
                  <a:schemeClr val="bg1"/>
                </a:solidFill>
                <a:cs typeface="Arial" charset="0"/>
              </a:rPr>
              <a:t>     Tatínek říkal, že si </a:t>
            </a:r>
            <a:r>
              <a:rPr lang="cs-CZ" sz="2600" b="1" dirty="0" smtClean="0">
                <a:solidFill>
                  <a:srgbClr val="FFFF00"/>
                </a:solidFill>
                <a:cs typeface="Arial" charset="0"/>
              </a:rPr>
              <a:t>prý</a:t>
            </a:r>
            <a:r>
              <a:rPr lang="cs-CZ" sz="2600" b="1" dirty="0" smtClean="0">
                <a:solidFill>
                  <a:schemeClr val="bg1"/>
                </a:solidFill>
                <a:cs typeface="Arial" charset="0"/>
              </a:rPr>
              <a:t> koupíme na prázdniny nové auto.</a:t>
            </a:r>
          </a:p>
          <a:p>
            <a:pPr marL="342900" indent="-341313">
              <a:spcBef>
                <a:spcPts val="600"/>
              </a:spcBef>
              <a:buSzPct val="100000"/>
              <a:buFont typeface="Wingdings" pitchFamily="2" charset="2"/>
              <a:buChar char="Ø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600" b="1" dirty="0" smtClean="0">
                <a:solidFill>
                  <a:srgbClr val="002060"/>
                </a:solidFill>
                <a:cs typeface="Arial" charset="0"/>
              </a:rPr>
              <a:t>úlohu částic mohou mít i spojky, pokud nespojují věty</a:t>
            </a:r>
          </a:p>
          <a:p>
            <a:pPr marL="342900" indent="-341313">
              <a:spcBef>
                <a:spcPts val="6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600" dirty="0" smtClean="0">
                <a:solidFill>
                  <a:srgbClr val="000000"/>
                </a:solidFill>
                <a:cs typeface="Arial" charset="0"/>
              </a:rPr>
              <a:t>     </a:t>
            </a:r>
            <a:r>
              <a:rPr lang="cs-CZ" sz="2600" b="1" dirty="0" smtClean="0">
                <a:solidFill>
                  <a:srgbClr val="FFFF00"/>
                </a:solidFill>
                <a:cs typeface="Arial" charset="0"/>
              </a:rPr>
              <a:t>Ale</a:t>
            </a:r>
            <a:r>
              <a:rPr lang="cs-CZ" sz="2600" b="1" dirty="0" smtClean="0">
                <a:solidFill>
                  <a:srgbClr val="002060"/>
                </a:solidFill>
                <a:cs typeface="Arial" charset="0"/>
              </a:rPr>
              <a:t> </a:t>
            </a:r>
            <a:r>
              <a:rPr lang="cs-CZ" sz="2600" b="1" dirty="0" smtClean="0">
                <a:solidFill>
                  <a:schemeClr val="bg1"/>
                </a:solidFill>
                <a:cs typeface="Arial" charset="0"/>
              </a:rPr>
              <a:t>to je překvapení! </a:t>
            </a:r>
            <a:r>
              <a:rPr lang="cs-CZ" sz="2600" b="1" dirty="0" smtClean="0">
                <a:solidFill>
                  <a:srgbClr val="FFFF00"/>
                </a:solidFill>
                <a:cs typeface="Arial" charset="0"/>
              </a:rPr>
              <a:t>Že</a:t>
            </a:r>
            <a:r>
              <a:rPr lang="cs-CZ" sz="2600" b="1" dirty="0" smtClean="0">
                <a:solidFill>
                  <a:schemeClr val="bg1"/>
                </a:solidFill>
                <a:cs typeface="Arial" charset="0"/>
              </a:rPr>
              <a:t> si to necháš líbit!</a:t>
            </a:r>
          </a:p>
          <a:p>
            <a:pPr marL="342900" indent="-341313">
              <a:spcBef>
                <a:spcPts val="6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600" b="1" dirty="0" smtClean="0">
                <a:solidFill>
                  <a:schemeClr val="bg1"/>
                </a:solidFill>
                <a:cs typeface="Arial" charset="0"/>
              </a:rPr>
              <a:t>     </a:t>
            </a:r>
            <a:r>
              <a:rPr lang="cs-CZ" sz="2600" b="1" dirty="0" smtClean="0">
                <a:solidFill>
                  <a:srgbClr val="FFFF00"/>
                </a:solidFill>
                <a:cs typeface="Arial" charset="0"/>
              </a:rPr>
              <a:t>A</a:t>
            </a:r>
            <a:r>
              <a:rPr lang="cs-CZ" sz="2600" b="1" dirty="0" smtClean="0">
                <a:solidFill>
                  <a:schemeClr val="bg1"/>
                </a:solidFill>
                <a:cs typeface="Arial" charset="0"/>
              </a:rPr>
              <a:t> to je zase zpráva! </a:t>
            </a:r>
            <a:r>
              <a:rPr lang="cs-CZ" sz="2600" b="1" dirty="0" smtClean="0">
                <a:solidFill>
                  <a:srgbClr val="FFFF00"/>
                </a:solidFill>
                <a:cs typeface="Arial" charset="0"/>
              </a:rPr>
              <a:t>Kdybys </a:t>
            </a:r>
            <a:r>
              <a:rPr lang="cs-CZ" sz="2600" b="1" dirty="0" smtClean="0">
                <a:solidFill>
                  <a:schemeClr val="bg1"/>
                </a:solidFill>
                <a:cs typeface="Arial" charset="0"/>
              </a:rPr>
              <a:t>nepovídal!</a:t>
            </a:r>
          </a:p>
          <a:p>
            <a:pPr marL="342900" indent="-341313">
              <a:spcBef>
                <a:spcPts val="6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600" b="1" dirty="0" smtClean="0">
                <a:solidFill>
                  <a:srgbClr val="002060"/>
                </a:solidFill>
                <a:cs typeface="Arial" charset="0"/>
              </a:rPr>
              <a:t>    </a:t>
            </a:r>
            <a:r>
              <a:rPr lang="cs-CZ" sz="2600" b="1" dirty="0" smtClean="0">
                <a:solidFill>
                  <a:srgbClr val="FFFF00"/>
                </a:solidFill>
                <a:cs typeface="Arial" charset="0"/>
              </a:rPr>
              <a:t> </a:t>
            </a:r>
            <a:endParaRPr lang="cs-CZ" sz="26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611560" y="2370506"/>
            <a:ext cx="4104456" cy="120251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>
                <a:solidFill>
                  <a:srgbClr val="002060"/>
                </a:solidFill>
                <a:cs typeface="Arial" charset="0"/>
              </a:rPr>
              <a:t>Ať</a:t>
            </a:r>
            <a:r>
              <a:rPr lang="cs-CZ" sz="24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cs-CZ" sz="2400" dirty="0" smtClean="0">
                <a:solidFill>
                  <a:srgbClr val="000000"/>
                </a:solidFill>
                <a:cs typeface="Arial" charset="0"/>
              </a:rPr>
              <a:t>se brzy vrátíš!</a:t>
            </a:r>
            <a:endParaRPr lang="cs-CZ" sz="2400" dirty="0">
              <a:solidFill>
                <a:srgbClr val="000000"/>
              </a:solidFill>
              <a:cs typeface="Arial" charset="0"/>
            </a:endParaRP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Jen</a:t>
            </a:r>
            <a:r>
              <a:rPr lang="cs-CZ" sz="2400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cs-CZ" sz="2400" dirty="0" smtClean="0">
                <a:solidFill>
                  <a:srgbClr val="000000"/>
                </a:solidFill>
                <a:cs typeface="Arial" charset="0"/>
              </a:rPr>
              <a:t>aby se to povedlo.</a:t>
            </a:r>
            <a:endParaRPr lang="cs-CZ" sz="2400" dirty="0">
              <a:solidFill>
                <a:srgbClr val="000000"/>
              </a:solidFill>
              <a:cs typeface="Arial" charset="0"/>
            </a:endParaRP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>
                <a:solidFill>
                  <a:srgbClr val="002060"/>
                </a:solidFill>
                <a:cs typeface="Arial" charset="0"/>
              </a:rPr>
              <a:t>Kéž</a:t>
            </a:r>
            <a:r>
              <a:rPr lang="cs-CZ" sz="24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cs-CZ" sz="2400" dirty="0">
                <a:solidFill>
                  <a:srgbClr val="000000"/>
                </a:solidFill>
                <a:cs typeface="Arial" charset="0"/>
              </a:rPr>
              <a:t>bych </a:t>
            </a:r>
            <a:r>
              <a:rPr lang="cs-CZ" sz="2400" dirty="0" smtClean="0">
                <a:solidFill>
                  <a:srgbClr val="000000"/>
                </a:solidFill>
                <a:cs typeface="Arial" charset="0"/>
              </a:rPr>
              <a:t>uměl lyžovat!</a:t>
            </a:r>
            <a:r>
              <a:rPr lang="cs-CZ" sz="2400" dirty="0">
                <a:solidFill>
                  <a:srgbClr val="000000"/>
                </a:solidFill>
                <a:cs typeface="Arial" charset="0"/>
              </a:rPr>
              <a:t>	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5004048" y="2348880"/>
            <a:ext cx="3672408" cy="1200329"/>
          </a:xfrm>
          <a:prstGeom prst="rect">
            <a:avLst/>
          </a:prstGeom>
          <a:solidFill>
            <a:srgbClr val="00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Potřebujeme je např.                  k určování vět podle postoje mluvčího.</a:t>
            </a:r>
            <a:endParaRPr lang="cs-CZ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4800" b="1" dirty="0" smtClean="0">
                <a:ln w="50800"/>
                <a:solidFill>
                  <a:srgbClr val="002060"/>
                </a:solidFill>
                <a:cs typeface="Arial" charset="0"/>
              </a:rPr>
              <a:t>10. CITOSLOVCE</a:t>
            </a:r>
            <a:br>
              <a:rPr lang="cs-CZ" sz="4800" b="1" dirty="0" smtClean="0">
                <a:ln w="50800"/>
                <a:solidFill>
                  <a:srgbClr val="002060"/>
                </a:solidFill>
                <a:cs typeface="Arial" charset="0"/>
              </a:rPr>
            </a:br>
            <a:endParaRPr lang="cs-CZ" sz="4800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12" name="Veselý obličej 11"/>
          <p:cNvSpPr/>
          <p:nvPr/>
        </p:nvSpPr>
        <p:spPr>
          <a:xfrm>
            <a:off x="395536" y="2348880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Zaoblený obdélníkový popisek 13"/>
          <p:cNvSpPr/>
          <p:nvPr/>
        </p:nvSpPr>
        <p:spPr>
          <a:xfrm>
            <a:off x="1475656" y="1988840"/>
            <a:ext cx="914400" cy="612648"/>
          </a:xfrm>
          <a:prstGeom prst="wedgeRoundRectCallout">
            <a:avLst>
              <a:gd name="adj1" fmla="val -101115"/>
              <a:gd name="adj2" fmla="val 125565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extovéPole 14"/>
          <p:cNvSpPr txBox="1"/>
          <p:nvPr/>
        </p:nvSpPr>
        <p:spPr>
          <a:xfrm>
            <a:off x="1549023" y="2031231"/>
            <a:ext cx="8627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bg1"/>
                </a:solidFill>
              </a:rPr>
              <a:t>Jupí !</a:t>
            </a:r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22" name="Veselý obličej 21"/>
          <p:cNvSpPr/>
          <p:nvPr/>
        </p:nvSpPr>
        <p:spPr>
          <a:xfrm>
            <a:off x="467544" y="3861048"/>
            <a:ext cx="914400" cy="914400"/>
          </a:xfrm>
          <a:prstGeom prst="smileyFace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eselý obličej 23"/>
          <p:cNvSpPr/>
          <p:nvPr/>
        </p:nvSpPr>
        <p:spPr>
          <a:xfrm>
            <a:off x="2843808" y="3140968"/>
            <a:ext cx="914400" cy="914400"/>
          </a:xfrm>
          <a:prstGeom prst="smileyFac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Veselý obličej 24"/>
          <p:cNvSpPr/>
          <p:nvPr/>
        </p:nvSpPr>
        <p:spPr>
          <a:xfrm>
            <a:off x="2627784" y="1916832"/>
            <a:ext cx="914400" cy="914400"/>
          </a:xfrm>
          <a:prstGeom prst="smileyFace">
            <a:avLst>
              <a:gd name="adj" fmla="val -4653"/>
            </a:avLst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Zaoblený obdélníkový popisek 25"/>
          <p:cNvSpPr/>
          <p:nvPr/>
        </p:nvSpPr>
        <p:spPr>
          <a:xfrm>
            <a:off x="3635896" y="1556792"/>
            <a:ext cx="914400" cy="612648"/>
          </a:xfrm>
          <a:prstGeom prst="wedgeRoundRectCallout">
            <a:avLst>
              <a:gd name="adj1" fmla="val -99706"/>
              <a:gd name="adj2" fmla="val 12346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extovéPole 26"/>
          <p:cNvSpPr txBox="1"/>
          <p:nvPr/>
        </p:nvSpPr>
        <p:spPr>
          <a:xfrm>
            <a:off x="3757608" y="1599183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bg1"/>
                </a:solidFill>
              </a:rPr>
              <a:t>Fuj!</a:t>
            </a:r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17" name="Zaoblený obdélníkový popisek 16"/>
          <p:cNvSpPr/>
          <p:nvPr/>
        </p:nvSpPr>
        <p:spPr>
          <a:xfrm>
            <a:off x="1547664" y="3501008"/>
            <a:ext cx="914400" cy="612648"/>
          </a:xfrm>
          <a:prstGeom prst="wedgeRoundRectCallout">
            <a:avLst>
              <a:gd name="adj1" fmla="val -99706"/>
              <a:gd name="adj2" fmla="val 123463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475656" y="3573016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err="1" smtClean="0">
                <a:solidFill>
                  <a:schemeClr val="bg1"/>
                </a:solidFill>
              </a:rPr>
              <a:t>Halóó</a:t>
            </a:r>
            <a:r>
              <a:rPr lang="cs-CZ" sz="2400" b="1" dirty="0" smtClean="0">
                <a:solidFill>
                  <a:schemeClr val="bg1"/>
                </a:solidFill>
              </a:rPr>
              <a:t>!</a:t>
            </a:r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20" name="Zaoblený obdélníkový popisek 19"/>
          <p:cNvSpPr/>
          <p:nvPr/>
        </p:nvSpPr>
        <p:spPr>
          <a:xfrm>
            <a:off x="3923928" y="2780928"/>
            <a:ext cx="914400" cy="612648"/>
          </a:xfrm>
          <a:prstGeom prst="wedgeRoundRectCallout">
            <a:avLst>
              <a:gd name="adj1" fmla="val -99706"/>
              <a:gd name="adj2" fmla="val 123463"/>
              <a:gd name="adj3" fmla="val 16667"/>
            </a:avLst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extovéPole 20"/>
          <p:cNvSpPr txBox="1"/>
          <p:nvPr/>
        </p:nvSpPr>
        <p:spPr>
          <a:xfrm>
            <a:off x="3923928" y="2852936"/>
            <a:ext cx="920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err="1" smtClean="0">
                <a:solidFill>
                  <a:schemeClr val="bg1"/>
                </a:solidFill>
              </a:rPr>
              <a:t>Pssst</a:t>
            </a:r>
            <a:r>
              <a:rPr lang="cs-CZ" sz="2400" b="1" dirty="0" smtClean="0">
                <a:solidFill>
                  <a:schemeClr val="bg1"/>
                </a:solidFill>
              </a:rPr>
              <a:t>!</a:t>
            </a:r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16" name="Veselý obličej 15"/>
          <p:cNvSpPr/>
          <p:nvPr/>
        </p:nvSpPr>
        <p:spPr>
          <a:xfrm>
            <a:off x="4932040" y="3429000"/>
            <a:ext cx="914400" cy="914400"/>
          </a:xfrm>
          <a:prstGeom prst="smileyFac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Zaoblený obdélníkový popisek 18"/>
          <p:cNvSpPr/>
          <p:nvPr/>
        </p:nvSpPr>
        <p:spPr>
          <a:xfrm>
            <a:off x="5940152" y="3068960"/>
            <a:ext cx="914400" cy="612648"/>
          </a:xfrm>
          <a:prstGeom prst="wedgeRoundRectCallout">
            <a:avLst>
              <a:gd name="adj1" fmla="val -99706"/>
              <a:gd name="adj2" fmla="val 123463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délník 22"/>
          <p:cNvSpPr/>
          <p:nvPr/>
        </p:nvSpPr>
        <p:spPr>
          <a:xfrm>
            <a:off x="5868144" y="3140968"/>
            <a:ext cx="10214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 smtClean="0">
                <a:solidFill>
                  <a:schemeClr val="bg1"/>
                </a:solidFill>
                <a:cs typeface="Arial" charset="0"/>
              </a:rPr>
              <a:t>Hybaj!</a:t>
            </a:r>
            <a:endParaRPr lang="cs-CZ" sz="2400" dirty="0"/>
          </a:p>
        </p:txBody>
      </p:sp>
      <p:sp>
        <p:nvSpPr>
          <p:cNvPr id="28" name="Veselý obličej 27"/>
          <p:cNvSpPr/>
          <p:nvPr/>
        </p:nvSpPr>
        <p:spPr>
          <a:xfrm>
            <a:off x="4932040" y="1988840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Zaoblený obdélníkový popisek 28"/>
          <p:cNvSpPr/>
          <p:nvPr/>
        </p:nvSpPr>
        <p:spPr>
          <a:xfrm>
            <a:off x="6084168" y="1556792"/>
            <a:ext cx="914400" cy="612648"/>
          </a:xfrm>
          <a:prstGeom prst="wedgeRoundRectCallout">
            <a:avLst>
              <a:gd name="adj1" fmla="val -99706"/>
              <a:gd name="adj2" fmla="val 123463"/>
              <a:gd name="adj3" fmla="val 16667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Obdélník 29"/>
          <p:cNvSpPr/>
          <p:nvPr/>
        </p:nvSpPr>
        <p:spPr>
          <a:xfrm>
            <a:off x="6228184" y="1628800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 smtClean="0">
                <a:solidFill>
                  <a:schemeClr val="bg1"/>
                </a:solidFill>
                <a:cs typeface="Arial" charset="0"/>
              </a:rPr>
              <a:t>Jé!</a:t>
            </a:r>
            <a:endParaRPr lang="cs-CZ" sz="2400" dirty="0"/>
          </a:p>
        </p:txBody>
      </p:sp>
      <p:sp>
        <p:nvSpPr>
          <p:cNvPr id="31" name="Veselý obličej 30"/>
          <p:cNvSpPr/>
          <p:nvPr/>
        </p:nvSpPr>
        <p:spPr>
          <a:xfrm>
            <a:off x="6948264" y="3501008"/>
            <a:ext cx="914400" cy="914400"/>
          </a:xfrm>
          <a:prstGeom prst="smileyFace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Zaoblený obdélníkový popisek 31"/>
          <p:cNvSpPr/>
          <p:nvPr/>
        </p:nvSpPr>
        <p:spPr>
          <a:xfrm>
            <a:off x="7956376" y="3140968"/>
            <a:ext cx="914400" cy="612648"/>
          </a:xfrm>
          <a:prstGeom prst="wedgeRoundRectCallout">
            <a:avLst>
              <a:gd name="adj1" fmla="val -99706"/>
              <a:gd name="adj2" fmla="val 123463"/>
              <a:gd name="adj3" fmla="val 16667"/>
            </a:avLst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Obdélník 32"/>
          <p:cNvSpPr/>
          <p:nvPr/>
        </p:nvSpPr>
        <p:spPr>
          <a:xfrm>
            <a:off x="7956376" y="3183359"/>
            <a:ext cx="9358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 smtClean="0">
                <a:solidFill>
                  <a:schemeClr val="bg1"/>
                </a:solidFill>
                <a:cs typeface="Arial" charset="0"/>
              </a:rPr>
              <a:t>Marš!</a:t>
            </a:r>
            <a:endParaRPr lang="cs-CZ" sz="2400" dirty="0"/>
          </a:p>
        </p:txBody>
      </p:sp>
      <p:sp>
        <p:nvSpPr>
          <p:cNvPr id="34" name="Veselý obličej 33"/>
          <p:cNvSpPr/>
          <p:nvPr/>
        </p:nvSpPr>
        <p:spPr>
          <a:xfrm>
            <a:off x="6948264" y="2060848"/>
            <a:ext cx="914400" cy="914400"/>
          </a:xfrm>
          <a:prstGeom prst="smileyFac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Zaoblený obdélníkový popisek 34"/>
          <p:cNvSpPr/>
          <p:nvPr/>
        </p:nvSpPr>
        <p:spPr>
          <a:xfrm>
            <a:off x="8028384" y="1700808"/>
            <a:ext cx="914400" cy="612648"/>
          </a:xfrm>
          <a:prstGeom prst="wedgeRoundRectCallout">
            <a:avLst>
              <a:gd name="adj1" fmla="val -99706"/>
              <a:gd name="adj2" fmla="val 123463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Obdélník 35"/>
          <p:cNvSpPr/>
          <p:nvPr/>
        </p:nvSpPr>
        <p:spPr>
          <a:xfrm>
            <a:off x="8100392" y="1772816"/>
            <a:ext cx="7136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 smtClean="0">
                <a:solidFill>
                  <a:schemeClr val="bg1"/>
                </a:solidFill>
                <a:cs typeface="Arial" charset="0"/>
              </a:rPr>
              <a:t>Hej!</a:t>
            </a:r>
            <a:endParaRPr lang="cs-CZ" sz="2400" dirty="0"/>
          </a:p>
        </p:txBody>
      </p:sp>
      <p:sp>
        <p:nvSpPr>
          <p:cNvPr id="38" name="Veselý obličej 37"/>
          <p:cNvSpPr/>
          <p:nvPr/>
        </p:nvSpPr>
        <p:spPr>
          <a:xfrm>
            <a:off x="2411760" y="4437112"/>
            <a:ext cx="914400" cy="914400"/>
          </a:xfrm>
          <a:prstGeom prst="smileyFace">
            <a:avLst>
              <a:gd name="adj" fmla="val -4653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Zaoblený obdélníkový popisek 39"/>
          <p:cNvSpPr/>
          <p:nvPr/>
        </p:nvSpPr>
        <p:spPr>
          <a:xfrm>
            <a:off x="3563888" y="4077072"/>
            <a:ext cx="914400" cy="612648"/>
          </a:xfrm>
          <a:prstGeom prst="wedgeRoundRectCallout">
            <a:avLst>
              <a:gd name="adj1" fmla="val -99706"/>
              <a:gd name="adj2" fmla="val 123463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TextovéPole 38"/>
          <p:cNvSpPr txBox="1"/>
          <p:nvPr/>
        </p:nvSpPr>
        <p:spPr>
          <a:xfrm>
            <a:off x="3663031" y="4149080"/>
            <a:ext cx="764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bg1"/>
                </a:solidFill>
              </a:rPr>
              <a:t>Ach!</a:t>
            </a:r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41" name="Veselý obličej 40"/>
          <p:cNvSpPr/>
          <p:nvPr/>
        </p:nvSpPr>
        <p:spPr>
          <a:xfrm>
            <a:off x="5148064" y="4581128"/>
            <a:ext cx="914400" cy="914400"/>
          </a:xfrm>
          <a:prstGeom prst="smileyFac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Zaoblený obdélníkový popisek 42"/>
          <p:cNvSpPr/>
          <p:nvPr/>
        </p:nvSpPr>
        <p:spPr>
          <a:xfrm>
            <a:off x="6228184" y="4221088"/>
            <a:ext cx="914400" cy="612648"/>
          </a:xfrm>
          <a:prstGeom prst="wedgeRoundRectCallout">
            <a:avLst>
              <a:gd name="adj1" fmla="val -99706"/>
              <a:gd name="adj2" fmla="val 123463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Obdélník 41"/>
          <p:cNvSpPr/>
          <p:nvPr/>
        </p:nvSpPr>
        <p:spPr>
          <a:xfrm>
            <a:off x="6444208" y="4293096"/>
            <a:ext cx="6480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err="1" smtClean="0">
                <a:solidFill>
                  <a:schemeClr val="bg1"/>
                </a:solidFill>
                <a:cs typeface="Arial" charset="0"/>
              </a:rPr>
              <a:t>Jú</a:t>
            </a:r>
            <a:r>
              <a:rPr lang="cs-CZ" sz="2400" b="1" dirty="0" smtClean="0">
                <a:solidFill>
                  <a:schemeClr val="bg1"/>
                </a:solidFill>
                <a:cs typeface="Arial" charset="0"/>
              </a:rPr>
              <a:t>!</a:t>
            </a:r>
            <a:endParaRPr lang="cs-CZ" sz="2400" dirty="0"/>
          </a:p>
        </p:txBody>
      </p:sp>
      <p:sp>
        <p:nvSpPr>
          <p:cNvPr id="44" name="Obdélník 43"/>
          <p:cNvSpPr/>
          <p:nvPr/>
        </p:nvSpPr>
        <p:spPr>
          <a:xfrm>
            <a:off x="323528" y="980728"/>
            <a:ext cx="6768752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slova,která  vyjadřují  nálady, city,vůli ( vybízející)</a:t>
            </a:r>
          </a:p>
        </p:txBody>
      </p:sp>
      <p:sp>
        <p:nvSpPr>
          <p:cNvPr id="45" name="Obdélník 44"/>
          <p:cNvSpPr/>
          <p:nvPr/>
        </p:nvSpPr>
        <p:spPr>
          <a:xfrm>
            <a:off x="179512" y="5589240"/>
            <a:ext cx="6624736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  napodobují hlasy, zvuky ( zvukomalebná)</a:t>
            </a:r>
          </a:p>
          <a:p>
            <a:pPr>
              <a:buNone/>
            </a:pPr>
            <a:r>
              <a:rPr lang="cs-CZ" sz="2400" dirty="0" smtClean="0">
                <a:solidFill>
                  <a:srgbClr val="002060"/>
                </a:solidFill>
                <a:cs typeface="Arial" charset="0"/>
              </a:rPr>
              <a:t>     </a:t>
            </a:r>
            <a:r>
              <a:rPr lang="cs-CZ" sz="2400" b="1" dirty="0" err="1" smtClean="0">
                <a:solidFill>
                  <a:srgbClr val="002060"/>
                </a:solidFill>
                <a:cs typeface="Arial" charset="0"/>
              </a:rPr>
              <a:t>bum</a:t>
            </a: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, </a:t>
            </a:r>
            <a:r>
              <a:rPr lang="cs-CZ" sz="2400" b="1" dirty="0" err="1" smtClean="0">
                <a:solidFill>
                  <a:srgbClr val="002060"/>
                </a:solidFill>
                <a:cs typeface="Arial" charset="0"/>
              </a:rPr>
              <a:t>bác</a:t>
            </a: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, mňau, </a:t>
            </a:r>
            <a:r>
              <a:rPr lang="cs-CZ" sz="2400" b="1" dirty="0" err="1" smtClean="0">
                <a:solidFill>
                  <a:srgbClr val="002060"/>
                </a:solidFill>
                <a:cs typeface="Arial" charset="0"/>
              </a:rPr>
              <a:t>bú</a:t>
            </a: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, haf, cink, </a:t>
            </a:r>
            <a:r>
              <a:rPr lang="cs-CZ" sz="2400" b="1" dirty="0" err="1" smtClean="0">
                <a:solidFill>
                  <a:srgbClr val="002060"/>
                </a:solidFill>
                <a:cs typeface="Arial" charset="0"/>
              </a:rPr>
              <a:t>crrr</a:t>
            </a: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, </a:t>
            </a:r>
            <a:r>
              <a:rPr lang="cs-CZ" sz="2400" b="1" dirty="0" err="1" smtClean="0">
                <a:solidFill>
                  <a:srgbClr val="002060"/>
                </a:solidFill>
                <a:cs typeface="Arial" charset="0"/>
              </a:rPr>
              <a:t>bim</a:t>
            </a: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 </a:t>
            </a:r>
            <a:r>
              <a:rPr lang="cs-CZ" sz="2400" b="1" dirty="0" err="1" smtClean="0">
                <a:solidFill>
                  <a:srgbClr val="002060"/>
                </a:solidFill>
                <a:cs typeface="Arial" charset="0"/>
              </a:rPr>
              <a:t>bam</a:t>
            </a:r>
            <a:endParaRPr lang="cs-CZ" sz="2400" b="1" dirty="0" smtClean="0">
              <a:solidFill>
                <a:srgbClr val="00206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4800" b="1" dirty="0" smtClean="0">
                <a:ln w="50800"/>
                <a:solidFill>
                  <a:srgbClr val="002060"/>
                </a:solidFill>
              </a:rPr>
              <a:t>CITOSLOVCE</a:t>
            </a:r>
            <a:endParaRPr lang="cs-CZ" sz="4800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1"/>
            <a:ext cx="8352928" cy="2952328"/>
          </a:xfrm>
          <a:solidFill>
            <a:srgbClr val="92D050"/>
          </a:solidFill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FFC000"/>
                </a:solidFill>
                <a:cs typeface="Arial" charset="0"/>
              </a:rPr>
              <a:t>mohou být odvozena od jiných slovních druhů </a:t>
            </a:r>
          </a:p>
          <a:p>
            <a:pPr>
              <a:buNone/>
            </a:pPr>
            <a:r>
              <a:rPr lang="cs-CZ" sz="2800" b="1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    </a:t>
            </a:r>
            <a:r>
              <a:rPr lang="cs-CZ" sz="2800" dirty="0" smtClean="0">
                <a:cs typeface="Arial" charset="0"/>
              </a:rPr>
              <a:t>běda, bože,hrome, vida……..</a:t>
            </a:r>
          </a:p>
          <a:p>
            <a:r>
              <a:rPr lang="cs-CZ" sz="2800" b="1" dirty="0" smtClean="0">
                <a:solidFill>
                  <a:srgbClr val="FFC000"/>
                </a:solidFill>
                <a:cs typeface="Arial" charset="0"/>
              </a:rPr>
              <a:t>ve větě je oddělujeme čárkami </a:t>
            </a:r>
            <a:r>
              <a:rPr lang="cs-CZ" sz="2800" dirty="0" smtClean="0">
                <a:cs typeface="Arial" charset="0"/>
              </a:rPr>
              <a:t>( pokud </a:t>
            </a:r>
            <a:r>
              <a:rPr lang="cs-CZ" sz="2800" dirty="0" smtClean="0">
                <a:latin typeface="Calibri" pitchFamily="34" charset="0"/>
              </a:rPr>
              <a:t>nezastupuje jiný slovní druh, nebo nestojí-li samostatně jako věta, odděluje se čárkou ( čárkami)</a:t>
            </a:r>
          </a:p>
          <a:p>
            <a:pPr>
              <a:buFont typeface="Wingdings" pitchFamily="2" charset="2"/>
              <a:buChar char="Ø"/>
            </a:pPr>
            <a:r>
              <a:rPr lang="cs-CZ" sz="2800" i="1" dirty="0" smtClean="0">
                <a:latin typeface="Calibri" pitchFamily="34" charset="0"/>
              </a:rPr>
              <a:t>Děti </a:t>
            </a:r>
            <a:r>
              <a:rPr lang="cs-CZ" sz="2800" i="1" dirty="0" err="1" smtClean="0">
                <a:latin typeface="Calibri" pitchFamily="34" charset="0"/>
              </a:rPr>
              <a:t>hup</a:t>
            </a:r>
            <a:r>
              <a:rPr lang="cs-CZ" sz="2800" i="1" dirty="0" smtClean="0">
                <a:latin typeface="Calibri" pitchFamily="34" charset="0"/>
              </a:rPr>
              <a:t> do vody!  ( = přísudek)</a:t>
            </a:r>
          </a:p>
          <a:p>
            <a:pPr>
              <a:buNone/>
            </a:pP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zdroje: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solidFill>
              <a:srgbClr val="00FFFF"/>
            </a:solidFill>
          </a:ln>
        </p:spPr>
        <p:txBody>
          <a:bodyPr>
            <a:noAutofit/>
          </a:bodyPr>
          <a:lstStyle/>
          <a:p>
            <a:endParaRPr lang="cs-CZ" sz="2400" dirty="0" smtClean="0"/>
          </a:p>
          <a:p>
            <a:r>
              <a:rPr lang="cs-CZ" sz="2400" dirty="0" err="1" smtClean="0"/>
              <a:t>Sochrová</a:t>
            </a:r>
            <a:r>
              <a:rPr lang="cs-CZ" sz="2400" dirty="0" smtClean="0"/>
              <a:t>, Marie: Český jazyk v kostce pro střední školy, Fragment, 1999</a:t>
            </a:r>
          </a:p>
          <a:p>
            <a:r>
              <a:rPr lang="cs-CZ" sz="2400" dirty="0" smtClean="0"/>
              <a:t>Pravidla českého pravopisu, Nakladatelství </a:t>
            </a:r>
            <a:r>
              <a:rPr lang="cs-CZ" sz="2400" dirty="0" err="1" smtClean="0"/>
              <a:t>Pansofia</a:t>
            </a:r>
            <a:r>
              <a:rPr lang="cs-CZ" sz="2400" dirty="0" smtClean="0"/>
              <a:t>,1993</a:t>
            </a:r>
          </a:p>
          <a:p>
            <a:pPr>
              <a:buNone/>
            </a:pPr>
            <a:endParaRPr lang="cs-CZ" sz="2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4860032" y="6093296"/>
            <a:ext cx="3847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err="1" smtClean="0">
                <a:solidFill>
                  <a:srgbClr val="002060"/>
                </a:solidFill>
                <a:latin typeface="Monotype Corsiva" pitchFamily="66" charset="0"/>
              </a:rPr>
              <a:t>Mgr.Kateřina</a:t>
            </a:r>
            <a:r>
              <a:rPr lang="cs-CZ" sz="32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cs-CZ" sz="3200" b="1" dirty="0" err="1" smtClean="0">
                <a:solidFill>
                  <a:srgbClr val="002060"/>
                </a:solidFill>
                <a:latin typeface="Monotype Corsiva" pitchFamily="66" charset="0"/>
              </a:rPr>
              <a:t>Karbulová</a:t>
            </a:r>
            <a:endParaRPr lang="cs-CZ" sz="32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Šipka dolů 12"/>
          <p:cNvSpPr/>
          <p:nvPr/>
        </p:nvSpPr>
        <p:spPr>
          <a:xfrm rot="20040458">
            <a:off x="3825781" y="4781857"/>
            <a:ext cx="484632" cy="978408"/>
          </a:xfrm>
          <a:prstGeom prst="downArrow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 dolů 11"/>
          <p:cNvSpPr/>
          <p:nvPr/>
        </p:nvSpPr>
        <p:spPr>
          <a:xfrm rot="1726814">
            <a:off x="1537235" y="4709369"/>
            <a:ext cx="484632" cy="978408"/>
          </a:xfrm>
          <a:prstGeom prst="downArrow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lů 5"/>
          <p:cNvSpPr/>
          <p:nvPr/>
        </p:nvSpPr>
        <p:spPr>
          <a:xfrm rot="1726814">
            <a:off x="2547177" y="1679016"/>
            <a:ext cx="459968" cy="979685"/>
          </a:xfrm>
          <a:prstGeom prst="downArrow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lů 6"/>
          <p:cNvSpPr/>
          <p:nvPr/>
        </p:nvSpPr>
        <p:spPr>
          <a:xfrm rot="20024040">
            <a:off x="5427662" y="1611981"/>
            <a:ext cx="488832" cy="1026142"/>
          </a:xfrm>
          <a:prstGeom prst="downArrow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496944" cy="11430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b="1" spc="150" dirty="0" smtClean="0">
                <a:ln w="11430"/>
                <a:solidFill>
                  <a:srgbClr val="00206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1.Hledisko sémantické = významové</a:t>
            </a:r>
            <a:endParaRPr lang="cs-CZ" b="1" spc="150" dirty="0">
              <a:ln w="11430"/>
              <a:solidFill>
                <a:srgbClr val="00206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259632" y="2636912"/>
            <a:ext cx="2448272" cy="833178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 smtClean="0">
                <a:solidFill>
                  <a:srgbClr val="000099"/>
                </a:solidFill>
                <a:latin typeface="Calibri" pitchFamily="34" charset="0"/>
              </a:rPr>
              <a:t>slova plnovýznamová</a:t>
            </a:r>
            <a:endParaRPr lang="cs-CZ" sz="24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716016" y="2636912"/>
            <a:ext cx="2664296" cy="833178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 smtClean="0">
                <a:solidFill>
                  <a:srgbClr val="000099"/>
                </a:solidFill>
                <a:latin typeface="Calibri" pitchFamily="34" charset="0"/>
              </a:rPr>
              <a:t>slova neplnovýznamová</a:t>
            </a:r>
            <a:endParaRPr lang="cs-CZ" sz="24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539552" y="1311151"/>
            <a:ext cx="8136904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dirty="0" smtClean="0"/>
              <a:t> dozvíme se, co slova vyjadřují – jaký a zda vůbec mají</a:t>
            </a:r>
          </a:p>
          <a:p>
            <a:r>
              <a:rPr lang="cs-CZ" sz="2400" b="1" dirty="0" smtClean="0"/>
              <a:t>    význam</a:t>
            </a:r>
          </a:p>
        </p:txBody>
      </p:sp>
      <p:sp>
        <p:nvSpPr>
          <p:cNvPr id="9" name="Obdélník 8"/>
          <p:cNvSpPr/>
          <p:nvPr/>
        </p:nvSpPr>
        <p:spPr>
          <a:xfrm>
            <a:off x="755576" y="3573016"/>
            <a:ext cx="3362844" cy="461665"/>
          </a:xfrm>
          <a:prstGeom prst="rect">
            <a:avLst/>
          </a:prstGeom>
          <a:solidFill>
            <a:srgbClr val="FF99FF"/>
          </a:solidFill>
          <a:ln>
            <a:solidFill>
              <a:schemeClr val="tx2"/>
            </a:solidFill>
          </a:ln>
        </p:spPr>
        <p:txBody>
          <a:bodyPr wrap="none">
            <a:spAutoFit/>
          </a:bodyPr>
          <a:lstStyle/>
          <a:p>
            <a:r>
              <a:rPr lang="cs-CZ" sz="2400" dirty="0" smtClean="0"/>
              <a:t>stůl, židle = </a:t>
            </a:r>
            <a:r>
              <a:rPr lang="cs-CZ" sz="2400" b="1" dirty="0" smtClean="0"/>
              <a:t>jasný význam</a:t>
            </a:r>
          </a:p>
        </p:txBody>
      </p:sp>
      <p:sp>
        <p:nvSpPr>
          <p:cNvPr id="10" name="Obdélník 9"/>
          <p:cNvSpPr/>
          <p:nvPr/>
        </p:nvSpPr>
        <p:spPr>
          <a:xfrm>
            <a:off x="4644008" y="3573016"/>
            <a:ext cx="4320480" cy="830997"/>
          </a:xfrm>
          <a:prstGeom prst="rect">
            <a:avLst/>
          </a:prstGeom>
          <a:solidFill>
            <a:srgbClr val="FF99FF"/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cs-CZ" sz="2400" dirty="0" smtClean="0"/>
              <a:t>před ( předložka), ale  ( spojka) - </a:t>
            </a:r>
            <a:r>
              <a:rPr lang="cs-CZ" sz="2400" b="1" dirty="0" smtClean="0"/>
              <a:t>nemají samy o sobě význam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539552" y="4509120"/>
            <a:ext cx="4938018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dirty="0" smtClean="0">
                <a:ln w="50800"/>
                <a:solidFill>
                  <a:srgbClr val="002060"/>
                </a:solidFill>
              </a:rPr>
              <a:t> význam věcný X význam mluvnický</a:t>
            </a:r>
            <a:endParaRPr lang="cs-CZ" sz="2400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79512" y="5805264"/>
            <a:ext cx="2952328" cy="771623"/>
          </a:xfrm>
          <a:prstGeom prst="rect">
            <a:avLst/>
          </a:prstGeom>
          <a:solidFill>
            <a:srgbClr val="FFFF00"/>
          </a:solidFill>
          <a:ln w="9525">
            <a:solidFill>
              <a:srgbClr val="FF66CC"/>
            </a:solidFill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200" b="1" dirty="0" smtClean="0">
                <a:solidFill>
                  <a:srgbClr val="000099"/>
                </a:solidFill>
                <a:latin typeface="Calibri" pitchFamily="34" charset="0"/>
              </a:rPr>
              <a:t>lexikální = vyjadřuje, co slovo označuje</a:t>
            </a:r>
            <a:endParaRPr lang="cs-CZ" sz="22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3707904" y="5825729"/>
            <a:ext cx="5184576" cy="771623"/>
          </a:xfrm>
          <a:prstGeom prst="rect">
            <a:avLst/>
          </a:prstGeom>
          <a:solidFill>
            <a:srgbClr val="FFFF00"/>
          </a:solidFill>
          <a:ln w="9525">
            <a:solidFill>
              <a:srgbClr val="FF66CC"/>
            </a:solidFill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200" b="1" dirty="0" smtClean="0">
                <a:solidFill>
                  <a:srgbClr val="000099"/>
                </a:solidFill>
                <a:latin typeface="Calibri" pitchFamily="34" charset="0"/>
              </a:rPr>
              <a:t>vyjadřuje mluvnické kategorie  ohebných slov, přiřazuje slova ke slovnímu druhu</a:t>
            </a:r>
          </a:p>
        </p:txBody>
      </p:sp>
      <p:sp>
        <p:nvSpPr>
          <p:cNvPr id="17" name="Výbuch 1 16"/>
          <p:cNvSpPr/>
          <p:nvPr/>
        </p:nvSpPr>
        <p:spPr>
          <a:xfrm>
            <a:off x="7847856" y="2348880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ýbuch 1 17"/>
          <p:cNvSpPr/>
          <p:nvPr/>
        </p:nvSpPr>
        <p:spPr>
          <a:xfrm>
            <a:off x="6012160" y="4653136"/>
            <a:ext cx="1296144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ýbuch 1 18"/>
          <p:cNvSpPr/>
          <p:nvPr/>
        </p:nvSpPr>
        <p:spPr>
          <a:xfrm>
            <a:off x="251520" y="2348880"/>
            <a:ext cx="936104" cy="1224136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Šipka dolů 17"/>
          <p:cNvSpPr/>
          <p:nvPr/>
        </p:nvSpPr>
        <p:spPr>
          <a:xfrm>
            <a:off x="6228184" y="2708920"/>
            <a:ext cx="484632" cy="978408"/>
          </a:xfrm>
          <a:prstGeom prst="downArrow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lů 7"/>
          <p:cNvSpPr/>
          <p:nvPr/>
        </p:nvSpPr>
        <p:spPr>
          <a:xfrm rot="20040458">
            <a:off x="2745661" y="2681910"/>
            <a:ext cx="484632" cy="978408"/>
          </a:xfrm>
          <a:prstGeom prst="downArrow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lů 6"/>
          <p:cNvSpPr/>
          <p:nvPr/>
        </p:nvSpPr>
        <p:spPr>
          <a:xfrm rot="1726814">
            <a:off x="1465228" y="2621138"/>
            <a:ext cx="484632" cy="978408"/>
          </a:xfrm>
          <a:prstGeom prst="downArrow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1430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rgbClr val="002060"/>
                </a:solidFill>
              </a:rPr>
              <a:t>2. Hledisko morfologické = tvaroslovné</a:t>
            </a:r>
            <a:endParaRPr lang="cs-CZ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24744"/>
            <a:ext cx="8568952" cy="1008112"/>
          </a:xfrm>
          <a:solidFill>
            <a:srgbClr val="FF66CC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cs-CZ" sz="2800" b="1" dirty="0" smtClean="0"/>
              <a:t>     Dovídáme se, zda lze slovo časovat nebo skloňovat ohebná x neohebná</a:t>
            </a:r>
            <a:endParaRPr lang="cs-CZ" sz="2800" b="1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331640" y="2091766"/>
            <a:ext cx="2088232" cy="833178"/>
          </a:xfrm>
          <a:prstGeom prst="rect">
            <a:avLst/>
          </a:prstGeom>
          <a:solidFill>
            <a:srgbClr val="FFFF00"/>
          </a:solidFill>
          <a:ln w="9525">
            <a:solidFill>
              <a:srgbClr val="FF66CC"/>
            </a:solidFill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>
                <a:solidFill>
                  <a:srgbClr val="000099"/>
                </a:solidFill>
                <a:latin typeface="Calibri" pitchFamily="34" charset="0"/>
              </a:rPr>
              <a:t>o</a:t>
            </a:r>
            <a:r>
              <a:rPr lang="cs-CZ" sz="2400" b="1" dirty="0" smtClean="0">
                <a:solidFill>
                  <a:srgbClr val="000099"/>
                </a:solidFill>
                <a:latin typeface="Calibri" pitchFamily="34" charset="0"/>
              </a:rPr>
              <a:t>hebné slovní druhy</a:t>
            </a:r>
            <a:endParaRPr lang="cs-CZ" sz="24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436096" y="2091766"/>
            <a:ext cx="2088232" cy="833178"/>
          </a:xfrm>
          <a:prstGeom prst="rect">
            <a:avLst/>
          </a:prstGeom>
          <a:solidFill>
            <a:srgbClr val="FFFF00"/>
          </a:solidFill>
          <a:ln w="9525">
            <a:solidFill>
              <a:srgbClr val="CC00CC"/>
            </a:solidFill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 smtClean="0">
                <a:solidFill>
                  <a:srgbClr val="000099"/>
                </a:solidFill>
                <a:latin typeface="Calibri" pitchFamily="34" charset="0"/>
              </a:rPr>
              <a:t>neohebné slovní druhy</a:t>
            </a:r>
            <a:endParaRPr lang="cs-CZ" sz="24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923928" y="2204424"/>
            <a:ext cx="936104" cy="648512"/>
          </a:xfrm>
          <a:prstGeom prst="rect">
            <a:avLst/>
          </a:prstGeom>
          <a:solidFill>
            <a:srgbClr val="FFFF00"/>
          </a:solidFill>
          <a:ln w="9525">
            <a:solidFill>
              <a:srgbClr val="FF66CC"/>
            </a:solidFill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3600" b="1" dirty="0" smtClean="0">
                <a:solidFill>
                  <a:srgbClr val="000099"/>
                </a:solidFill>
                <a:latin typeface="Calibri" pitchFamily="34" charset="0"/>
              </a:rPr>
              <a:t>X</a:t>
            </a:r>
            <a:endParaRPr lang="cs-CZ" sz="36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203848" y="3573016"/>
            <a:ext cx="1152128" cy="833178"/>
          </a:xfrm>
          <a:prstGeom prst="rect">
            <a:avLst/>
          </a:prstGeom>
          <a:solidFill>
            <a:srgbClr val="FFFF00"/>
          </a:solidFill>
          <a:ln w="9525">
            <a:solidFill>
              <a:srgbClr val="CC00CC"/>
            </a:solidFill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 smtClean="0">
                <a:solidFill>
                  <a:srgbClr val="000099"/>
                </a:solidFill>
                <a:latin typeface="Calibri" pitchFamily="34" charset="0"/>
              </a:rPr>
              <a:t>lze je časovat</a:t>
            </a:r>
            <a:endParaRPr lang="cs-CZ" sz="24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23528" y="3573016"/>
            <a:ext cx="1728192" cy="833178"/>
          </a:xfrm>
          <a:prstGeom prst="rect">
            <a:avLst/>
          </a:prstGeom>
          <a:solidFill>
            <a:srgbClr val="FFFF00"/>
          </a:solidFill>
          <a:ln w="9525">
            <a:solidFill>
              <a:srgbClr val="CC00CC"/>
            </a:solidFill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 smtClean="0">
                <a:solidFill>
                  <a:srgbClr val="000099"/>
                </a:solidFill>
                <a:latin typeface="Calibri" pitchFamily="34" charset="0"/>
              </a:rPr>
              <a:t>lze je skloňovat</a:t>
            </a:r>
            <a:endParaRPr lang="cs-CZ" sz="24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323528" y="4437112"/>
            <a:ext cx="2880320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66CC"/>
            </a:solidFill>
          </a:ln>
        </p:spPr>
        <p:txBody>
          <a:bodyPr wrap="square">
            <a:spAutoFit/>
          </a:bodyPr>
          <a:lstStyle/>
          <a:p>
            <a:r>
              <a:rPr lang="cs-CZ" sz="2000" b="1" dirty="0" smtClean="0"/>
              <a:t>pravidelná = podle vzorů            ( nebo jako nepravidelná)</a:t>
            </a:r>
            <a:endParaRPr lang="cs-CZ" sz="2000" b="1" dirty="0"/>
          </a:p>
        </p:txBody>
      </p:sp>
      <p:sp>
        <p:nvSpPr>
          <p:cNvPr id="15" name="Obdélník 14"/>
          <p:cNvSpPr/>
          <p:nvPr/>
        </p:nvSpPr>
        <p:spPr>
          <a:xfrm>
            <a:off x="323528" y="5157192"/>
            <a:ext cx="2880320" cy="10156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66CC"/>
            </a:solidFill>
          </a:ln>
        </p:spPr>
        <p:txBody>
          <a:bodyPr wrap="square">
            <a:spAutoFit/>
          </a:bodyPr>
          <a:lstStyle/>
          <a:p>
            <a:r>
              <a:rPr lang="cs-CZ" sz="2000" b="1" dirty="0" smtClean="0"/>
              <a:t>některá jsou však nesklonná (např. atašé, rallye, pyré, aj.pětkrát).</a:t>
            </a:r>
            <a:endParaRPr lang="cs-CZ" sz="2000" b="1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2123728" y="3789040"/>
            <a:ext cx="835485" cy="461665"/>
          </a:xfrm>
          <a:prstGeom prst="rect">
            <a:avLst/>
          </a:prstGeom>
          <a:noFill/>
          <a:ln>
            <a:solidFill>
              <a:srgbClr val="FF66CC"/>
            </a:solidFill>
          </a:ln>
        </p:spPr>
        <p:txBody>
          <a:bodyPr wrap="none" rtlCol="0">
            <a:spAutoFit/>
          </a:bodyPr>
          <a:lstStyle/>
          <a:p>
            <a:r>
              <a:rPr lang="cs-CZ" sz="2400" b="1" dirty="0" smtClean="0"/>
              <a:t>nebo</a:t>
            </a:r>
            <a:endParaRPr lang="cs-CZ" sz="2400" b="1" dirty="0"/>
          </a:p>
        </p:txBody>
      </p:sp>
      <p:sp>
        <p:nvSpPr>
          <p:cNvPr id="17" name="Obdélník 16"/>
          <p:cNvSpPr/>
          <p:nvPr/>
        </p:nvSpPr>
        <p:spPr>
          <a:xfrm>
            <a:off x="4716016" y="3717032"/>
            <a:ext cx="3563888" cy="16312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66CC"/>
            </a:solidFill>
          </a:ln>
        </p:spPr>
        <p:txBody>
          <a:bodyPr wrap="square">
            <a:spAutoFit/>
          </a:bodyPr>
          <a:lstStyle/>
          <a:p>
            <a:r>
              <a:rPr lang="cs-CZ" sz="2000" b="1" dirty="0" smtClean="0"/>
              <a:t>výjimku tvoří:</a:t>
            </a:r>
          </a:p>
          <a:p>
            <a:pPr>
              <a:buFont typeface="Wingdings" pitchFamily="2" charset="2"/>
              <a:buChar char="Ø"/>
            </a:pPr>
            <a:r>
              <a:rPr lang="cs-CZ" sz="2000" b="1" dirty="0" smtClean="0"/>
              <a:t> stupňování některých příslovcí</a:t>
            </a:r>
          </a:p>
          <a:p>
            <a:pPr>
              <a:buFont typeface="Wingdings" pitchFamily="2" charset="2"/>
              <a:buChar char="Ø"/>
            </a:pPr>
            <a:r>
              <a:rPr lang="cs-CZ" sz="2000" b="1" dirty="0" smtClean="0"/>
              <a:t> osobní tvary spojek </a:t>
            </a:r>
            <a:r>
              <a:rPr lang="cs-CZ" sz="2000" b="1" i="1" dirty="0" smtClean="0"/>
              <a:t>abych, abys, aby, abychom...</a:t>
            </a:r>
            <a:endParaRPr lang="cs-CZ" sz="2000" b="1" dirty="0" smtClean="0"/>
          </a:p>
        </p:txBody>
      </p:sp>
      <p:sp>
        <p:nvSpPr>
          <p:cNvPr id="19" name="Výbuch 1 18"/>
          <p:cNvSpPr/>
          <p:nvPr/>
        </p:nvSpPr>
        <p:spPr>
          <a:xfrm>
            <a:off x="5796136" y="5445224"/>
            <a:ext cx="1656184" cy="1008112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lesk 9"/>
          <p:cNvSpPr/>
          <p:nvPr/>
        </p:nvSpPr>
        <p:spPr>
          <a:xfrm rot="19128353">
            <a:off x="1096653" y="152196"/>
            <a:ext cx="5676600" cy="8417086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53752"/>
            <a:ext cx="8229600" cy="11430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rgbClr val="002060"/>
                </a:solidFill>
              </a:rPr>
              <a:t>3. Hledisko syntaktické = skladební </a:t>
            </a:r>
            <a:endParaRPr lang="cs-CZ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052736"/>
            <a:ext cx="8280920" cy="432048"/>
          </a:xfrm>
          <a:solidFill>
            <a:schemeClr val="bg2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slova jsou vymezena na základě funkce ve větě</a:t>
            </a:r>
            <a:endParaRPr lang="cs-CZ" sz="2800" b="1" dirty="0">
              <a:solidFill>
                <a:schemeClr val="bg1"/>
              </a:solidFill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979712" y="2060848"/>
            <a:ext cx="2088232" cy="463846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 smtClean="0">
                <a:solidFill>
                  <a:srgbClr val="000099"/>
                </a:solidFill>
                <a:latin typeface="Calibri" pitchFamily="34" charset="0"/>
              </a:rPr>
              <a:t>přísudek </a:t>
            </a:r>
            <a:endParaRPr lang="cs-CZ" sz="24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203848" y="2636912"/>
            <a:ext cx="2088232" cy="463846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 smtClean="0">
                <a:solidFill>
                  <a:srgbClr val="000099"/>
                </a:solidFill>
                <a:latin typeface="Calibri" pitchFamily="34" charset="0"/>
              </a:rPr>
              <a:t>předmět</a:t>
            </a:r>
            <a:endParaRPr lang="cs-CZ" sz="24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572000" y="3212976"/>
            <a:ext cx="2088232" cy="463846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 smtClean="0">
                <a:solidFill>
                  <a:srgbClr val="000099"/>
                </a:solidFill>
                <a:latin typeface="Calibri" pitchFamily="34" charset="0"/>
              </a:rPr>
              <a:t>přívlastek</a:t>
            </a:r>
            <a:endParaRPr lang="cs-CZ" sz="24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876256" y="4365104"/>
            <a:ext cx="2088232" cy="833178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 smtClean="0">
                <a:solidFill>
                  <a:srgbClr val="000099"/>
                </a:solidFill>
                <a:latin typeface="Calibri" pitchFamily="34" charset="0"/>
              </a:rPr>
              <a:t>příslovečná určení</a:t>
            </a:r>
            <a:endParaRPr lang="cs-CZ" sz="24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228184" y="3789040"/>
            <a:ext cx="2088232" cy="463846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 smtClean="0">
                <a:solidFill>
                  <a:srgbClr val="000099"/>
                </a:solidFill>
                <a:latin typeface="Calibri" pitchFamily="34" charset="0"/>
              </a:rPr>
              <a:t>doplněk</a:t>
            </a:r>
            <a:endParaRPr lang="cs-CZ" sz="24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67544" y="1524994"/>
            <a:ext cx="2088232" cy="463846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 smtClean="0">
                <a:solidFill>
                  <a:srgbClr val="000099"/>
                </a:solidFill>
                <a:latin typeface="Calibri" pitchFamily="34" charset="0"/>
              </a:rPr>
              <a:t>podmět </a:t>
            </a:r>
            <a:endParaRPr lang="cs-CZ" sz="24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107504" y="2045747"/>
            <a:ext cx="1728192" cy="2031325"/>
          </a:xfrm>
          <a:prstGeom prst="rect">
            <a:avLst/>
          </a:prstGeom>
          <a:solidFill>
            <a:schemeClr val="accent2"/>
          </a:solidFill>
          <a:ln>
            <a:solidFill>
              <a:srgbClr val="CC00CC"/>
            </a:solidFill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cs-CZ" b="1" dirty="0" err="1" smtClean="0">
                <a:solidFill>
                  <a:schemeClr val="bg1"/>
                </a:solidFill>
              </a:rPr>
              <a:t>podst</a:t>
            </a:r>
            <a:r>
              <a:rPr lang="cs-CZ" b="1" dirty="0" smtClean="0">
                <a:solidFill>
                  <a:schemeClr val="bg1"/>
                </a:solidFill>
              </a:rPr>
              <a:t>. jména</a:t>
            </a:r>
          </a:p>
          <a:p>
            <a:pPr>
              <a:buFont typeface="Wingdings" pitchFamily="2" charset="2"/>
              <a:buChar char="§"/>
            </a:pPr>
            <a:r>
              <a:rPr lang="cs-CZ" b="1" dirty="0" err="1" smtClean="0">
                <a:solidFill>
                  <a:schemeClr val="bg1"/>
                </a:solidFill>
              </a:rPr>
              <a:t>příd.jména</a:t>
            </a:r>
            <a:endParaRPr lang="cs-CZ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b="1" dirty="0" smtClean="0">
                <a:solidFill>
                  <a:schemeClr val="bg1"/>
                </a:solidFill>
              </a:rPr>
              <a:t>zájmena</a:t>
            </a:r>
          </a:p>
          <a:p>
            <a:pPr>
              <a:buFont typeface="Wingdings" pitchFamily="2" charset="2"/>
              <a:buChar char="§"/>
            </a:pPr>
            <a:r>
              <a:rPr lang="cs-CZ" b="1" dirty="0" smtClean="0">
                <a:solidFill>
                  <a:schemeClr val="bg1"/>
                </a:solidFill>
              </a:rPr>
              <a:t>číslovky</a:t>
            </a:r>
          </a:p>
          <a:p>
            <a:pPr>
              <a:buFont typeface="Wingdings" pitchFamily="2" charset="2"/>
              <a:buChar char="§"/>
            </a:pPr>
            <a:r>
              <a:rPr lang="cs-CZ" b="1" dirty="0" smtClean="0">
                <a:solidFill>
                  <a:schemeClr val="bg1"/>
                </a:solidFill>
              </a:rPr>
              <a:t>infinitiv slovesa</a:t>
            </a:r>
          </a:p>
          <a:p>
            <a:pPr>
              <a:buFont typeface="Wingdings" pitchFamily="2" charset="2"/>
              <a:buChar char="§"/>
            </a:pPr>
            <a:r>
              <a:rPr lang="cs-CZ" b="1" dirty="0" smtClean="0">
                <a:solidFill>
                  <a:schemeClr val="bg1"/>
                </a:solidFill>
              </a:rPr>
              <a:t>příslovce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2987824" y="3164775"/>
            <a:ext cx="1490152" cy="1200329"/>
          </a:xfrm>
          <a:prstGeom prst="rect">
            <a:avLst/>
          </a:prstGeom>
          <a:solidFill>
            <a:srgbClr val="002060"/>
          </a:solidFill>
          <a:ln>
            <a:solidFill>
              <a:srgbClr val="CC00CC"/>
            </a:solidFill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cs-CZ" b="1" dirty="0" err="1" smtClean="0">
                <a:solidFill>
                  <a:schemeClr val="bg1"/>
                </a:solidFill>
              </a:rPr>
              <a:t>podst.jména</a:t>
            </a:r>
            <a:endParaRPr lang="cs-CZ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b="1" dirty="0" err="1" smtClean="0">
                <a:solidFill>
                  <a:schemeClr val="bg1"/>
                </a:solidFill>
              </a:rPr>
              <a:t>příd.jména</a:t>
            </a:r>
            <a:endParaRPr lang="cs-CZ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b="1" dirty="0" smtClean="0">
                <a:solidFill>
                  <a:schemeClr val="bg1"/>
                </a:solidFill>
              </a:rPr>
              <a:t>zájmena</a:t>
            </a:r>
          </a:p>
          <a:p>
            <a:pPr>
              <a:buFont typeface="Wingdings" pitchFamily="2" charset="2"/>
              <a:buChar char="§"/>
            </a:pPr>
            <a:r>
              <a:rPr lang="cs-CZ" b="1" dirty="0" smtClean="0">
                <a:solidFill>
                  <a:schemeClr val="bg1"/>
                </a:solidFill>
              </a:rPr>
              <a:t>číslovky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6983496" y="3068960"/>
            <a:ext cx="1908984" cy="64633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CC00CC"/>
            </a:solidFill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cs-CZ" b="1" dirty="0" smtClean="0">
                <a:solidFill>
                  <a:schemeClr val="bg1"/>
                </a:solidFill>
              </a:rPr>
              <a:t>podstatná jména</a:t>
            </a:r>
          </a:p>
          <a:p>
            <a:pPr>
              <a:buFont typeface="Wingdings" pitchFamily="2" charset="2"/>
              <a:buChar char="§"/>
            </a:pPr>
            <a:r>
              <a:rPr lang="cs-CZ" b="1" dirty="0" smtClean="0">
                <a:solidFill>
                  <a:schemeClr val="bg1"/>
                </a:solidFill>
              </a:rPr>
              <a:t>slovesa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1475656" y="2610778"/>
            <a:ext cx="1440160" cy="175432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CC00CC"/>
            </a:solidFill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cs-CZ" b="1" dirty="0" smtClean="0">
                <a:solidFill>
                  <a:schemeClr val="bg1"/>
                </a:solidFill>
              </a:rPr>
              <a:t>slovesa</a:t>
            </a:r>
          </a:p>
          <a:p>
            <a:pPr>
              <a:buFont typeface="Wingdings" pitchFamily="2" charset="2"/>
              <a:buChar char="§"/>
            </a:pPr>
            <a:r>
              <a:rPr lang="cs-CZ" b="1" dirty="0" smtClean="0">
                <a:solidFill>
                  <a:schemeClr val="bg1"/>
                </a:solidFill>
              </a:rPr>
              <a:t>podstatná jména                ( = přísudek jmenný se sponou)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4572000" y="3789040"/>
            <a:ext cx="1512168" cy="1200329"/>
          </a:xfrm>
          <a:prstGeom prst="rect">
            <a:avLst/>
          </a:prstGeom>
          <a:solidFill>
            <a:srgbClr val="7030A0"/>
          </a:solidFill>
          <a:ln>
            <a:solidFill>
              <a:srgbClr val="CC00CC"/>
            </a:solidFill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cs-CZ" b="1" dirty="0" err="1" smtClean="0">
                <a:solidFill>
                  <a:schemeClr val="bg1"/>
                </a:solidFill>
              </a:rPr>
              <a:t>podst.jména</a:t>
            </a:r>
            <a:r>
              <a:rPr lang="cs-CZ" b="1" dirty="0" smtClean="0">
                <a:solidFill>
                  <a:schemeClr val="bg1"/>
                </a:solidFill>
              </a:rPr>
              <a:t> = </a:t>
            </a:r>
            <a:r>
              <a:rPr lang="cs-CZ" b="1" dirty="0" err="1" smtClean="0">
                <a:solidFill>
                  <a:schemeClr val="bg1"/>
                </a:solidFill>
              </a:rPr>
              <a:t>Pkn</a:t>
            </a:r>
            <a:endParaRPr lang="cs-CZ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b="1" dirty="0" err="1" smtClean="0">
                <a:solidFill>
                  <a:schemeClr val="bg1"/>
                </a:solidFill>
              </a:rPr>
              <a:t>příd.jména</a:t>
            </a:r>
            <a:r>
              <a:rPr lang="cs-CZ" b="1" dirty="0" smtClean="0">
                <a:solidFill>
                  <a:schemeClr val="bg1"/>
                </a:solidFill>
              </a:rPr>
              <a:t> = </a:t>
            </a:r>
            <a:r>
              <a:rPr lang="cs-CZ" b="1" dirty="0" err="1" smtClean="0">
                <a:solidFill>
                  <a:schemeClr val="bg1"/>
                </a:solidFill>
              </a:rPr>
              <a:t>Pks</a:t>
            </a:r>
            <a:endParaRPr lang="cs-CZ" b="1" dirty="0" smtClean="0">
              <a:solidFill>
                <a:schemeClr val="bg1"/>
              </a:solidFill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6284524" y="5373216"/>
            <a:ext cx="2679964" cy="1200329"/>
          </a:xfrm>
          <a:prstGeom prst="rect">
            <a:avLst/>
          </a:prstGeom>
          <a:solidFill>
            <a:srgbClr val="CC00CC"/>
          </a:solidFill>
          <a:ln>
            <a:solidFill>
              <a:srgbClr val="CC00CC"/>
            </a:solidFill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cs-CZ" b="1" dirty="0" err="1" smtClean="0">
                <a:solidFill>
                  <a:schemeClr val="bg1"/>
                </a:solidFill>
              </a:rPr>
              <a:t>podst</a:t>
            </a:r>
            <a:r>
              <a:rPr lang="cs-CZ" b="1" dirty="0" smtClean="0">
                <a:solidFill>
                  <a:schemeClr val="bg1"/>
                </a:solidFill>
              </a:rPr>
              <a:t>. jména</a:t>
            </a:r>
          </a:p>
          <a:p>
            <a:pPr>
              <a:buFont typeface="Wingdings" pitchFamily="2" charset="2"/>
              <a:buChar char="§"/>
            </a:pPr>
            <a:r>
              <a:rPr lang="cs-CZ" b="1" dirty="0" smtClean="0">
                <a:solidFill>
                  <a:schemeClr val="bg1"/>
                </a:solidFill>
              </a:rPr>
              <a:t>příslovce</a:t>
            </a:r>
          </a:p>
          <a:p>
            <a:pPr>
              <a:buFont typeface="Wingdings" pitchFamily="2" charset="2"/>
              <a:buChar char="§"/>
            </a:pPr>
            <a:r>
              <a:rPr lang="cs-CZ" b="1" dirty="0" smtClean="0">
                <a:solidFill>
                  <a:schemeClr val="bg1"/>
                </a:solidFill>
              </a:rPr>
              <a:t>číslovky řadové, násobné</a:t>
            </a:r>
          </a:p>
          <a:p>
            <a:pPr>
              <a:buFont typeface="Wingdings" pitchFamily="2" charset="2"/>
              <a:buChar char="§"/>
            </a:pPr>
            <a:r>
              <a:rPr lang="cs-CZ" b="1" dirty="0" smtClean="0">
                <a:solidFill>
                  <a:schemeClr val="bg1"/>
                </a:solidFill>
              </a:rPr>
              <a:t>infinitiv slovesa</a:t>
            </a:r>
          </a:p>
        </p:txBody>
      </p:sp>
      <p:sp>
        <p:nvSpPr>
          <p:cNvPr id="17" name="Výbuch 1 16"/>
          <p:cNvSpPr/>
          <p:nvPr/>
        </p:nvSpPr>
        <p:spPr>
          <a:xfrm>
            <a:off x="5508104" y="1700808"/>
            <a:ext cx="1656184" cy="1008112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ýbuch 1 17"/>
          <p:cNvSpPr/>
          <p:nvPr/>
        </p:nvSpPr>
        <p:spPr>
          <a:xfrm>
            <a:off x="323528" y="4437112"/>
            <a:ext cx="1656184" cy="1008112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ýbuch 1 18"/>
          <p:cNvSpPr/>
          <p:nvPr/>
        </p:nvSpPr>
        <p:spPr>
          <a:xfrm>
            <a:off x="1691680" y="5373216"/>
            <a:ext cx="1656184" cy="1008112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ýbuch 1 20"/>
          <p:cNvSpPr/>
          <p:nvPr/>
        </p:nvSpPr>
        <p:spPr>
          <a:xfrm>
            <a:off x="3563888" y="5805264"/>
            <a:ext cx="1656184" cy="1008112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-27384"/>
            <a:ext cx="8229600" cy="1143000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Kategorie slovních druhů</a:t>
            </a:r>
            <a:endParaRPr lang="cs-CZ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Plechovka 4"/>
          <p:cNvSpPr/>
          <p:nvPr/>
        </p:nvSpPr>
        <p:spPr>
          <a:xfrm rot="5400000">
            <a:off x="4179386" y="-2940278"/>
            <a:ext cx="641212" cy="8352928"/>
          </a:xfrm>
          <a:prstGeom prst="ca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980728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podstatná jména: pád, číslo, rodu, vzor, životnost X neživotnost</a:t>
            </a:r>
            <a:endParaRPr lang="cs-CZ" sz="2400" dirty="0"/>
          </a:p>
        </p:txBody>
      </p:sp>
      <p:sp>
        <p:nvSpPr>
          <p:cNvPr id="8" name="Plechovka 7"/>
          <p:cNvSpPr/>
          <p:nvPr/>
        </p:nvSpPr>
        <p:spPr>
          <a:xfrm rot="5400000">
            <a:off x="4179386" y="-1939026"/>
            <a:ext cx="641212" cy="8352928"/>
          </a:xfrm>
          <a:prstGeom prst="ca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9" name="Plechovka 8"/>
          <p:cNvSpPr/>
          <p:nvPr/>
        </p:nvSpPr>
        <p:spPr>
          <a:xfrm rot="5400000">
            <a:off x="4215390" y="-456003"/>
            <a:ext cx="641212" cy="8424936"/>
          </a:xfrm>
          <a:prstGeom prst="ca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" name="Plechovka 9"/>
          <p:cNvSpPr/>
          <p:nvPr/>
        </p:nvSpPr>
        <p:spPr>
          <a:xfrm rot="5400000">
            <a:off x="4251394" y="1517358"/>
            <a:ext cx="641212" cy="8496944"/>
          </a:xfrm>
          <a:prstGeom prst="ca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Plechovka 10"/>
          <p:cNvSpPr/>
          <p:nvPr/>
        </p:nvSpPr>
        <p:spPr>
          <a:xfrm rot="5400000">
            <a:off x="4215390" y="545250"/>
            <a:ext cx="641212" cy="8424936"/>
          </a:xfrm>
          <a:prstGeom prst="ca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467544" y="1988840"/>
            <a:ext cx="56603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/>
              <a:t>přídavná jména: pád, číslo, rod, vzor, stupeň</a:t>
            </a:r>
            <a:endParaRPr lang="cs-CZ" sz="2400" dirty="0"/>
          </a:p>
        </p:txBody>
      </p:sp>
      <p:sp>
        <p:nvSpPr>
          <p:cNvPr id="14" name="Obdélník 13"/>
          <p:cNvSpPr/>
          <p:nvPr/>
        </p:nvSpPr>
        <p:spPr>
          <a:xfrm>
            <a:off x="395536" y="2636912"/>
            <a:ext cx="81369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 smtClean="0"/>
              <a:t>Zahrnují i některá zájmena, např. </a:t>
            </a:r>
            <a:r>
              <a:rPr lang="cs-CZ" sz="2000" i="1" dirty="0" smtClean="0"/>
              <a:t>jaký, který, žádný, </a:t>
            </a:r>
            <a:r>
              <a:rPr lang="cs-CZ" sz="2000" dirty="0" smtClean="0"/>
              <a:t>řadové číslovky ( např. </a:t>
            </a:r>
            <a:r>
              <a:rPr lang="cs-CZ" sz="2000" i="1" dirty="0" smtClean="0"/>
              <a:t>první, druhý, třetí)</a:t>
            </a:r>
            <a:endParaRPr lang="cs-CZ" sz="2000" dirty="0"/>
          </a:p>
        </p:txBody>
      </p:sp>
      <p:sp>
        <p:nvSpPr>
          <p:cNvPr id="15" name="Obdélník 14"/>
          <p:cNvSpPr/>
          <p:nvPr/>
        </p:nvSpPr>
        <p:spPr>
          <a:xfrm>
            <a:off x="467544" y="1556792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 smtClean="0"/>
              <a:t>Zahrnují i </a:t>
            </a:r>
            <a:r>
              <a:rPr lang="cs-CZ" sz="2000" smtClean="0"/>
              <a:t>některá zájmena -  </a:t>
            </a:r>
            <a:r>
              <a:rPr lang="cs-CZ" sz="2000" dirty="0" smtClean="0"/>
              <a:t>např. </a:t>
            </a:r>
            <a:r>
              <a:rPr lang="cs-CZ" sz="2000" i="1" dirty="0" smtClean="0"/>
              <a:t>někdo, něco,</a:t>
            </a:r>
            <a:r>
              <a:rPr lang="cs-CZ" sz="2000" dirty="0" smtClean="0"/>
              <a:t> a číslovky, např. </a:t>
            </a:r>
            <a:r>
              <a:rPr lang="cs-CZ" sz="2000" i="1" dirty="0" smtClean="0"/>
              <a:t>pět.</a:t>
            </a:r>
            <a:endParaRPr lang="cs-CZ" sz="2000" dirty="0"/>
          </a:p>
        </p:txBody>
      </p:sp>
      <p:sp>
        <p:nvSpPr>
          <p:cNvPr id="16" name="Obdélník 15"/>
          <p:cNvSpPr/>
          <p:nvPr/>
        </p:nvSpPr>
        <p:spPr>
          <a:xfrm>
            <a:off x="539552" y="3399383"/>
            <a:ext cx="66025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/>
              <a:t>zájmena: pád, číslo, rod ( rodová), druh</a:t>
            </a:r>
            <a:r>
              <a:rPr lang="cs-CZ" sz="2400" smtClean="0"/>
              <a:t>, někdy vzor </a:t>
            </a:r>
            <a:endParaRPr lang="cs-CZ" sz="2400" dirty="0"/>
          </a:p>
        </p:txBody>
      </p:sp>
      <p:sp>
        <p:nvSpPr>
          <p:cNvPr id="17" name="Obdélník 16"/>
          <p:cNvSpPr/>
          <p:nvPr/>
        </p:nvSpPr>
        <p:spPr>
          <a:xfrm>
            <a:off x="467544" y="5517232"/>
            <a:ext cx="78168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/>
              <a:t>slovesa: osoba, číslo, čas, způsob, slovesný rod,vid, třída, vzor</a:t>
            </a:r>
            <a:endParaRPr lang="cs-CZ" sz="2400" dirty="0"/>
          </a:p>
        </p:txBody>
      </p:sp>
      <p:sp>
        <p:nvSpPr>
          <p:cNvPr id="18" name="Obdélník 17"/>
          <p:cNvSpPr/>
          <p:nvPr/>
        </p:nvSpPr>
        <p:spPr>
          <a:xfrm>
            <a:off x="395536" y="6165304"/>
            <a:ext cx="27549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>
                <a:solidFill>
                  <a:srgbClr val="00FFFF"/>
                </a:solidFill>
              </a:rPr>
              <a:t>u příčestí též jmenný rod</a:t>
            </a:r>
            <a:endParaRPr lang="cs-CZ" sz="2000" dirty="0">
              <a:solidFill>
                <a:srgbClr val="00FFFF"/>
              </a:solidFill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539552" y="4509120"/>
            <a:ext cx="5753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/>
              <a:t>číslovky : pád, číslo, některé rod ,vzor, druh </a:t>
            </a:r>
            <a:endParaRPr lang="cs-CZ" sz="2400" dirty="0"/>
          </a:p>
        </p:txBody>
      </p:sp>
      <p:sp>
        <p:nvSpPr>
          <p:cNvPr id="3" name="Obdélník 2"/>
          <p:cNvSpPr/>
          <p:nvPr/>
        </p:nvSpPr>
        <p:spPr>
          <a:xfrm>
            <a:off x="442465" y="4067780"/>
            <a:ext cx="30051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00FFFF"/>
                </a:solidFill>
              </a:rPr>
              <a:t>základní číslovka </a:t>
            </a:r>
            <a:r>
              <a:rPr lang="cs-CZ" i="1" dirty="0" smtClean="0">
                <a:solidFill>
                  <a:srgbClr val="00FFFF"/>
                </a:solidFill>
              </a:rPr>
              <a:t>jeden, </a:t>
            </a:r>
            <a:r>
              <a:rPr lang="cs-CZ" i="1" dirty="0">
                <a:solidFill>
                  <a:srgbClr val="00FFFF"/>
                </a:solidFill>
              </a:rPr>
              <a:t>-a ,-o</a:t>
            </a:r>
            <a:r>
              <a:rPr lang="cs-CZ" dirty="0">
                <a:solidFill>
                  <a:srgbClr val="00FFFF"/>
                </a:solidFill>
              </a:rPr>
              <a:t>,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echovka 3"/>
          <p:cNvSpPr/>
          <p:nvPr/>
        </p:nvSpPr>
        <p:spPr>
          <a:xfrm rot="5400000">
            <a:off x="647564" y="1160748"/>
            <a:ext cx="4320480" cy="4968552"/>
          </a:xfrm>
          <a:prstGeom prst="ca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 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1143000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cs-CZ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Pády u jmen</a:t>
            </a:r>
            <a:endParaRPr lang="cs-CZ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1.pád (nominativ)</a:t>
            </a:r>
          </a:p>
          <a:p>
            <a:pPr>
              <a:buNone/>
            </a:pPr>
            <a:r>
              <a:rPr lang="cs-CZ" dirty="0" smtClean="0"/>
              <a:t>2.pád (genitiv)</a:t>
            </a:r>
          </a:p>
          <a:p>
            <a:pPr>
              <a:buNone/>
            </a:pPr>
            <a:r>
              <a:rPr lang="cs-CZ" dirty="0" smtClean="0"/>
              <a:t>3.pád (dativ)</a:t>
            </a:r>
          </a:p>
          <a:p>
            <a:pPr>
              <a:buNone/>
            </a:pPr>
            <a:r>
              <a:rPr lang="cs-CZ" dirty="0" smtClean="0"/>
              <a:t>4.pád (akuzativ)</a:t>
            </a:r>
          </a:p>
          <a:p>
            <a:pPr>
              <a:buNone/>
            </a:pPr>
            <a:r>
              <a:rPr lang="cs-CZ" dirty="0" smtClean="0"/>
              <a:t>5.pád (vokativ)</a:t>
            </a:r>
          </a:p>
          <a:p>
            <a:pPr>
              <a:buNone/>
            </a:pPr>
            <a:r>
              <a:rPr lang="cs-CZ" dirty="0" smtClean="0"/>
              <a:t>6.pád (lokál)</a:t>
            </a:r>
          </a:p>
          <a:p>
            <a:pPr>
              <a:buNone/>
            </a:pPr>
            <a:r>
              <a:rPr lang="cs-CZ" dirty="0" smtClean="0"/>
              <a:t>7.pád (instrumentál)</a:t>
            </a:r>
            <a:endParaRPr lang="cs-CZ" dirty="0"/>
          </a:p>
        </p:txBody>
      </p:sp>
      <p:sp>
        <p:nvSpPr>
          <p:cNvPr id="5" name="Šipka doprava 4"/>
          <p:cNvSpPr/>
          <p:nvPr/>
        </p:nvSpPr>
        <p:spPr>
          <a:xfrm>
            <a:off x="4139952" y="1628800"/>
            <a:ext cx="216024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6588224" y="1628800"/>
            <a:ext cx="1211678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cs-CZ" sz="2400" dirty="0" smtClean="0"/>
              <a:t>kdo, co?</a:t>
            </a:r>
            <a:endParaRPr lang="cs-CZ" sz="2400" dirty="0"/>
          </a:p>
        </p:txBody>
      </p:sp>
      <p:sp>
        <p:nvSpPr>
          <p:cNvPr id="13" name="Obdélník 12"/>
          <p:cNvSpPr/>
          <p:nvPr/>
        </p:nvSpPr>
        <p:spPr>
          <a:xfrm>
            <a:off x="6584534" y="2204864"/>
            <a:ext cx="1689950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cs-CZ" sz="2400" dirty="0" smtClean="0"/>
              <a:t>koho, čeho?</a:t>
            </a:r>
            <a:endParaRPr lang="cs-CZ" sz="2400" dirty="0"/>
          </a:p>
        </p:txBody>
      </p:sp>
      <p:sp>
        <p:nvSpPr>
          <p:cNvPr id="14" name="Obdélník 13"/>
          <p:cNvSpPr/>
          <p:nvPr/>
        </p:nvSpPr>
        <p:spPr>
          <a:xfrm>
            <a:off x="6556259" y="2780928"/>
            <a:ext cx="1862241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cs-CZ" sz="2400" dirty="0" smtClean="0"/>
              <a:t>komu, čemu?</a:t>
            </a:r>
            <a:endParaRPr lang="cs-CZ" sz="2400" dirty="0"/>
          </a:p>
        </p:txBody>
      </p:sp>
      <p:sp>
        <p:nvSpPr>
          <p:cNvPr id="15" name="Obdélník 14"/>
          <p:cNvSpPr/>
          <p:nvPr/>
        </p:nvSpPr>
        <p:spPr>
          <a:xfrm>
            <a:off x="6542850" y="3356992"/>
            <a:ext cx="1371594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cs-CZ" sz="2400" dirty="0" smtClean="0"/>
              <a:t>koho, co?</a:t>
            </a:r>
            <a:endParaRPr lang="cs-CZ" sz="2400" dirty="0"/>
          </a:p>
        </p:txBody>
      </p:sp>
      <p:sp>
        <p:nvSpPr>
          <p:cNvPr id="16" name="Obdélník 15"/>
          <p:cNvSpPr/>
          <p:nvPr/>
        </p:nvSpPr>
        <p:spPr>
          <a:xfrm>
            <a:off x="6519073" y="3933056"/>
            <a:ext cx="2115451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cs-CZ" sz="2400" dirty="0" smtClean="0"/>
              <a:t>volání, oslovení</a:t>
            </a:r>
            <a:endParaRPr lang="cs-CZ" sz="2400" dirty="0"/>
          </a:p>
        </p:txBody>
      </p:sp>
      <p:sp>
        <p:nvSpPr>
          <p:cNvPr id="17" name="Obdélník 16"/>
          <p:cNvSpPr/>
          <p:nvPr/>
        </p:nvSpPr>
        <p:spPr>
          <a:xfrm>
            <a:off x="6516216" y="4509120"/>
            <a:ext cx="2000099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cs-CZ" sz="2400" dirty="0" smtClean="0"/>
              <a:t>o kom, o čem?</a:t>
            </a:r>
            <a:endParaRPr lang="cs-CZ" sz="2400" dirty="0"/>
          </a:p>
        </p:txBody>
      </p:sp>
      <p:sp>
        <p:nvSpPr>
          <p:cNvPr id="18" name="Obdélník 17"/>
          <p:cNvSpPr/>
          <p:nvPr/>
        </p:nvSpPr>
        <p:spPr>
          <a:xfrm>
            <a:off x="6516216" y="5085184"/>
            <a:ext cx="1443024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cs-CZ" sz="2400" dirty="0" smtClean="0"/>
              <a:t>kým, čím?</a:t>
            </a:r>
            <a:endParaRPr lang="cs-CZ" sz="2400" dirty="0"/>
          </a:p>
        </p:txBody>
      </p:sp>
      <p:sp>
        <p:nvSpPr>
          <p:cNvPr id="19" name="Šipka doprava 18"/>
          <p:cNvSpPr/>
          <p:nvPr/>
        </p:nvSpPr>
        <p:spPr>
          <a:xfrm>
            <a:off x="4139952" y="2224288"/>
            <a:ext cx="216024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Šipka doprava 19"/>
          <p:cNvSpPr/>
          <p:nvPr/>
        </p:nvSpPr>
        <p:spPr>
          <a:xfrm>
            <a:off x="4139952" y="2780928"/>
            <a:ext cx="216024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Šipka doprava 20"/>
          <p:cNvSpPr/>
          <p:nvPr/>
        </p:nvSpPr>
        <p:spPr>
          <a:xfrm>
            <a:off x="4139952" y="3356992"/>
            <a:ext cx="216024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Šipka doprava 21"/>
          <p:cNvSpPr/>
          <p:nvPr/>
        </p:nvSpPr>
        <p:spPr>
          <a:xfrm>
            <a:off x="4139952" y="3952480"/>
            <a:ext cx="216024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Šipka doprava 22"/>
          <p:cNvSpPr/>
          <p:nvPr/>
        </p:nvSpPr>
        <p:spPr>
          <a:xfrm>
            <a:off x="4139952" y="4528544"/>
            <a:ext cx="216024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Šipka doprava 23"/>
          <p:cNvSpPr/>
          <p:nvPr/>
        </p:nvSpPr>
        <p:spPr>
          <a:xfrm>
            <a:off x="4139952" y="5085184"/>
            <a:ext cx="216024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lesk 11"/>
          <p:cNvSpPr/>
          <p:nvPr/>
        </p:nvSpPr>
        <p:spPr>
          <a:xfrm rot="19128353">
            <a:off x="1591645" y="-539978"/>
            <a:ext cx="4772072" cy="10236279"/>
          </a:xfrm>
          <a:prstGeom prst="lightningBol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467544" y="0"/>
            <a:ext cx="8229600" cy="1011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4800" b="1" dirty="0">
                <a:ln w="50800"/>
                <a:solidFill>
                  <a:srgbClr val="FFC000"/>
                </a:solidFill>
                <a:cs typeface="Arial" charset="0"/>
              </a:rPr>
              <a:t>1. PODSTATNÁ JMÉNA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0" y="2780928"/>
            <a:ext cx="8784976" cy="487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2900" indent="-341313">
              <a:spcBef>
                <a:spcPts val="600"/>
              </a:spcBef>
              <a:buClr>
                <a:srgbClr val="000099"/>
              </a:buClr>
              <a:buSzPct val="100000"/>
              <a:buFont typeface="Wingdings" pitchFamily="2" charset="2"/>
              <a:buChar char="Ø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5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105" name="Text Box 8"/>
          <p:cNvSpPr txBox="1">
            <a:spLocks noChangeArrowheads="1"/>
          </p:cNvSpPr>
          <p:nvPr/>
        </p:nvSpPr>
        <p:spPr bwMode="auto">
          <a:xfrm>
            <a:off x="223838" y="6300788"/>
            <a:ext cx="8920162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sz="1400" i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51520" y="1124744"/>
            <a:ext cx="3888432" cy="784830"/>
          </a:xfrm>
          <a:prstGeom prst="rect">
            <a:avLst/>
          </a:prstGeom>
          <a:solidFill>
            <a:srgbClr val="FFFF0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1313">
              <a:spcBef>
                <a:spcPts val="600"/>
              </a:spcBef>
              <a:buClr>
                <a:srgbClr val="000099"/>
              </a:buClr>
              <a:buSzPct val="100000"/>
              <a:buFont typeface="Wingdings" pitchFamily="2" charset="2"/>
              <a:buChar char="Ø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000" b="1" dirty="0" smtClean="0">
                <a:solidFill>
                  <a:srgbClr val="000099"/>
                </a:solidFill>
                <a:cs typeface="Arial" charset="0"/>
              </a:rPr>
              <a:t> názvy a jména osob </a:t>
            </a:r>
          </a:p>
          <a:p>
            <a:pPr marL="342900" indent="-341313">
              <a:spcBef>
                <a:spcPts val="6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000" b="1" dirty="0" smtClean="0">
                <a:solidFill>
                  <a:srgbClr val="000000"/>
                </a:solidFill>
                <a:cs typeface="Arial" charset="0"/>
              </a:rPr>
              <a:t>	</a:t>
            </a:r>
            <a:r>
              <a:rPr lang="cs-CZ" sz="2000" dirty="0" smtClean="0">
                <a:solidFill>
                  <a:srgbClr val="000000"/>
                </a:solidFill>
                <a:cs typeface="Arial" charset="0"/>
              </a:rPr>
              <a:t>(maminka, Tomáš, učitel ….)</a:t>
            </a:r>
            <a:endParaRPr lang="cs-CZ" sz="2000" b="1" dirty="0">
              <a:solidFill>
                <a:srgbClr val="000099"/>
              </a:solidFill>
              <a:cs typeface="Arial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547664" y="2068106"/>
            <a:ext cx="4032448" cy="784830"/>
          </a:xfrm>
          <a:prstGeom prst="rect">
            <a:avLst/>
          </a:prstGeom>
          <a:solidFill>
            <a:srgbClr val="FFC00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1313">
              <a:spcBef>
                <a:spcPts val="600"/>
              </a:spcBef>
              <a:buClr>
                <a:srgbClr val="000099"/>
              </a:buClr>
              <a:buSzPct val="100000"/>
              <a:buFont typeface="Wingdings" pitchFamily="2" charset="2"/>
              <a:buChar char="Ø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000" b="1" dirty="0" smtClean="0">
                <a:solidFill>
                  <a:srgbClr val="000099"/>
                </a:solidFill>
                <a:cs typeface="Arial" charset="0"/>
              </a:rPr>
              <a:t>názvy a jména zvířat a rostlin</a:t>
            </a:r>
          </a:p>
          <a:p>
            <a:pPr marL="342900" indent="-341313">
              <a:spcBef>
                <a:spcPts val="6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000" b="1" dirty="0" smtClean="0">
                <a:solidFill>
                  <a:srgbClr val="000000"/>
                </a:solidFill>
                <a:cs typeface="Arial" charset="0"/>
              </a:rPr>
              <a:t> 	</a:t>
            </a:r>
            <a:r>
              <a:rPr lang="cs-CZ" sz="2000" dirty="0" smtClean="0">
                <a:solidFill>
                  <a:srgbClr val="000000"/>
                </a:solidFill>
                <a:cs typeface="Arial" charset="0"/>
              </a:rPr>
              <a:t>(pes, králík, Azor, kopretina…)</a:t>
            </a:r>
          </a:p>
        </p:txBody>
      </p:sp>
      <p:sp>
        <p:nvSpPr>
          <p:cNvPr id="7" name="Obdélník 6"/>
          <p:cNvSpPr/>
          <p:nvPr/>
        </p:nvSpPr>
        <p:spPr>
          <a:xfrm>
            <a:off x="2843808" y="3004210"/>
            <a:ext cx="4104456" cy="784830"/>
          </a:xfrm>
          <a:prstGeom prst="rect">
            <a:avLst/>
          </a:prstGeom>
          <a:solidFill>
            <a:srgbClr val="00FF0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1313">
              <a:spcBef>
                <a:spcPts val="600"/>
              </a:spcBef>
              <a:buClr>
                <a:srgbClr val="000099"/>
              </a:buClr>
              <a:buSzPct val="100000"/>
              <a:buFont typeface="Wingdings" pitchFamily="2" charset="2"/>
              <a:buChar char="Ø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000" b="1" dirty="0" smtClean="0">
                <a:solidFill>
                  <a:srgbClr val="000099"/>
                </a:solidFill>
                <a:cs typeface="Arial" charset="0"/>
              </a:rPr>
              <a:t>názvy věcí</a:t>
            </a:r>
            <a:r>
              <a:rPr lang="cs-CZ" sz="2000" dirty="0" smtClean="0">
                <a:solidFill>
                  <a:srgbClr val="000099"/>
                </a:solidFill>
                <a:cs typeface="Arial" charset="0"/>
              </a:rPr>
              <a:t> </a:t>
            </a:r>
          </a:p>
          <a:p>
            <a:pPr marL="342900" indent="-341313">
              <a:spcBef>
                <a:spcPts val="6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000" dirty="0" smtClean="0">
                <a:solidFill>
                  <a:srgbClr val="000000"/>
                </a:solidFill>
                <a:cs typeface="Arial" charset="0"/>
              </a:rPr>
              <a:t>	( letadlo, stůl, kniha, brusle …)</a:t>
            </a:r>
          </a:p>
        </p:txBody>
      </p:sp>
      <p:sp>
        <p:nvSpPr>
          <p:cNvPr id="10" name="Obdélník 9"/>
          <p:cNvSpPr/>
          <p:nvPr/>
        </p:nvSpPr>
        <p:spPr>
          <a:xfrm>
            <a:off x="3707904" y="3940314"/>
            <a:ext cx="4752528" cy="784830"/>
          </a:xfrm>
          <a:prstGeom prst="rect">
            <a:avLst/>
          </a:prstGeom>
          <a:solidFill>
            <a:srgbClr val="FF99FF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1313">
              <a:spcBef>
                <a:spcPts val="600"/>
              </a:spcBef>
              <a:buClr>
                <a:srgbClr val="000099"/>
              </a:buClr>
              <a:buSzPct val="100000"/>
              <a:buFont typeface="Wingdings" pitchFamily="2" charset="2"/>
              <a:buChar char="Ø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000" b="1" dirty="0" smtClean="0">
                <a:solidFill>
                  <a:srgbClr val="000099"/>
                </a:solidFill>
                <a:cs typeface="Arial" charset="0"/>
              </a:rPr>
              <a:t>názvy vlastností</a:t>
            </a:r>
            <a:r>
              <a:rPr lang="cs-CZ" sz="2000" dirty="0" smtClean="0">
                <a:solidFill>
                  <a:srgbClr val="000099"/>
                </a:solidFill>
                <a:cs typeface="Arial" charset="0"/>
              </a:rPr>
              <a:t> </a:t>
            </a:r>
          </a:p>
          <a:p>
            <a:pPr marL="342900" indent="-341313">
              <a:spcBef>
                <a:spcPts val="6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000" dirty="0" smtClean="0">
                <a:solidFill>
                  <a:srgbClr val="000000"/>
                </a:solidFill>
                <a:cs typeface="Arial" charset="0"/>
              </a:rPr>
              <a:t>	( čestnost, trpělivost, pravdomluvnost …)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5220072" y="4948426"/>
            <a:ext cx="3744416" cy="784830"/>
          </a:xfrm>
          <a:prstGeom prst="rect">
            <a:avLst/>
          </a:prstGeom>
          <a:solidFill>
            <a:srgbClr val="00B0F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1313">
              <a:spcBef>
                <a:spcPts val="600"/>
              </a:spcBef>
              <a:buClr>
                <a:srgbClr val="000099"/>
              </a:buClr>
              <a:buSzPct val="100000"/>
              <a:buFont typeface="Wingdings" pitchFamily="2" charset="2"/>
              <a:buChar char="Ø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000" b="1" dirty="0" smtClean="0">
                <a:solidFill>
                  <a:srgbClr val="000099"/>
                </a:solidFill>
                <a:cs typeface="Arial" charset="0"/>
              </a:rPr>
              <a:t>názvy činností</a:t>
            </a:r>
          </a:p>
          <a:p>
            <a:pPr marL="342900" indent="-341313">
              <a:spcBef>
                <a:spcPts val="6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000" dirty="0" smtClean="0">
                <a:solidFill>
                  <a:srgbClr val="000000"/>
                </a:solidFill>
                <a:cs typeface="Arial" charset="0"/>
              </a:rPr>
              <a:t>	(čtení, psaní, spaní, plávání…)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6660232" y="836712"/>
            <a:ext cx="1656184" cy="156966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</a:rPr>
              <a:t>konkrétní</a:t>
            </a:r>
          </a:p>
          <a:p>
            <a:pPr>
              <a:buFont typeface="Wingdings" pitchFamily="2" charset="2"/>
              <a:buChar char="Ø"/>
            </a:pPr>
            <a:r>
              <a:rPr lang="cs-CZ" sz="2400" b="1" dirty="0" smtClean="0"/>
              <a:t> obecná</a:t>
            </a:r>
          </a:p>
          <a:p>
            <a:pPr>
              <a:buFont typeface="Wingdings" pitchFamily="2" charset="2"/>
              <a:buChar char="Ø"/>
            </a:pPr>
            <a:r>
              <a:rPr lang="cs-CZ" sz="2400" b="1" dirty="0" smtClean="0"/>
              <a:t> vlastní</a:t>
            </a:r>
          </a:p>
          <a:p>
            <a:r>
              <a:rPr lang="cs-CZ" sz="2400" b="1" dirty="0" smtClean="0">
                <a:solidFill>
                  <a:srgbClr val="002060"/>
                </a:solidFill>
              </a:rPr>
              <a:t>abstraktní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179512" y="5517232"/>
            <a:ext cx="4240087" cy="1015663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b="1" dirty="0" smtClean="0"/>
              <a:t>skloňování substantivní</a:t>
            </a:r>
          </a:p>
          <a:p>
            <a:r>
              <a:rPr lang="cs-CZ" sz="2000" b="1" dirty="0" smtClean="0"/>
              <a:t>skloňování adjektivní  </a:t>
            </a:r>
            <a:r>
              <a:rPr lang="cs-CZ" sz="2000" dirty="0" smtClean="0"/>
              <a:t>= zpodstatnělá přídavná jména ( hajný, průvodčí)</a:t>
            </a:r>
            <a:endParaRPr lang="cs-CZ" sz="20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467544" y="3645024"/>
            <a:ext cx="1656184" cy="1200329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</a:rPr>
              <a:t>pomnožná</a:t>
            </a:r>
          </a:p>
          <a:p>
            <a:r>
              <a:rPr lang="cs-CZ" sz="2400" b="1" dirty="0" smtClean="0">
                <a:solidFill>
                  <a:srgbClr val="002060"/>
                </a:solidFill>
              </a:rPr>
              <a:t>hromadná </a:t>
            </a:r>
          </a:p>
          <a:p>
            <a:r>
              <a:rPr lang="cs-CZ" sz="2400" b="1" dirty="0" smtClean="0">
                <a:solidFill>
                  <a:srgbClr val="002060"/>
                </a:solidFill>
              </a:rPr>
              <a:t>látková</a:t>
            </a:r>
            <a:endParaRPr lang="cs-CZ" sz="2400" b="1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5" grpId="0" animBg="1"/>
      <p:bldP spid="6" grpId="0" animBg="1"/>
      <p:bldP spid="7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457200" y="44624"/>
            <a:ext cx="8229600" cy="1011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514350" indent="-512763" algn="ctr">
              <a:buSzPct val="100000"/>
              <a:tabLst>
                <a:tab pos="514350" algn="l"/>
                <a:tab pos="1428750" algn="l"/>
                <a:tab pos="2343150" algn="l"/>
                <a:tab pos="3257550" algn="l"/>
                <a:tab pos="4171950" algn="l"/>
                <a:tab pos="5086350" algn="l"/>
                <a:tab pos="6000750" algn="l"/>
                <a:tab pos="6915150" algn="l"/>
                <a:tab pos="7829550" algn="l"/>
                <a:tab pos="8743950" algn="l"/>
                <a:tab pos="9658350" algn="l"/>
                <a:tab pos="10572750" algn="l"/>
              </a:tabLst>
            </a:pPr>
            <a:r>
              <a:rPr lang="cs-CZ" sz="4800" b="1" dirty="0">
                <a:ln/>
                <a:solidFill>
                  <a:srgbClr val="002060"/>
                </a:solidFill>
                <a:cs typeface="Arial" charset="0"/>
              </a:rPr>
              <a:t>2. PŘÍDAVNÁ JMÉNA</a:t>
            </a: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324545" y="1285875"/>
            <a:ext cx="8819455" cy="523946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>
              <a:spcBef>
                <a:spcPts val="600"/>
              </a:spcBef>
              <a:buClr>
                <a:srgbClr val="000000"/>
              </a:buClr>
              <a:buSzPct val="45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cs-CZ" sz="2800" b="1" dirty="0" smtClean="0">
              <a:solidFill>
                <a:srgbClr val="FFFF00"/>
              </a:solidFill>
              <a:cs typeface="Arial" charset="0"/>
            </a:endParaRPr>
          </a:p>
          <a:p>
            <a:pPr>
              <a:spcBef>
                <a:spcPts val="600"/>
              </a:spcBef>
              <a:buClr>
                <a:srgbClr val="000000"/>
              </a:buClr>
              <a:buSzPct val="45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cs-CZ" sz="2800" b="1" dirty="0" smtClean="0">
              <a:solidFill>
                <a:srgbClr val="FFFF00"/>
              </a:solidFill>
              <a:cs typeface="Arial" charset="0"/>
            </a:endParaRPr>
          </a:p>
          <a:p>
            <a:pPr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cs-CZ" sz="2800" b="1" dirty="0" smtClean="0">
              <a:solidFill>
                <a:schemeClr val="tx2">
                  <a:lumMod val="50000"/>
                </a:schemeClr>
              </a:solidFill>
              <a:cs typeface="Arial" charset="0"/>
            </a:endParaRPr>
          </a:p>
          <a:p>
            <a:pPr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cs-CZ" sz="2800" b="1" dirty="0">
              <a:solidFill>
                <a:srgbClr val="FFFF00"/>
              </a:solidFill>
              <a:cs typeface="Arial" charset="0"/>
            </a:endParaRPr>
          </a:p>
          <a:p>
            <a:pPr>
              <a:buClr>
                <a:srgbClr val="000099"/>
              </a:buClr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cs-CZ" sz="2800" b="1" dirty="0">
              <a:solidFill>
                <a:srgbClr val="000099"/>
              </a:solidFill>
              <a:cs typeface="Arial" charset="0"/>
            </a:endParaRPr>
          </a:p>
          <a:p>
            <a:pPr>
              <a:spcBef>
                <a:spcPts val="6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cs-CZ" sz="2800" dirty="0">
              <a:solidFill>
                <a:srgbClr val="000000"/>
              </a:solidFill>
              <a:cs typeface="Arial" charset="0"/>
            </a:endParaRPr>
          </a:p>
          <a:p>
            <a:pPr>
              <a:spcBef>
                <a:spcPts val="7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cs-CZ" sz="2800" b="1" dirty="0">
              <a:solidFill>
                <a:srgbClr val="008000"/>
              </a:solidFill>
              <a:cs typeface="Arial" charset="0"/>
            </a:endParaRPr>
          </a:p>
          <a:p>
            <a:pPr>
              <a:spcBef>
                <a:spcPts val="7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cs-CZ" sz="2800" b="1" dirty="0">
              <a:solidFill>
                <a:srgbClr val="008000"/>
              </a:solidFill>
              <a:cs typeface="Arial" charset="0"/>
            </a:endParaRPr>
          </a:p>
          <a:p>
            <a:pPr>
              <a:spcBef>
                <a:spcPts val="700"/>
              </a:spcBef>
              <a:buClr>
                <a:srgbClr val="008000"/>
              </a:buClr>
              <a:buSzPct val="100000"/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cs-CZ" sz="2800" b="1" dirty="0">
              <a:solidFill>
                <a:srgbClr val="008000"/>
              </a:solidFill>
              <a:cs typeface="Arial" charset="0"/>
            </a:endParaRP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642938" y="6356350"/>
            <a:ext cx="7572375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sz="1200" i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539552" y="2838415"/>
            <a:ext cx="3024336" cy="2246769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rgbClr val="000099"/>
              </a:buClr>
              <a:buSzPct val="100000"/>
              <a:buFont typeface="Wingdings" pitchFamily="2" charset="2"/>
              <a:buChar char="Ø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 vlastnosti podstatných jmen - </a:t>
            </a:r>
            <a:r>
              <a:rPr lang="cs-CZ" sz="2800" dirty="0" smtClean="0">
                <a:solidFill>
                  <a:srgbClr val="000099"/>
                </a:solidFill>
                <a:cs typeface="Arial" charset="0"/>
              </a:rPr>
              <a:t>osob, zvířat, rostlin, </a:t>
            </a:r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věcí, vlastnosti dějů</a:t>
            </a:r>
            <a:endParaRPr lang="cs-CZ" sz="2800" b="1" dirty="0">
              <a:solidFill>
                <a:srgbClr val="000099"/>
              </a:solidFill>
              <a:cs typeface="Arial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5004048" y="3429000"/>
            <a:ext cx="3384376" cy="1384995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 čí osoby, zvířata,   rostliny nebo věci jsou</a:t>
            </a:r>
            <a:endParaRPr lang="cs-CZ" sz="2800" dirty="0"/>
          </a:p>
        </p:txBody>
      </p:sp>
      <p:sp>
        <p:nvSpPr>
          <p:cNvPr id="7" name="Obdélník 6"/>
          <p:cNvSpPr/>
          <p:nvPr/>
        </p:nvSpPr>
        <p:spPr>
          <a:xfrm>
            <a:off x="539552" y="5253007"/>
            <a:ext cx="3240360" cy="12003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dirty="0" smtClean="0">
                <a:solidFill>
                  <a:srgbClr val="000000"/>
                </a:solidFill>
                <a:cs typeface="Arial" charset="0"/>
              </a:rPr>
              <a:t>(malý, šikovný, smutný, divoký, krásný, dřevěný, skákající, bodající…)</a:t>
            </a:r>
            <a:endParaRPr lang="cs-CZ" sz="24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5148064" y="1743199"/>
            <a:ext cx="31942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b="1" dirty="0" smtClean="0">
                <a:solidFill>
                  <a:srgbClr val="002060"/>
                </a:solidFill>
                <a:cs typeface="Arial" charset="0"/>
              </a:rPr>
              <a:t>slova, která </a:t>
            </a:r>
            <a:r>
              <a:rPr lang="cs-CZ" sz="2400" b="1" u="sng" dirty="0" smtClean="0">
                <a:solidFill>
                  <a:srgbClr val="002060"/>
                </a:solidFill>
                <a:cs typeface="Arial" charset="0"/>
              </a:rPr>
              <a:t>určují </a:t>
            </a:r>
            <a:r>
              <a:rPr lang="cs-CZ" sz="2400" u="sng" dirty="0" smtClean="0">
                <a:solidFill>
                  <a:srgbClr val="002060"/>
                </a:solidFill>
                <a:cs typeface="Arial" charset="0"/>
              </a:rPr>
              <a:t>:</a:t>
            </a:r>
            <a:r>
              <a:rPr lang="cs-CZ" sz="2400" dirty="0" smtClean="0">
                <a:solidFill>
                  <a:srgbClr val="002060"/>
                </a:solidFill>
                <a:cs typeface="Arial" charset="0"/>
              </a:rPr>
              <a:t> </a:t>
            </a:r>
            <a:r>
              <a:rPr lang="cs-CZ" sz="2400" b="1" dirty="0" smtClean="0">
                <a:solidFill>
                  <a:srgbClr val="FFFF00"/>
                </a:solidFill>
                <a:cs typeface="Arial" charset="0"/>
              </a:rPr>
              <a:t>(čí?)</a:t>
            </a:r>
          </a:p>
        </p:txBody>
      </p:sp>
      <p:sp>
        <p:nvSpPr>
          <p:cNvPr id="9" name="Obdélník 8"/>
          <p:cNvSpPr/>
          <p:nvPr/>
        </p:nvSpPr>
        <p:spPr>
          <a:xfrm>
            <a:off x="5004048" y="5301208"/>
            <a:ext cx="3301609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dirty="0" smtClean="0">
                <a:solidFill>
                  <a:srgbClr val="000000"/>
                </a:solidFill>
                <a:cs typeface="Arial" charset="0"/>
              </a:rPr>
              <a:t>(otcův, sestřin,psí, žabí…)</a:t>
            </a:r>
            <a:endParaRPr lang="cs-CZ" sz="24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501061" y="1728971"/>
            <a:ext cx="2990819" cy="9079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buClr>
                <a:srgbClr val="000000"/>
              </a:buClr>
              <a:buSzPct val="45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b="1" dirty="0" smtClean="0">
                <a:solidFill>
                  <a:schemeClr val="tx2">
                    <a:lumMod val="50000"/>
                  </a:schemeClr>
                </a:solidFill>
                <a:cs typeface="Arial" charset="0"/>
              </a:rPr>
              <a:t>slova, která </a:t>
            </a:r>
            <a:r>
              <a:rPr lang="cs-CZ" sz="2400" b="1" u="sng" dirty="0" smtClean="0">
                <a:solidFill>
                  <a:schemeClr val="tx2">
                    <a:lumMod val="50000"/>
                  </a:schemeClr>
                </a:solidFill>
                <a:cs typeface="Arial" charset="0"/>
              </a:rPr>
              <a:t>vyjadřují:</a:t>
            </a:r>
            <a:r>
              <a:rPr lang="cs-CZ" sz="2400" b="1" dirty="0" smtClean="0">
                <a:solidFill>
                  <a:schemeClr val="tx2">
                    <a:lumMod val="50000"/>
                  </a:schemeClr>
                </a:solidFill>
                <a:cs typeface="Arial" charset="0"/>
              </a:rPr>
              <a:t> </a:t>
            </a:r>
          </a:p>
          <a:p>
            <a:pPr>
              <a:spcBef>
                <a:spcPts val="600"/>
              </a:spcBef>
              <a:buClr>
                <a:srgbClr val="000000"/>
              </a:buClr>
              <a:buSzPct val="45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b="1" dirty="0" smtClean="0">
                <a:solidFill>
                  <a:srgbClr val="FFFF00"/>
                </a:solidFill>
                <a:cs typeface="Arial" charset="0"/>
              </a:rPr>
              <a:t>(jaký, který?)</a:t>
            </a:r>
          </a:p>
        </p:txBody>
      </p:sp>
      <p:sp>
        <p:nvSpPr>
          <p:cNvPr id="21" name="Šipka dolů 20"/>
          <p:cNvSpPr/>
          <p:nvPr/>
        </p:nvSpPr>
        <p:spPr>
          <a:xfrm>
            <a:off x="2699792" y="227687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Šipka dolů 22"/>
          <p:cNvSpPr/>
          <p:nvPr/>
        </p:nvSpPr>
        <p:spPr>
          <a:xfrm>
            <a:off x="6372200" y="227687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Šipka dolů 23"/>
          <p:cNvSpPr/>
          <p:nvPr/>
        </p:nvSpPr>
        <p:spPr>
          <a:xfrm rot="2681005">
            <a:off x="3621840" y="86572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Šipka dolů 24"/>
          <p:cNvSpPr/>
          <p:nvPr/>
        </p:nvSpPr>
        <p:spPr>
          <a:xfrm rot="19272824">
            <a:off x="4652399" y="89039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1470</TotalTime>
  <Words>1642</Words>
  <Application>Microsoft Office PowerPoint</Application>
  <PresentationFormat>Předvádění na obrazovce (4:3)</PresentationFormat>
  <Paragraphs>393</Paragraphs>
  <Slides>24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Motiv sady Office</vt:lpstr>
      <vt:lpstr>Prezentace aplikace PowerPoint</vt:lpstr>
      <vt:lpstr>Prezentace aplikace PowerPoint</vt:lpstr>
      <vt:lpstr>1.Hledisko sémantické = významové</vt:lpstr>
      <vt:lpstr>2. Hledisko morfologické = tvaroslovné</vt:lpstr>
      <vt:lpstr>3. Hledisko syntaktické = skladební </vt:lpstr>
      <vt:lpstr>Kategorie slovních druhů</vt:lpstr>
      <vt:lpstr>Pády u jmen</vt:lpstr>
      <vt:lpstr>Prezentace aplikace PowerPoint</vt:lpstr>
      <vt:lpstr>Prezentace aplikace PowerPoint</vt:lpstr>
      <vt:lpstr>Prezentace aplikace PowerPoint</vt:lpstr>
      <vt:lpstr>STUPŇOVÁNÍ PŘÍDAVNÝCH JMEN </vt:lpstr>
      <vt:lpstr>3. ZÁJMENA</vt:lpstr>
      <vt:lpstr>4. ČÍSLOVKY</vt:lpstr>
      <vt:lpstr>Prezentace aplikace PowerPoint</vt:lpstr>
      <vt:lpstr>Prezentace aplikace PowerPoint</vt:lpstr>
      <vt:lpstr>Prezentace aplikace PowerPoint</vt:lpstr>
      <vt:lpstr>Příslovečné spřežky</vt:lpstr>
      <vt:lpstr>přídavná jména - příslovce</vt:lpstr>
      <vt:lpstr>7. PŘEDLOŽKY </vt:lpstr>
      <vt:lpstr>Prezentace aplikace PowerPoint</vt:lpstr>
      <vt:lpstr>Prezentace aplikace PowerPoint</vt:lpstr>
      <vt:lpstr>10. CITOSLOVCE </vt:lpstr>
      <vt:lpstr>CITOSLOVCE</vt:lpstr>
      <vt:lpstr>Použité zdroje: </vt:lpstr>
    </vt:vector>
  </TitlesOfParts>
  <Company>Sportovní gymnázium Dany a Emila Zátopkových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Slovní druhy</dc:title>
  <dc:creator>katka</dc:creator>
  <cp:lastModifiedBy>Kateřina Karbulová</cp:lastModifiedBy>
  <cp:revision>148</cp:revision>
  <dcterms:created xsi:type="dcterms:W3CDTF">2012-02-10T22:13:14Z</dcterms:created>
  <dcterms:modified xsi:type="dcterms:W3CDTF">2013-02-12T10:28:25Z</dcterms:modified>
</cp:coreProperties>
</file>