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3" r:id="rId3"/>
    <p:sldId id="264" r:id="rId4"/>
    <p:sldId id="287" r:id="rId5"/>
    <p:sldId id="266" r:id="rId6"/>
    <p:sldId id="267" r:id="rId7"/>
    <p:sldId id="282" r:id="rId8"/>
    <p:sldId id="286" r:id="rId9"/>
    <p:sldId id="270" r:id="rId10"/>
    <p:sldId id="285" r:id="rId11"/>
    <p:sldId id="261" r:id="rId12"/>
    <p:sldId id="273" r:id="rId13"/>
    <p:sldId id="291" r:id="rId14"/>
    <p:sldId id="260" r:id="rId15"/>
    <p:sldId id="274" r:id="rId16"/>
    <p:sldId id="292" r:id="rId17"/>
    <p:sldId id="271" r:id="rId18"/>
    <p:sldId id="284" r:id="rId19"/>
    <p:sldId id="289" r:id="rId20"/>
    <p:sldId id="290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3F6E2B2-6C15-43E5-AD27-ACBEDDAB7BF3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71377E6-9AD3-479B-80F4-8B45429D8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heathersanimations.com/books/08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196752"/>
            <a:ext cx="4569455" cy="5184576"/>
          </a:xfrm>
          <a:prstGeom prst="rect">
            <a:avLst/>
          </a:prstGeom>
          <a:noFill/>
        </p:spPr>
      </p:pic>
      <p:sp>
        <p:nvSpPr>
          <p:cNvPr id="7" name="Oválný popisek 6"/>
          <p:cNvSpPr/>
          <p:nvPr/>
        </p:nvSpPr>
        <p:spPr>
          <a:xfrm>
            <a:off x="539552" y="1340768"/>
            <a:ext cx="3563888" cy="2736304"/>
          </a:xfrm>
          <a:prstGeom prst="wedgeEllipseCallout">
            <a:avLst>
              <a:gd name="adj1" fmla="val 94786"/>
              <a:gd name="adj2" fmla="val 408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496" y="2030983"/>
            <a:ext cx="3960440" cy="1470025"/>
          </a:xfrm>
        </p:spPr>
        <p:txBody>
          <a:bodyPr>
            <a:noAutofit/>
          </a:bodyPr>
          <a:lstStyle/>
          <a:p>
            <a:pPr algn="ctr"/>
            <a:r>
              <a:rPr lang="cs-CZ" sz="3900" b="1" dirty="0" smtClean="0">
                <a:solidFill>
                  <a:srgbClr val="FFFF00"/>
                </a:solidFill>
              </a:rPr>
              <a:t/>
            </a:r>
            <a:br>
              <a:rPr lang="cs-CZ" sz="3900" b="1" dirty="0" smtClean="0">
                <a:solidFill>
                  <a:srgbClr val="FFFF00"/>
                </a:solidFill>
              </a:rPr>
            </a:br>
            <a:r>
              <a:rPr lang="cs-CZ" sz="3900" b="1" dirty="0" smtClean="0">
                <a:solidFill>
                  <a:srgbClr val="FFFF00"/>
                </a:solidFill>
              </a:rPr>
              <a:t>Věta,věty jednočlenné, dvojčlenné</a:t>
            </a:r>
            <a:endParaRPr lang="cs-CZ" sz="3900" dirty="0">
              <a:solidFill>
                <a:srgbClr val="FFFF0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51520" y="6309320"/>
            <a:ext cx="6192688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Tvorba </a:t>
            </a:r>
            <a:r>
              <a:rPr lang="cs-CZ" sz="2000" dirty="0" smtClean="0"/>
              <a:t>VY_32_INOVACE_KARBULOVA.CEJJAZ.12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2016224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FFC000"/>
                </a:solidFill>
              </a:rPr>
              <a:t> b) infinitivní věty: </a:t>
            </a:r>
            <a:r>
              <a:rPr lang="cs-CZ" sz="2800" dirty="0" smtClean="0">
                <a:solidFill>
                  <a:srgbClr val="FFFF00"/>
                </a:solidFill>
              </a:rPr>
              <a:t>Zastavit stát! Nevyklánět se z  oken! Nastoupit v řad! </a:t>
            </a:r>
            <a:r>
              <a:rPr lang="cs-CZ" sz="2800" dirty="0" smtClean="0"/>
              <a:t>(důrazný rozkaz)</a:t>
            </a:r>
          </a:p>
          <a:p>
            <a:pPr>
              <a:buNone/>
            </a:pPr>
            <a:r>
              <a:rPr lang="cs-CZ" sz="2800" dirty="0" smtClean="0">
                <a:solidFill>
                  <a:srgbClr val="FFFF00"/>
                </a:solidFill>
              </a:rPr>
              <a:t>    Sklidit včas úrodu. </a:t>
            </a:r>
            <a:r>
              <a:rPr lang="cs-CZ" sz="2800" dirty="0" smtClean="0"/>
              <a:t>(výzva) </a:t>
            </a:r>
            <a:r>
              <a:rPr lang="cs-CZ" sz="2800" dirty="0" smtClean="0">
                <a:solidFill>
                  <a:srgbClr val="FFFF00"/>
                </a:solidFill>
              </a:rPr>
              <a:t>Nekouřit!</a:t>
            </a:r>
            <a:r>
              <a:rPr lang="cs-CZ" sz="2800" dirty="0" smtClean="0"/>
              <a:t> (zákaz)</a:t>
            </a:r>
          </a:p>
          <a:p>
            <a:pPr>
              <a:buNone/>
            </a:pPr>
            <a:r>
              <a:rPr lang="cs-CZ" sz="2800" i="1" dirty="0" smtClean="0"/>
              <a:t>    </a:t>
            </a:r>
            <a:r>
              <a:rPr lang="cs-CZ" sz="2800" dirty="0" smtClean="0">
                <a:solidFill>
                  <a:srgbClr val="FFFF00"/>
                </a:solidFill>
              </a:rPr>
              <a:t>Tak se nechat napálit! Neklepat!</a:t>
            </a:r>
          </a:p>
          <a:p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395536" y="4820959"/>
            <a:ext cx="8568952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2400" dirty="0" smtClean="0"/>
              <a:t> Věty </a:t>
            </a:r>
            <a:r>
              <a:rPr lang="cs-CZ" sz="2400" b="1" dirty="0" smtClean="0"/>
              <a:t>„Ono“ </a:t>
            </a:r>
            <a:r>
              <a:rPr lang="cs-CZ" sz="2400" dirty="0" smtClean="0"/>
              <a:t>prší. </a:t>
            </a:r>
            <a:r>
              <a:rPr lang="cs-CZ" sz="2400" b="1" dirty="0" smtClean="0"/>
              <a:t>„To“ </a:t>
            </a:r>
            <a:r>
              <a:rPr lang="cs-CZ" sz="2400" dirty="0" smtClean="0"/>
              <a:t>prší apod. jsou věty </a:t>
            </a:r>
            <a:r>
              <a:rPr lang="cs-CZ" sz="2400" u="sng" dirty="0" smtClean="0"/>
              <a:t>jednočlenné</a:t>
            </a:r>
            <a:r>
              <a:rPr lang="cs-CZ" sz="2400" dirty="0" smtClean="0"/>
              <a:t>!  Slova </a:t>
            </a:r>
            <a:r>
              <a:rPr lang="cs-CZ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to</a:t>
            </a:r>
            <a:r>
              <a:rPr lang="cs-CZ" sz="2400" dirty="0" smtClean="0"/>
              <a:t>, </a:t>
            </a:r>
            <a:r>
              <a:rPr lang="cs-CZ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ono</a:t>
            </a:r>
            <a:r>
              <a:rPr lang="cs-CZ" sz="2400" dirty="0" smtClean="0"/>
              <a:t> </a:t>
            </a:r>
            <a:r>
              <a:rPr lang="cs-CZ" sz="2400" b="1" dirty="0" smtClean="0"/>
              <a:t>nejsou podmětem</a:t>
            </a:r>
            <a:r>
              <a:rPr lang="cs-CZ" sz="2400" dirty="0" smtClean="0"/>
              <a:t>, nýbrž vyjadřují jen citové zabarvení věty - údiv, překvapení, zklamání apod. </a:t>
            </a:r>
            <a:endParaRPr lang="cs-CZ" sz="2400" dirty="0"/>
          </a:p>
        </p:txBody>
      </p:sp>
      <p:sp>
        <p:nvSpPr>
          <p:cNvPr id="5" name="Blesk 4"/>
          <p:cNvSpPr/>
          <p:nvPr/>
        </p:nvSpPr>
        <p:spPr>
          <a:xfrm>
            <a:off x="1331640" y="3068960"/>
            <a:ext cx="6732240" cy="11521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324544" y="-130272"/>
            <a:ext cx="9505056" cy="1399032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44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 Věta jednočlenná - neslovesná</a:t>
            </a:r>
            <a:endParaRPr lang="cs-CZ" sz="4400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25658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cs-CZ" sz="2800" b="1" dirty="0" smtClean="0">
                <a:solidFill>
                  <a:srgbClr val="FFC000"/>
                </a:solidFill>
              </a:rPr>
              <a:t> jmenné věty : základem je jméno </a:t>
            </a:r>
            <a:r>
              <a:rPr lang="cs-CZ" sz="2800" b="1" dirty="0" smtClean="0"/>
              <a:t>– 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podstatné jméno, přídavné jméno, zájmeno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substantivní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   </a:t>
            </a:r>
            <a:r>
              <a:rPr lang="cs-CZ" sz="2800" dirty="0" smtClean="0"/>
              <a:t>- </a:t>
            </a:r>
            <a:r>
              <a:rPr lang="cs-CZ" sz="2800" b="1" dirty="0" smtClean="0">
                <a:solidFill>
                  <a:srgbClr val="92D050"/>
                </a:solidFill>
              </a:rPr>
              <a:t>oslovení</a:t>
            </a:r>
            <a:r>
              <a:rPr lang="cs-CZ" sz="2800" dirty="0" smtClean="0"/>
              <a:t> - </a:t>
            </a:r>
            <a:r>
              <a:rPr lang="cs-CZ" sz="2800" dirty="0" smtClean="0">
                <a:solidFill>
                  <a:srgbClr val="FFFF00"/>
                </a:solidFill>
              </a:rPr>
              <a:t>Lidičky! Pane!</a:t>
            </a:r>
            <a:r>
              <a:rPr lang="cs-CZ" sz="2800" i="1" dirty="0" smtClean="0">
                <a:solidFill>
                  <a:srgbClr val="FFFF00"/>
                </a:solidFill>
              </a:rPr>
              <a:t> </a:t>
            </a:r>
            <a:r>
              <a:rPr lang="cs-CZ" sz="2800" dirty="0" smtClean="0">
                <a:solidFill>
                  <a:srgbClr val="FFFF00"/>
                </a:solidFill>
              </a:rPr>
              <a:t>Pozor! Těch lidí!</a:t>
            </a:r>
          </a:p>
          <a:p>
            <a:pPr>
              <a:buNone/>
            </a:pPr>
            <a:r>
              <a:rPr lang="cs-CZ" sz="2800" dirty="0" smtClean="0">
                <a:solidFill>
                  <a:srgbClr val="FFFF00"/>
                </a:solidFill>
              </a:rPr>
              <a:t>       Karle!</a:t>
            </a:r>
          </a:p>
          <a:p>
            <a:pPr>
              <a:buNone/>
            </a:pPr>
            <a:r>
              <a:rPr lang="cs-CZ" sz="2800" dirty="0" smtClean="0"/>
              <a:t>    - </a:t>
            </a:r>
            <a:r>
              <a:rPr lang="cs-CZ" sz="2800" b="1" dirty="0" smtClean="0">
                <a:solidFill>
                  <a:srgbClr val="92D050"/>
                </a:solidFill>
              </a:rPr>
              <a:t>nápisy</a:t>
            </a:r>
            <a:r>
              <a:rPr lang="cs-CZ" sz="2800" dirty="0" smtClean="0"/>
              <a:t> - </a:t>
            </a:r>
            <a:r>
              <a:rPr lang="cs-CZ" sz="2800" dirty="0" smtClean="0">
                <a:solidFill>
                  <a:srgbClr val="FFFF00"/>
                </a:solidFill>
              </a:rPr>
              <a:t>Základní škola</a:t>
            </a:r>
          </a:p>
          <a:p>
            <a:pPr>
              <a:buNone/>
            </a:pPr>
            <a:r>
              <a:rPr lang="cs-CZ" sz="2800" dirty="0" smtClean="0"/>
              <a:t>    - </a:t>
            </a:r>
            <a:r>
              <a:rPr lang="cs-CZ" sz="2800" b="1" dirty="0" smtClean="0">
                <a:solidFill>
                  <a:srgbClr val="92D050"/>
                </a:solidFill>
              </a:rPr>
              <a:t>nadpisy </a:t>
            </a:r>
            <a:r>
              <a:rPr lang="cs-CZ" sz="2800" dirty="0" smtClean="0"/>
              <a:t> - </a:t>
            </a:r>
            <a:r>
              <a:rPr lang="cs-CZ" sz="2800" dirty="0" smtClean="0">
                <a:solidFill>
                  <a:srgbClr val="FFFF00"/>
                </a:solidFill>
              </a:rPr>
              <a:t>Věta jednočlenná a dvojčlenná </a:t>
            </a:r>
          </a:p>
          <a:p>
            <a:pPr>
              <a:buNone/>
            </a:pPr>
            <a:r>
              <a:rPr lang="cs-CZ" sz="2800" dirty="0" smtClean="0"/>
              <a:t>    - </a:t>
            </a:r>
            <a:r>
              <a:rPr lang="cs-CZ" sz="2800" b="1" dirty="0" smtClean="0">
                <a:solidFill>
                  <a:srgbClr val="92D050"/>
                </a:solidFill>
              </a:rPr>
              <a:t>název knihy </a:t>
            </a:r>
            <a:r>
              <a:rPr lang="cs-CZ" sz="2800" dirty="0" smtClean="0"/>
              <a:t>- </a:t>
            </a:r>
            <a:r>
              <a:rPr lang="cs-CZ" sz="2800" dirty="0" smtClean="0">
                <a:solidFill>
                  <a:srgbClr val="FFFF00"/>
                </a:solidFill>
              </a:rPr>
              <a:t>Staré pověsti české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adjektivní</a:t>
            </a:r>
            <a:r>
              <a:rPr lang="cs-CZ" sz="28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2800" dirty="0" smtClean="0"/>
              <a:t>-</a:t>
            </a:r>
            <a:r>
              <a:rPr lang="cs-CZ" sz="28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2800" dirty="0" smtClean="0">
                <a:solidFill>
                  <a:srgbClr val="FFFF00"/>
                </a:solidFill>
              </a:rPr>
              <a:t>Jak krásné! Tak dlouhé?</a:t>
            </a:r>
            <a:r>
              <a:rPr lang="cs-CZ" sz="2800" i="1" dirty="0" smtClean="0">
                <a:solidFill>
                  <a:srgbClr val="FFFF00"/>
                </a:solidFill>
              </a:rPr>
              <a:t> </a:t>
            </a:r>
          </a:p>
          <a:p>
            <a:pPr>
              <a:buNone/>
            </a:pPr>
            <a:r>
              <a:rPr lang="cs-CZ" sz="2800" i="1" dirty="0" smtClean="0">
                <a:solidFill>
                  <a:srgbClr val="FFFF00"/>
                </a:solidFill>
              </a:rPr>
              <a:t>     </a:t>
            </a:r>
            <a:r>
              <a:rPr lang="cs-CZ" sz="2800" dirty="0" smtClean="0">
                <a:solidFill>
                  <a:srgbClr val="FFFF00"/>
                </a:solidFill>
              </a:rPr>
              <a:t>Velmi zajímavé.</a:t>
            </a:r>
            <a:r>
              <a:rPr lang="cs-CZ" sz="2800" i="1" dirty="0" smtClean="0">
                <a:solidFill>
                  <a:srgbClr val="FFFF00"/>
                </a:solidFill>
              </a:rPr>
              <a:t> </a:t>
            </a:r>
            <a:r>
              <a:rPr lang="cs-CZ" sz="2800" dirty="0" smtClean="0">
                <a:solidFill>
                  <a:srgbClr val="FFFF00"/>
                </a:solidFill>
              </a:rPr>
              <a:t>Nádherné!</a:t>
            </a:r>
          </a:p>
          <a:p>
            <a:pPr>
              <a:buNone/>
            </a:pPr>
            <a:endParaRPr lang="cs-CZ" sz="2800" b="1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endParaRPr lang="cs-CZ" sz="2800" b="1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             </a:t>
            </a:r>
            <a:endParaRPr lang="cs-CZ" sz="2800" dirty="0" smtClean="0"/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223224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adverbiální</a:t>
            </a:r>
            <a:r>
              <a:rPr lang="cs-CZ" sz="2800" dirty="0" smtClean="0"/>
              <a:t> – </a:t>
            </a:r>
            <a:r>
              <a:rPr lang="cs-CZ" sz="2800" b="1" dirty="0" smtClean="0">
                <a:solidFill>
                  <a:srgbClr val="FFFF00"/>
                </a:solidFill>
              </a:rPr>
              <a:t>Rychle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rgbClr val="FFFF00"/>
                </a:solidFill>
              </a:rPr>
              <a:t>ven!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rgbClr val="FFFF00"/>
                </a:solidFill>
              </a:rPr>
              <a:t>Všichni </a:t>
            </a:r>
            <a:r>
              <a:rPr lang="cs-CZ" sz="2800" b="1" dirty="0" smtClean="0">
                <a:solidFill>
                  <a:srgbClr val="FFFF00"/>
                </a:solidFill>
              </a:rPr>
              <a:t>vpravo </a:t>
            </a:r>
            <a:r>
              <a:rPr lang="cs-CZ" sz="2800" dirty="0" smtClean="0">
                <a:solidFill>
                  <a:srgbClr val="FFFF00"/>
                </a:solidFill>
              </a:rPr>
              <a:t>hleď!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citoslovečné</a:t>
            </a:r>
            <a:r>
              <a:rPr lang="cs-CZ" sz="2800" dirty="0" smtClean="0"/>
              <a:t> – </a:t>
            </a:r>
            <a:r>
              <a:rPr lang="cs-CZ" sz="2800" dirty="0" smtClean="0">
                <a:solidFill>
                  <a:srgbClr val="FFFF00"/>
                </a:solidFill>
              </a:rPr>
              <a:t>Ach! </a:t>
            </a:r>
            <a:r>
              <a:rPr lang="cs-CZ" sz="2800" dirty="0" err="1" smtClean="0">
                <a:solidFill>
                  <a:srgbClr val="FFFF00"/>
                </a:solidFill>
              </a:rPr>
              <a:t>Haff</a:t>
            </a:r>
            <a:r>
              <a:rPr lang="cs-CZ" sz="2800" dirty="0" smtClean="0">
                <a:solidFill>
                  <a:srgbClr val="FFFF00"/>
                </a:solidFill>
              </a:rPr>
              <a:t>! Běda! Ouvej!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částicové</a:t>
            </a:r>
            <a:r>
              <a:rPr lang="cs-CZ" sz="2800" dirty="0" smtClean="0"/>
              <a:t> – </a:t>
            </a:r>
            <a:r>
              <a:rPr lang="cs-CZ" sz="2800" dirty="0" smtClean="0">
                <a:solidFill>
                  <a:srgbClr val="FFFF00"/>
                </a:solidFill>
              </a:rPr>
              <a:t>Ano. Ne. Zajisté. Ovšem.</a:t>
            </a:r>
            <a:r>
              <a:rPr lang="cs-CZ" sz="2800" i="1" dirty="0" smtClean="0">
                <a:solidFill>
                  <a:srgbClr val="FFFF00"/>
                </a:solidFill>
              </a:rPr>
              <a:t> </a:t>
            </a:r>
            <a:r>
              <a:rPr lang="cs-CZ" sz="2800" dirty="0" smtClean="0">
                <a:solidFill>
                  <a:srgbClr val="FFFF00"/>
                </a:solidFill>
              </a:rPr>
              <a:t>Ano, </a:t>
            </a:r>
          </a:p>
          <a:p>
            <a:pPr>
              <a:buNone/>
            </a:pPr>
            <a:r>
              <a:rPr lang="cs-CZ" sz="2800" dirty="0" smtClean="0"/>
              <a:t>    </a:t>
            </a:r>
            <a:r>
              <a:rPr lang="cs-CZ" sz="2800" dirty="0" smtClean="0">
                <a:solidFill>
                  <a:srgbClr val="FFFF00"/>
                </a:solidFill>
              </a:rPr>
              <a:t>ovšem.</a:t>
            </a:r>
            <a:r>
              <a:rPr lang="cs-CZ" sz="2800" i="1" dirty="0" smtClean="0">
                <a:solidFill>
                  <a:srgbClr val="FFFF00"/>
                </a:solidFill>
              </a:rPr>
              <a:t>              </a:t>
            </a:r>
            <a:endParaRPr lang="cs-CZ" sz="28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cs-CZ" sz="2800" dirty="0" smtClean="0"/>
          </a:p>
          <a:p>
            <a:endParaRPr lang="cs-CZ" sz="2800" dirty="0" smtClean="0"/>
          </a:p>
          <a:p>
            <a:pPr>
              <a:buNone/>
            </a:pPr>
            <a:endParaRPr lang="cs-CZ" sz="2800" dirty="0" smtClean="0"/>
          </a:p>
          <a:p>
            <a:endParaRPr lang="cs-CZ" sz="2800" dirty="0"/>
          </a:p>
        </p:txBody>
      </p:sp>
      <p:sp>
        <p:nvSpPr>
          <p:cNvPr id="4" name="Blesk 3"/>
          <p:cNvSpPr/>
          <p:nvPr/>
        </p:nvSpPr>
        <p:spPr>
          <a:xfrm>
            <a:off x="1331640" y="3717032"/>
            <a:ext cx="6732240" cy="11521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-1332656" y="28529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endParaRPr lang="cs-CZ" dirty="0" smtClean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endParaRPr lang="cs-CZ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424936" cy="1399032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Příklady jednočlenných vět</a:t>
            </a:r>
            <a:endParaRPr lang="cs-CZ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052736"/>
            <a:ext cx="8280920" cy="5616624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cs-CZ" sz="2300" dirty="0" smtClean="0">
                <a:latin typeface="Calibri" pitchFamily="34" charset="0"/>
              </a:rPr>
              <a:t>Důležité upozornění.</a:t>
            </a:r>
          </a:p>
          <a:p>
            <a:r>
              <a:rPr lang="cs-CZ" sz="2300" dirty="0" smtClean="0">
                <a:latin typeface="Calibri" pitchFamily="34" charset="0"/>
              </a:rPr>
              <a:t>Celý den vytrvale pršelo.</a:t>
            </a:r>
          </a:p>
          <a:p>
            <a:r>
              <a:rPr lang="cs-CZ" sz="2300" dirty="0" smtClean="0">
                <a:latin typeface="Calibri" pitchFamily="34" charset="0"/>
              </a:rPr>
              <a:t>Našlo se to?</a:t>
            </a:r>
          </a:p>
          <a:p>
            <a:r>
              <a:rPr lang="cs-CZ" sz="2300" dirty="0" smtClean="0">
                <a:latin typeface="Calibri" pitchFamily="34" charset="0"/>
              </a:rPr>
              <a:t>Celý den vytrvale pršelo.</a:t>
            </a:r>
          </a:p>
          <a:p>
            <a:r>
              <a:rPr lang="cs-CZ" sz="2300" dirty="0" smtClean="0">
                <a:latin typeface="Calibri" pitchFamily="34" charset="0"/>
              </a:rPr>
              <a:t>Už je mi dobře.</a:t>
            </a:r>
          </a:p>
          <a:p>
            <a:r>
              <a:rPr lang="cs-CZ" sz="2300" dirty="0" smtClean="0">
                <a:latin typeface="Calibri" pitchFamily="34" charset="0"/>
              </a:rPr>
              <a:t>Bylo mu do zpěvu.</a:t>
            </a:r>
          </a:p>
          <a:p>
            <a:r>
              <a:rPr lang="it-IT" sz="2300" dirty="0" smtClean="0">
                <a:latin typeface="Calibri" pitchFamily="34" charset="0"/>
              </a:rPr>
              <a:t>Včera se blýskalo celý den.</a:t>
            </a:r>
            <a:endParaRPr lang="cs-CZ" sz="2300" dirty="0" smtClean="0">
              <a:latin typeface="Calibri" pitchFamily="34" charset="0"/>
            </a:endParaRPr>
          </a:p>
          <a:p>
            <a:r>
              <a:rPr lang="cs-CZ" sz="2300" dirty="0" smtClean="0">
                <a:latin typeface="Calibri" pitchFamily="34" charset="0"/>
              </a:rPr>
              <a:t>Škrábalo mě v krku.</a:t>
            </a:r>
          </a:p>
          <a:p>
            <a:r>
              <a:rPr lang="cs-CZ" sz="2300" dirty="0" smtClean="0">
                <a:latin typeface="Calibri" pitchFamily="34" charset="0"/>
              </a:rPr>
              <a:t>Ve tmě bylo vidět seskakující vojáky.</a:t>
            </a:r>
          </a:p>
          <a:p>
            <a:r>
              <a:rPr lang="cs-CZ" sz="2300" dirty="0" smtClean="0">
                <a:latin typeface="Calibri" pitchFamily="34" charset="0"/>
              </a:rPr>
              <a:t>Ovoce a zelenina.</a:t>
            </a:r>
          </a:p>
          <a:p>
            <a:r>
              <a:rPr lang="cs-CZ" sz="2300" dirty="0" smtClean="0">
                <a:latin typeface="Calibri" pitchFamily="34" charset="0"/>
              </a:rPr>
              <a:t>Bylo parno.</a:t>
            </a:r>
          </a:p>
          <a:p>
            <a:r>
              <a:rPr lang="cs-CZ" sz="2300" dirty="0" smtClean="0">
                <a:latin typeface="Calibri" pitchFamily="34" charset="0"/>
              </a:rPr>
              <a:t>Dámy a pánové!</a:t>
            </a:r>
          </a:p>
          <a:p>
            <a:r>
              <a:rPr lang="pl-PL" sz="2300" dirty="0" smtClean="0">
                <a:latin typeface="Calibri" pitchFamily="34" charset="0"/>
              </a:rPr>
              <a:t>Bylo mu v tom zabráněno tyčí.</a:t>
            </a:r>
            <a:endParaRPr lang="cs-CZ" sz="2300" dirty="0" smtClean="0">
              <a:latin typeface="Calibri" pitchFamily="34" charset="0"/>
            </a:endParaRPr>
          </a:p>
          <a:p>
            <a:endParaRPr lang="cs-CZ" sz="2300" dirty="0"/>
          </a:p>
        </p:txBody>
      </p:sp>
      <p:sp>
        <p:nvSpPr>
          <p:cNvPr id="4" name="Blesk 3"/>
          <p:cNvSpPr/>
          <p:nvPr/>
        </p:nvSpPr>
        <p:spPr>
          <a:xfrm rot="5400000">
            <a:off x="3923928" y="2708920"/>
            <a:ext cx="4896544" cy="216024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37320" y="-171400"/>
            <a:ext cx="5698976" cy="1399032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44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Věta dvojčlenná</a:t>
            </a:r>
            <a:endParaRPr lang="cs-CZ" sz="4400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576064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cs-CZ" sz="2800" dirty="0" smtClean="0"/>
              <a:t>obsahují </a:t>
            </a:r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oba základní větné členy </a:t>
            </a:r>
            <a:r>
              <a:rPr lang="cs-CZ" sz="2800" dirty="0" smtClean="0"/>
              <a:t>= </a:t>
            </a:r>
            <a:r>
              <a:rPr lang="cs-CZ" sz="2800" b="1" dirty="0" smtClean="0">
                <a:solidFill>
                  <a:srgbClr val="92D050"/>
                </a:solidFill>
              </a:rPr>
              <a:t>podmět + přísudek</a:t>
            </a:r>
            <a:r>
              <a:rPr lang="cs-CZ" sz="2800" dirty="0" smtClean="0"/>
              <a:t>, holé nebo rozvité</a:t>
            </a:r>
          </a:p>
          <a:p>
            <a:r>
              <a:rPr lang="cs-CZ" sz="2800" b="1" dirty="0" smtClean="0">
                <a:solidFill>
                  <a:srgbClr val="92D050"/>
                </a:solidFill>
              </a:rPr>
              <a:t>!pozor</a:t>
            </a:r>
            <a:r>
              <a:rPr lang="cs-CZ" sz="2800" dirty="0" smtClean="0"/>
              <a:t> – </a:t>
            </a:r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i nevyjádřený podmět = </a:t>
            </a:r>
            <a:r>
              <a:rPr lang="cs-CZ" sz="2800" b="1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podmět</a:t>
            </a:r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!</a:t>
            </a:r>
          </a:p>
          <a:p>
            <a:pPr>
              <a:buNone/>
            </a:pPr>
            <a:r>
              <a:rPr lang="cs-CZ" sz="2800" dirty="0" smtClean="0">
                <a:solidFill>
                  <a:srgbClr val="FFFF00"/>
                </a:solidFill>
              </a:rPr>
              <a:t>    Píšu dopis. Nikdo to neviděl. Vstupné je  dobrovolné. Utíkala ven.</a:t>
            </a:r>
          </a:p>
          <a:p>
            <a:pPr marL="578358" indent="-514350">
              <a:buNone/>
            </a:pPr>
            <a:r>
              <a:rPr lang="cs-CZ" sz="2800" b="1" dirty="0" smtClean="0">
                <a:solidFill>
                  <a:srgbClr val="FFC000"/>
                </a:solidFill>
              </a:rPr>
              <a:t>a)  s přísudkem slovesným </a:t>
            </a:r>
            <a:r>
              <a:rPr lang="cs-CZ" sz="2800" dirty="0" smtClean="0"/>
              <a:t>( sloveso je v určitém   tvaru)</a:t>
            </a:r>
          </a:p>
          <a:p>
            <a:pPr marL="578358" indent="-514350">
              <a:buNone/>
            </a:pPr>
            <a:r>
              <a:rPr lang="cs-CZ" sz="2800" b="1" dirty="0" smtClean="0">
                <a:solidFill>
                  <a:srgbClr val="FFC000"/>
                </a:solidFill>
              </a:rPr>
              <a:t>b)  s přísudkem jmenným se sponou </a:t>
            </a:r>
            <a:r>
              <a:rPr lang="cs-CZ" sz="2800" dirty="0" smtClean="0"/>
              <a:t>= jmenný tvar + určitý tvar neplnovýznamového slovesa  (zejména sloveso být)</a:t>
            </a:r>
          </a:p>
          <a:p>
            <a:pPr marL="578358" indent="-514350">
              <a:buNone/>
            </a:pPr>
            <a:r>
              <a:rPr lang="cs-CZ" sz="2800" dirty="0" smtClean="0"/>
              <a:t>     </a:t>
            </a:r>
            <a:r>
              <a:rPr lang="cs-CZ" sz="2800" dirty="0" smtClean="0">
                <a:solidFill>
                  <a:srgbClr val="FFFF00"/>
                </a:solidFill>
              </a:rPr>
              <a:t>Velryba je savec. Zahrada je krásná. </a:t>
            </a:r>
          </a:p>
          <a:p>
            <a:pPr marL="578358" indent="-514350">
              <a:buNone/>
            </a:pPr>
            <a:r>
              <a:rPr lang="cs-CZ" sz="2800" dirty="0" smtClean="0">
                <a:solidFill>
                  <a:srgbClr val="FFFF00"/>
                </a:solidFill>
              </a:rPr>
              <a:t>     Karel byl šťastný.</a:t>
            </a:r>
          </a:p>
          <a:p>
            <a:pPr>
              <a:buNone/>
            </a:pPr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2304256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cs-CZ" sz="2800" b="1" dirty="0" smtClean="0">
                <a:solidFill>
                  <a:srgbClr val="FFC000"/>
                </a:solidFill>
              </a:rPr>
              <a:t>c) jmenný beze spony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FFC000"/>
                </a:solidFill>
              </a:rPr>
              <a:t>     </a:t>
            </a:r>
            <a:r>
              <a:rPr lang="cs-CZ" sz="2800" b="1" dirty="0" smtClean="0"/>
              <a:t>- </a:t>
            </a:r>
            <a:r>
              <a:rPr lang="pl-PL" sz="2800" dirty="0" smtClean="0"/>
              <a:t>spona je nevyjádřená, ale lze jí domyslet</a:t>
            </a:r>
            <a:endParaRPr lang="cs-CZ" sz="2800" b="1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cs-CZ" sz="2800" dirty="0" smtClean="0"/>
              <a:t>     </a:t>
            </a:r>
            <a:r>
              <a:rPr lang="cs-CZ" sz="2800" dirty="0" smtClean="0">
                <a:solidFill>
                  <a:srgbClr val="FFFF00"/>
                </a:solidFill>
              </a:rPr>
              <a:t>Kniha – přítel člověka. Sliby chyby. Mladost </a:t>
            </a:r>
          </a:p>
          <a:p>
            <a:pPr>
              <a:buNone/>
            </a:pPr>
            <a:r>
              <a:rPr lang="cs-CZ" sz="2800" dirty="0" smtClean="0">
                <a:solidFill>
                  <a:srgbClr val="FFFF00"/>
                </a:solidFill>
              </a:rPr>
              <a:t>     radost. Vstupné dobrovolné. Mlčeti zlato.</a:t>
            </a:r>
          </a:p>
          <a:p>
            <a:pPr>
              <a:buNone/>
            </a:pPr>
            <a:r>
              <a:rPr lang="cs-CZ" sz="2800" dirty="0" smtClean="0"/>
              <a:t>         </a:t>
            </a:r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467544" y="5397023"/>
            <a:ext cx="8280920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400" i="1" dirty="0" smtClean="0"/>
              <a:t>U věty dvojčlenné se vyskytuje </a:t>
            </a:r>
            <a:r>
              <a:rPr lang="cs-CZ" sz="2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predikce</a:t>
            </a:r>
            <a:r>
              <a:rPr lang="cs-CZ" sz="24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400" i="1" dirty="0" smtClean="0"/>
              <a:t>(přisuzování) – vztah mezi podmětovou a přísudkovou částí věty, vyjadřuje </a:t>
            </a:r>
            <a:r>
              <a:rPr lang="cs-CZ" sz="2400" i="1" smtClean="0"/>
              <a:t>se tvarovou shodou </a:t>
            </a:r>
            <a:r>
              <a:rPr lang="cs-CZ" sz="2400" i="1" dirty="0" smtClean="0"/>
              <a:t>v osobě a čísle.</a:t>
            </a:r>
          </a:p>
        </p:txBody>
      </p:sp>
      <p:sp>
        <p:nvSpPr>
          <p:cNvPr id="5" name="Blesk 4"/>
          <p:cNvSpPr/>
          <p:nvPr/>
        </p:nvSpPr>
        <p:spPr>
          <a:xfrm>
            <a:off x="1475656" y="3356992"/>
            <a:ext cx="6732240" cy="151216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399032"/>
          </a:xfrm>
        </p:spPr>
        <p:txBody>
          <a:bodyPr/>
          <a:lstStyle/>
          <a:p>
            <a:r>
              <a:rPr lang="cs-CZ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Příklady dvojčlenných vět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352928" cy="5472608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cs-CZ" sz="2800" dirty="0" smtClean="0"/>
              <a:t>Děti jásají.</a:t>
            </a:r>
          </a:p>
          <a:p>
            <a:r>
              <a:rPr lang="cs-CZ" sz="2800" dirty="0" smtClean="0"/>
              <a:t>Petr je žákem gymnázia.</a:t>
            </a:r>
          </a:p>
          <a:p>
            <a:r>
              <a:rPr lang="cs-CZ" sz="2800" dirty="0" smtClean="0"/>
              <a:t>Spí jako dudek.</a:t>
            </a:r>
          </a:p>
          <a:p>
            <a:r>
              <a:rPr lang="cs-CZ" sz="2800" dirty="0" smtClean="0"/>
              <a:t>Včera celý den ukazovali v televizi záběry velkého požáru. </a:t>
            </a:r>
          </a:p>
          <a:p>
            <a:r>
              <a:rPr lang="cs-CZ" sz="2800" dirty="0" smtClean="0"/>
              <a:t>Bolela ho záda.</a:t>
            </a:r>
          </a:p>
          <a:p>
            <a:r>
              <a:rPr lang="cs-CZ" sz="2800" dirty="0" smtClean="0"/>
              <a:t>Píše úkol už přes hodinu.</a:t>
            </a:r>
          </a:p>
          <a:p>
            <a:r>
              <a:rPr lang="cs-CZ" sz="2800" dirty="0" smtClean="0"/>
              <a:t>Byl jasný horký den</a:t>
            </a:r>
          </a:p>
          <a:p>
            <a:r>
              <a:rPr lang="cs-CZ" sz="2800" dirty="0" smtClean="0"/>
              <a:t>Domorodí lovci  netrpělivě čekali.</a:t>
            </a:r>
          </a:p>
          <a:p>
            <a:r>
              <a:rPr lang="cs-CZ" sz="2800" dirty="0" smtClean="0"/>
              <a:t>Přišli včas.</a:t>
            </a:r>
          </a:p>
          <a:p>
            <a:r>
              <a:rPr lang="cs-CZ" sz="2800" dirty="0" smtClean="0"/>
              <a:t>Mlčte!</a:t>
            </a:r>
            <a:endParaRPr lang="cs-CZ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920880" cy="1399032"/>
          </a:xfrm>
          <a:ln>
            <a:solidFill>
              <a:schemeClr val="accent1"/>
            </a:solidFill>
          </a:ln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cs-CZ" sz="36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Utvořte z věty jednočlenné větu dvoučlennou</a:t>
            </a:r>
            <a:endParaRPr lang="cs-CZ" sz="3600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23528" y="1772816"/>
            <a:ext cx="4032448" cy="4896544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cs-CZ" dirty="0" smtClean="0"/>
              <a:t>Venku sněží.</a:t>
            </a:r>
          </a:p>
          <a:p>
            <a:r>
              <a:rPr lang="cs-CZ" dirty="0" smtClean="0"/>
              <a:t>Stmívá se.</a:t>
            </a:r>
          </a:p>
          <a:p>
            <a:r>
              <a:rPr lang="cs-CZ" dirty="0" smtClean="0"/>
              <a:t>Zvoní.</a:t>
            </a:r>
          </a:p>
          <a:p>
            <a:r>
              <a:rPr lang="cs-CZ" dirty="0" smtClean="0"/>
              <a:t>Bolí mě v krku.</a:t>
            </a:r>
          </a:p>
          <a:p>
            <a:r>
              <a:rPr lang="cs-CZ" dirty="0" smtClean="0"/>
              <a:t>Hoří.</a:t>
            </a:r>
          </a:p>
          <a:p>
            <a:r>
              <a:rPr lang="cs-CZ" dirty="0" smtClean="0"/>
              <a:t>V kamnech praská.</a:t>
            </a:r>
          </a:p>
          <a:p>
            <a:r>
              <a:rPr lang="cs-CZ" dirty="0" smtClean="0"/>
              <a:t>Dobrou noc.</a:t>
            </a:r>
          </a:p>
          <a:p>
            <a:r>
              <a:rPr lang="cs-CZ" dirty="0" smtClean="0"/>
              <a:t>Zahřmělo.</a:t>
            </a:r>
          </a:p>
          <a:p>
            <a:r>
              <a:rPr lang="cs-CZ" dirty="0" smtClean="0"/>
              <a:t>Je mi smutno.</a:t>
            </a:r>
          </a:p>
          <a:p>
            <a:r>
              <a:rPr lang="cs-CZ" dirty="0" smtClean="0"/>
              <a:t>Z komína se kouřilo.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772816"/>
            <a:ext cx="4283968" cy="4896544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Padá sníh.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Nastává soumrak.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Někdo zvoní.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Bolí mě krk.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Dřevo hoří.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Kamna praskají.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Přeji dobrou noc.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Bylo slyšet hrom.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Jsem smutný.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Z komínu stoupal dým</a:t>
            </a:r>
            <a:r>
              <a:rPr lang="cs-CZ" dirty="0" smtClean="0"/>
              <a:t>.</a:t>
            </a:r>
          </a:p>
          <a:p>
            <a:endParaRPr lang="cs-CZ" dirty="0" smtClean="0">
              <a:solidFill>
                <a:srgbClr val="FFFF00"/>
              </a:solidFill>
            </a:endParaRP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1256" y="188640"/>
            <a:ext cx="7139136" cy="1399032"/>
          </a:xfrm>
          <a:ln>
            <a:solidFill>
              <a:schemeClr val="accent1"/>
            </a:solidFill>
          </a:ln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cs-CZ" sz="36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Utvořte z věty dvojčlenné větu jednočlennou</a:t>
            </a:r>
            <a:endParaRPr lang="cs-CZ" sz="3600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1772816"/>
            <a:ext cx="4104456" cy="489654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cs-CZ" sz="2800" dirty="0" smtClean="0"/>
              <a:t>Nekuřte!</a:t>
            </a:r>
          </a:p>
          <a:p>
            <a:r>
              <a:rPr lang="cs-CZ" sz="2800" dirty="0" smtClean="0"/>
              <a:t>Na to jsem už zapomněla!</a:t>
            </a:r>
          </a:p>
          <a:p>
            <a:r>
              <a:rPr lang="cs-CZ" sz="2800" dirty="0" smtClean="0"/>
              <a:t>Chtěl bych to napravit.</a:t>
            </a:r>
          </a:p>
          <a:p>
            <a:r>
              <a:rPr lang="cs-CZ" sz="2800" dirty="0" smtClean="0"/>
              <a:t>Stůjte!</a:t>
            </a:r>
          </a:p>
          <a:p>
            <a:r>
              <a:rPr lang="cs-CZ" sz="2800" dirty="0" smtClean="0"/>
              <a:t>Dávejte pozor</a:t>
            </a:r>
          </a:p>
          <a:p>
            <a:r>
              <a:rPr lang="cs-CZ" sz="2800" dirty="0" smtClean="0"/>
              <a:t>Hudba byla slyšet.</a:t>
            </a:r>
          </a:p>
          <a:p>
            <a:r>
              <a:rPr lang="cs-CZ" sz="2800" dirty="0" smtClean="0"/>
              <a:t>Bolí mě záda.</a:t>
            </a:r>
          </a:p>
          <a:p>
            <a:r>
              <a:rPr lang="cs-CZ" sz="2800" dirty="0" smtClean="0"/>
              <a:t>Sedněte si !</a:t>
            </a:r>
          </a:p>
          <a:p>
            <a:pPr>
              <a:buNone/>
            </a:pPr>
            <a:endParaRPr lang="cs-CZ" sz="28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64224" y="1783357"/>
            <a:ext cx="3740224" cy="488600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cs-CZ" sz="2800" dirty="0" smtClean="0">
                <a:solidFill>
                  <a:srgbClr val="FFFF00"/>
                </a:solidFill>
              </a:rPr>
              <a:t>Nekouřit!</a:t>
            </a:r>
          </a:p>
          <a:p>
            <a:r>
              <a:rPr lang="cs-CZ" sz="2800" dirty="0" smtClean="0">
                <a:solidFill>
                  <a:srgbClr val="FFFF00"/>
                </a:solidFill>
              </a:rPr>
              <a:t>Na to se už zapomnělo!</a:t>
            </a:r>
          </a:p>
          <a:p>
            <a:r>
              <a:rPr lang="cs-CZ" sz="2800" dirty="0" smtClean="0">
                <a:solidFill>
                  <a:srgbClr val="FFFF00"/>
                </a:solidFill>
              </a:rPr>
              <a:t>Moci to všechno napravit.</a:t>
            </a:r>
          </a:p>
          <a:p>
            <a:r>
              <a:rPr lang="cs-CZ" sz="2800" dirty="0" smtClean="0">
                <a:solidFill>
                  <a:srgbClr val="FFFF00"/>
                </a:solidFill>
              </a:rPr>
              <a:t>Stát!</a:t>
            </a:r>
          </a:p>
          <a:p>
            <a:r>
              <a:rPr lang="cs-CZ" sz="2800" dirty="0" smtClean="0">
                <a:solidFill>
                  <a:srgbClr val="FFFF00"/>
                </a:solidFill>
              </a:rPr>
              <a:t>Dávat pozor!</a:t>
            </a:r>
          </a:p>
          <a:p>
            <a:r>
              <a:rPr lang="cs-CZ" sz="2800" dirty="0" smtClean="0">
                <a:solidFill>
                  <a:srgbClr val="FFFF00"/>
                </a:solidFill>
              </a:rPr>
              <a:t>Bylo slyšet hudbu.</a:t>
            </a:r>
          </a:p>
          <a:p>
            <a:r>
              <a:rPr lang="cs-CZ" sz="2800" dirty="0" smtClean="0">
                <a:solidFill>
                  <a:srgbClr val="FFFF00"/>
                </a:solidFill>
              </a:rPr>
              <a:t>Bolí mě v zádech.</a:t>
            </a:r>
          </a:p>
          <a:p>
            <a:r>
              <a:rPr lang="cs-CZ" sz="2800" dirty="0" smtClean="0">
                <a:solidFill>
                  <a:srgbClr val="FFFF00"/>
                </a:solidFill>
              </a:rPr>
              <a:t>Sednout!</a:t>
            </a:r>
          </a:p>
          <a:p>
            <a:endParaRPr lang="cs-CZ" sz="28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cs-CZ" sz="2800" dirty="0" smtClean="0">
                <a:solidFill>
                  <a:srgbClr val="FFFF00"/>
                </a:solidFill>
              </a:rPr>
              <a:t> </a:t>
            </a:r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-252536" y="-202280"/>
            <a:ext cx="9073008" cy="1399032"/>
          </a:xfrm>
        </p:spPr>
        <p:txBody>
          <a:bodyPr>
            <a:normAutofit/>
          </a:bodyPr>
          <a:lstStyle/>
          <a:p>
            <a:r>
              <a:rPr lang="cs-CZ" sz="32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Určete větu jednočlennou,dvojčlennou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07504" y="908720"/>
            <a:ext cx="6552728" cy="5616624"/>
          </a:xfrm>
        </p:spPr>
        <p:txBody>
          <a:bodyPr>
            <a:noAutofit/>
          </a:bodyPr>
          <a:lstStyle/>
          <a:p>
            <a:pPr marL="578358" indent="-514350">
              <a:buAutoNum type="arabicPeriod"/>
            </a:pPr>
            <a:r>
              <a:rPr lang="cs-CZ" sz="2400" dirty="0" smtClean="0"/>
              <a:t>Spí jako dudek.</a:t>
            </a:r>
          </a:p>
          <a:p>
            <a:pPr marL="578358" indent="-514350">
              <a:buAutoNum type="arabicPeriod"/>
            </a:pPr>
            <a:r>
              <a:rPr lang="cs-CZ" sz="2400" dirty="0" smtClean="0"/>
              <a:t>Bolela ho záda.</a:t>
            </a:r>
          </a:p>
          <a:p>
            <a:pPr marL="578358" indent="-514350">
              <a:buAutoNum type="arabicPeriod"/>
            </a:pPr>
            <a:r>
              <a:rPr lang="cs-CZ" sz="2400" dirty="0" smtClean="0"/>
              <a:t>Ve tmě bylo vidět seskakující vojáky.</a:t>
            </a:r>
          </a:p>
          <a:p>
            <a:pPr marL="578358" indent="-514350">
              <a:buFont typeface="Wingdings 2"/>
              <a:buAutoNum type="arabicPeriod"/>
            </a:pPr>
            <a:r>
              <a:rPr lang="cs-CZ" sz="2400" dirty="0" smtClean="0"/>
              <a:t>Sněží a sněží.</a:t>
            </a:r>
          </a:p>
          <a:p>
            <a:pPr marL="578358" indent="-514350">
              <a:buFont typeface="Wingdings 2"/>
              <a:buAutoNum type="arabicPeriod"/>
            </a:pPr>
            <a:r>
              <a:rPr lang="cs-CZ" sz="2400" dirty="0" smtClean="0"/>
              <a:t>Je dovoleno se nepřezouvat.</a:t>
            </a:r>
          </a:p>
          <a:p>
            <a:pPr marL="578358" indent="-514350">
              <a:buFont typeface="Wingdings 2"/>
              <a:buAutoNum type="arabicPeriod"/>
            </a:pPr>
            <a:r>
              <a:rPr lang="cs-CZ" sz="2400" dirty="0" smtClean="0"/>
              <a:t>Sluníčko krásně hřeje.</a:t>
            </a:r>
          </a:p>
          <a:p>
            <a:pPr marL="578358" indent="-514350">
              <a:buFont typeface="Wingdings 2"/>
              <a:buAutoNum type="arabicPeriod"/>
            </a:pPr>
            <a:r>
              <a:rPr lang="pl-PL" sz="2400" dirty="0" smtClean="0"/>
              <a:t>Nech mě v klidu pracovat.</a:t>
            </a:r>
          </a:p>
          <a:p>
            <a:pPr marL="578358" indent="-514350">
              <a:buFont typeface="Wingdings 2"/>
              <a:buAutoNum type="arabicPeriod"/>
            </a:pPr>
            <a:r>
              <a:rPr lang="cs-CZ" sz="2400" dirty="0" smtClean="0"/>
              <a:t>Bylo o tom rozhodnuto.</a:t>
            </a:r>
          </a:p>
          <a:p>
            <a:pPr marL="578358" indent="-514350">
              <a:buFont typeface="Wingdings 2"/>
              <a:buAutoNum type="arabicPeriod"/>
            </a:pPr>
            <a:r>
              <a:rPr lang="cs-CZ" sz="2400" dirty="0" smtClean="0"/>
              <a:t>Domorodí lovci  netrpělivě čekali.</a:t>
            </a:r>
          </a:p>
          <a:p>
            <a:pPr marL="578358" indent="-514350">
              <a:buFont typeface="Wingdings 2"/>
              <a:buAutoNum type="arabicPeriod"/>
            </a:pPr>
            <a:r>
              <a:rPr lang="it-IT" sz="2400" dirty="0" smtClean="0"/>
              <a:t>Včera se celý den</a:t>
            </a:r>
            <a:r>
              <a:rPr lang="cs-CZ" sz="2400" dirty="0" smtClean="0"/>
              <a:t> blýskalo</a:t>
            </a:r>
            <a:r>
              <a:rPr lang="it-IT" sz="2400" dirty="0" smtClean="0"/>
              <a:t>.</a:t>
            </a:r>
            <a:r>
              <a:rPr lang="cs-CZ" sz="2400" dirty="0" smtClean="0"/>
              <a:t> </a:t>
            </a:r>
          </a:p>
          <a:p>
            <a:pPr marL="578358" indent="-514350">
              <a:buFont typeface="Wingdings 2"/>
              <a:buAutoNum type="arabicPeriod"/>
            </a:pPr>
            <a:r>
              <a:rPr lang="cs-CZ" sz="2400" dirty="0" smtClean="0"/>
              <a:t>Celý den vytrvale pršelo.</a:t>
            </a:r>
          </a:p>
          <a:p>
            <a:pPr marL="578358" indent="-514350">
              <a:buFont typeface="Wingdings 2"/>
              <a:buAutoNum type="arabicPeriod"/>
            </a:pPr>
            <a:r>
              <a:rPr lang="cs-CZ" sz="2400" dirty="0" smtClean="0"/>
              <a:t>Před domem máme krásnou zahradu.</a:t>
            </a:r>
          </a:p>
          <a:p>
            <a:pPr marL="578358" indent="-514350">
              <a:buFont typeface="Wingdings 2"/>
              <a:buAutoNum type="arabicPeriod"/>
            </a:pPr>
            <a:endParaRPr lang="pl-PL" sz="2400" dirty="0" smtClean="0"/>
          </a:p>
          <a:p>
            <a:endParaRPr lang="cs-CZ" sz="2400" dirty="0"/>
          </a:p>
        </p:txBody>
      </p:sp>
      <p:sp>
        <p:nvSpPr>
          <p:cNvPr id="7" name="Zástupný symbol pro obsah 3"/>
          <p:cNvSpPr txBox="1">
            <a:spLocks/>
          </p:cNvSpPr>
          <p:nvPr/>
        </p:nvSpPr>
        <p:spPr>
          <a:xfrm>
            <a:off x="6229200" y="908720"/>
            <a:ext cx="3095328" cy="5472608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AutoNum type="arabicPeriod"/>
              <a:tabLst/>
              <a:defRPr/>
            </a:pPr>
            <a:r>
              <a:rPr lang="cs-CZ" sz="2400" dirty="0" smtClean="0"/>
              <a:t>d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vojčlenná</a:t>
            </a:r>
            <a:endParaRPr lang="cs-CZ" sz="2400" dirty="0" smtClean="0"/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AutoNum type="arabicPeriod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dvojčlenná</a:t>
            </a: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AutoNum type="arabicPeriod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jednočlenná</a:t>
            </a: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AutoNum type="arabicPeriod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jednočlenná</a:t>
            </a: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AutoNum type="arabicPeriod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jednočlenná</a:t>
            </a: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AutoNum type="arabicPeriod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dvojčlenná</a:t>
            </a: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AutoNum type="arabicPeriod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dvojčlenná</a:t>
            </a: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AutoNum type="arabicPeriod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jednočlenná </a:t>
            </a: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AutoNum type="arabicPeriod"/>
              <a:tabLst/>
              <a:defRPr/>
            </a:pPr>
            <a:r>
              <a:rPr lang="cs-CZ" sz="2400" dirty="0" smtClean="0"/>
              <a:t>d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vojčlenná</a:t>
            </a: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AutoNum type="arabicPeriod"/>
              <a:tabLst/>
              <a:defRPr/>
            </a:pPr>
            <a:r>
              <a:rPr lang="cs-CZ" sz="2400" dirty="0" smtClean="0"/>
              <a:t>j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ednočlenná</a:t>
            </a: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AutoNum type="arabicPeriod"/>
              <a:tabLst/>
              <a:defRPr/>
            </a:pPr>
            <a:r>
              <a:rPr lang="cs-CZ" sz="2400" dirty="0" smtClean="0"/>
              <a:t>jednočlenná</a:t>
            </a: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AutoNum type="arabicPeriod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dvojčlenná</a:t>
            </a: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AutoNum type="arabicPeriod"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8358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2" dur="1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7" dur="1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2" dur="1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7" dur="1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Anotace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72000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dirty="0" smtClean="0"/>
              <a:t>Zopakovat základní skladebné dvojice.</a:t>
            </a:r>
          </a:p>
          <a:p>
            <a:r>
              <a:rPr lang="cs-CZ" dirty="0" smtClean="0"/>
              <a:t>Rozlišit věty dvojčlenné i s nevyjádřeným podmětem od vět jednočlenných a větných ekvivalentů.</a:t>
            </a:r>
          </a:p>
          <a:p>
            <a:r>
              <a:rPr lang="cs-CZ" dirty="0" smtClean="0"/>
              <a:t>Dokázat tvořit jednočlenné věty                          z dvojčlenných a obráceně.</a:t>
            </a:r>
          </a:p>
          <a:p>
            <a:r>
              <a:rPr lang="cs-CZ" dirty="0" smtClean="0"/>
              <a:t>Funkce jednočlenných a dvojčlenných vět v textu.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399032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Použité zdroje:</a:t>
            </a:r>
            <a:endParaRPr lang="cs-CZ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352928" cy="4572000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3200" dirty="0" err="1" smtClean="0"/>
              <a:t>Sochrová</a:t>
            </a:r>
            <a:r>
              <a:rPr lang="cs-CZ" sz="3200" dirty="0" smtClean="0"/>
              <a:t>, Marie: Český jazyk v kostce, Fragment 1999</a:t>
            </a:r>
          </a:p>
          <a:p>
            <a:r>
              <a:rPr lang="cs-CZ" sz="3200" dirty="0" smtClean="0"/>
              <a:t>Krausová, Zdeňka, </a:t>
            </a:r>
            <a:r>
              <a:rPr lang="cs-CZ" sz="3200" dirty="0" err="1" smtClean="0"/>
              <a:t>Teršová</a:t>
            </a:r>
            <a:r>
              <a:rPr lang="cs-CZ" sz="3200" dirty="0" smtClean="0"/>
              <a:t>, Renáta: Český jazyk 7 – učebnice pro základní a víceletá gymnázia,nakladatelství </a:t>
            </a:r>
            <a:r>
              <a:rPr lang="cs-CZ" sz="3200" dirty="0" err="1" smtClean="0"/>
              <a:t>Fraus</a:t>
            </a:r>
            <a:r>
              <a:rPr lang="cs-CZ" sz="3200" dirty="0" smtClean="0"/>
              <a:t> 2004 + Pracovní sešit pro 7.tř.</a:t>
            </a:r>
          </a:p>
          <a:p>
            <a:endParaRPr lang="cs-CZ" sz="32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87824" y="188640"/>
            <a:ext cx="2448272" cy="1038992"/>
          </a:xfrm>
          <a:ln>
            <a:solidFill>
              <a:schemeClr val="accent1"/>
            </a:solidFill>
          </a:ln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44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Věta</a:t>
            </a:r>
            <a:endParaRPr lang="cs-CZ" sz="4400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4320480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cs-CZ" sz="2800" dirty="0" smtClean="0"/>
              <a:t>typizovaný jazykový útvar</a:t>
            </a:r>
          </a:p>
          <a:p>
            <a:r>
              <a:rPr lang="cs-CZ" sz="2800" dirty="0" smtClean="0"/>
              <a:t>celek, který je založen na určitém slovesném tvaru = </a:t>
            </a:r>
            <a:r>
              <a:rPr lang="cs-CZ" sz="2800" b="1" u="sng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přísudku</a:t>
            </a:r>
          </a:p>
          <a:p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mluvčí slovně vyjadřuje určitou myšlenku</a:t>
            </a:r>
            <a:r>
              <a:rPr lang="cs-CZ" sz="2800" dirty="0" smtClean="0"/>
              <a:t>, vztah k situaci, nebo obecný názor</a:t>
            </a:r>
          </a:p>
          <a:p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větný člen </a:t>
            </a:r>
            <a:r>
              <a:rPr lang="cs-CZ" sz="2800" dirty="0" smtClean="0"/>
              <a:t> =  </a:t>
            </a:r>
            <a:r>
              <a:rPr lang="cs-CZ" sz="2800" b="1" u="sng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nejmenší jednotka věty </a:t>
            </a:r>
            <a:r>
              <a:rPr lang="cs-CZ" sz="2800" dirty="0" smtClean="0"/>
              <a:t>- přísudek, podmět,  přívlastek, předmět, příslovečné určení, doplněk</a:t>
            </a:r>
          </a:p>
          <a:p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31840" y="188640"/>
            <a:ext cx="2448272" cy="1152128"/>
          </a:xfrm>
          <a:ln>
            <a:solidFill>
              <a:schemeClr val="accent1"/>
            </a:solidFill>
          </a:ln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44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Věta</a:t>
            </a:r>
            <a:endParaRPr lang="cs-CZ" sz="4400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4848" y="1882808"/>
            <a:ext cx="8301608" cy="4642536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cs-CZ" sz="2800" b="1" u="sng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věta má stránku:</a:t>
            </a:r>
          </a:p>
          <a:p>
            <a:r>
              <a:rPr lang="cs-CZ" sz="2800" b="1" dirty="0" smtClean="0">
                <a:solidFill>
                  <a:srgbClr val="92D050"/>
                </a:solidFill>
              </a:rPr>
              <a:t>obsahovou</a:t>
            </a:r>
            <a:r>
              <a:rPr lang="cs-CZ" sz="2800" dirty="0" smtClean="0"/>
              <a:t> (sémantickou, významovou) = to, co věta vypovídá</a:t>
            </a:r>
          </a:p>
          <a:p>
            <a:pPr>
              <a:buNone/>
            </a:pPr>
            <a:r>
              <a:rPr lang="cs-CZ" sz="2800" b="1" dirty="0" smtClean="0"/>
              <a:t>    </a:t>
            </a:r>
            <a:r>
              <a:rPr lang="cs-CZ" sz="2800" b="1" dirty="0" smtClean="0">
                <a:solidFill>
                  <a:srgbClr val="92D050"/>
                </a:solidFill>
              </a:rPr>
              <a:t>mluvnickou</a:t>
            </a:r>
            <a:r>
              <a:rPr lang="cs-CZ" sz="2800" dirty="0" smtClean="0"/>
              <a:t> (gramatickou, formální) =  jazykové prostředky, které k vyjádření obsahu slouží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92D050"/>
                </a:solidFill>
              </a:rPr>
              <a:t>    modální</a:t>
            </a:r>
            <a:r>
              <a:rPr lang="cs-CZ" sz="2800" dirty="0" smtClean="0">
                <a:solidFill>
                  <a:srgbClr val="92D050"/>
                </a:solidFill>
              </a:rPr>
              <a:t> </a:t>
            </a:r>
            <a:r>
              <a:rPr lang="cs-CZ" sz="2800" dirty="0" smtClean="0"/>
              <a:t> = vyjadřuje postoj mluvčího k výpovědi (oznamovací, tázací, žádací -rozkazovací, přací)</a:t>
            </a:r>
          </a:p>
          <a:p>
            <a:pPr>
              <a:buNone/>
            </a:pPr>
            <a:r>
              <a:rPr lang="cs-CZ" sz="2800" b="1" dirty="0" smtClean="0"/>
              <a:t>    </a:t>
            </a:r>
            <a:r>
              <a:rPr lang="cs-CZ" sz="2800" b="1" dirty="0" smtClean="0">
                <a:solidFill>
                  <a:srgbClr val="92D050"/>
                </a:solidFill>
              </a:rPr>
              <a:t>zvukovou</a:t>
            </a:r>
            <a:r>
              <a:rPr lang="cs-CZ" sz="2800" dirty="0" smtClean="0"/>
              <a:t> (akustickou) nebo </a:t>
            </a:r>
            <a:r>
              <a:rPr lang="cs-CZ" sz="2800" b="1" dirty="0" smtClean="0">
                <a:solidFill>
                  <a:srgbClr val="92D050"/>
                </a:solidFill>
              </a:rPr>
              <a:t>grafickou</a:t>
            </a:r>
            <a:endParaRPr lang="cs-CZ" sz="2800" dirty="0" smtClean="0">
              <a:solidFill>
                <a:srgbClr val="92D050"/>
              </a:solidFill>
            </a:endParaRPr>
          </a:p>
          <a:p>
            <a:pPr>
              <a:buNone/>
            </a:pPr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b="1" u="sng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80528" y="-99392"/>
            <a:ext cx="9145016" cy="1399032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40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Věta jednočlenná x dvojčlenná</a:t>
            </a:r>
            <a:endParaRPr lang="cs-CZ" sz="4000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24744"/>
            <a:ext cx="8424936" cy="5256584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2800" dirty="0" smtClean="0"/>
              <a:t>pokud věta obsahuje vedle přísudku i podmět = </a:t>
            </a:r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věta dvojčlenná </a:t>
            </a:r>
            <a:endParaRPr lang="cs-CZ" sz="2800" b="1" dirty="0" smtClean="0"/>
          </a:p>
          <a:p>
            <a:pPr>
              <a:buNone/>
            </a:pPr>
            <a:r>
              <a:rPr lang="cs-CZ" sz="2800" b="1" dirty="0" smtClean="0"/>
              <a:t>    </a:t>
            </a:r>
            <a:r>
              <a:rPr lang="cs-CZ" sz="2800" dirty="0" smtClean="0">
                <a:solidFill>
                  <a:srgbClr val="FFFF00"/>
                </a:solidFill>
              </a:rPr>
              <a:t>Matka litovala dítě.</a:t>
            </a:r>
          </a:p>
          <a:p>
            <a:r>
              <a:rPr lang="cs-CZ" sz="2800" dirty="0" smtClean="0"/>
              <a:t>v případě, že věta podmět neobsahuje = </a:t>
            </a:r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věta jednočlenná</a:t>
            </a:r>
            <a:endParaRPr lang="cs-CZ" sz="2800" dirty="0" smtClean="0"/>
          </a:p>
          <a:p>
            <a:pPr>
              <a:buNone/>
            </a:pPr>
            <a:r>
              <a:rPr lang="cs-CZ" sz="2800" i="1" dirty="0" smtClean="0"/>
              <a:t>    </a:t>
            </a:r>
            <a:r>
              <a:rPr lang="cs-CZ" sz="2800" dirty="0" smtClean="0">
                <a:solidFill>
                  <a:srgbClr val="FFFF00"/>
                </a:solidFill>
              </a:rPr>
              <a:t>Matce je líto dítěte. Prší.</a:t>
            </a:r>
          </a:p>
          <a:p>
            <a:r>
              <a:rPr lang="cs-CZ" sz="2800" dirty="0" smtClean="0"/>
              <a:t>existují i větné celky, které nejsou založeny na přísudku - </a:t>
            </a:r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polovětné konstrukce</a:t>
            </a:r>
            <a:r>
              <a:rPr lang="cs-CZ" sz="2800" dirty="0" smtClean="0"/>
              <a:t>, </a:t>
            </a:r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jmenné věty</a:t>
            </a:r>
            <a:r>
              <a:rPr lang="cs-CZ" sz="2800" dirty="0" smtClean="0"/>
              <a:t> nebo </a:t>
            </a:r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větné ekvivalenty</a:t>
            </a: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    </a:t>
            </a:r>
            <a:r>
              <a:rPr lang="cs-CZ" sz="2800" dirty="0" smtClean="0">
                <a:solidFill>
                  <a:srgbClr val="FFFF00"/>
                </a:solidFill>
              </a:rPr>
              <a:t>Pozor! Kouření zakázáno.</a:t>
            </a:r>
            <a:r>
              <a:rPr lang="cs-CZ" sz="2800" b="1" dirty="0" smtClean="0">
                <a:solidFill>
                  <a:srgbClr val="00B050"/>
                </a:solidFill>
              </a:rPr>
              <a:t> </a:t>
            </a:r>
            <a:r>
              <a:rPr lang="cs-CZ" sz="2800" dirty="0" smtClean="0">
                <a:solidFill>
                  <a:srgbClr val="FFFF00"/>
                </a:solidFill>
              </a:rPr>
              <a:t>Platit. Ovoce                     a zelenina.</a:t>
            </a:r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4848" y="0"/>
            <a:ext cx="8229600" cy="1371648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44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Věta jednoduchá X souvětí</a:t>
            </a:r>
            <a:endParaRPr lang="cs-CZ" sz="4400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544616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cs-CZ" sz="2800" dirty="0" smtClean="0"/>
              <a:t>podle toho, zda věta stojí samostatně nebo je spojena s jinými větami v jeden celek, rozlišujeme:</a:t>
            </a:r>
          </a:p>
          <a:p>
            <a:r>
              <a:rPr lang="cs-CZ" sz="2800" b="1" dirty="0" smtClean="0">
                <a:solidFill>
                  <a:srgbClr val="FFC000"/>
                </a:solidFill>
              </a:rPr>
              <a:t>větu jednoduchou</a:t>
            </a:r>
            <a:r>
              <a:rPr lang="cs-CZ" sz="2800" dirty="0" smtClean="0">
                <a:solidFill>
                  <a:srgbClr val="FFC000"/>
                </a:solidFill>
              </a:rPr>
              <a:t> </a:t>
            </a:r>
            <a:r>
              <a:rPr lang="cs-CZ" sz="2800" dirty="0" smtClean="0"/>
              <a:t>– větný celek vyjadřující jedinou myšlenku, </a:t>
            </a:r>
            <a:r>
              <a:rPr lang="cs-CZ" sz="2800" b="1" u="sng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má jednu základní skladební dvojici</a:t>
            </a:r>
            <a:r>
              <a:rPr lang="cs-CZ" sz="2800" dirty="0" smtClean="0"/>
              <a:t>, může být holá (holý podmět a přísudek) nebo rozvitá (s rozvíjejícími větnými členy)</a:t>
            </a:r>
          </a:p>
          <a:p>
            <a:r>
              <a:rPr lang="cs-CZ" sz="2800" b="1" dirty="0" smtClean="0">
                <a:solidFill>
                  <a:srgbClr val="FFC000"/>
                </a:solidFill>
              </a:rPr>
              <a:t>souvětí</a:t>
            </a:r>
            <a:r>
              <a:rPr lang="cs-CZ" sz="2800" dirty="0" smtClean="0"/>
              <a:t> – </a:t>
            </a:r>
            <a:r>
              <a:rPr lang="cs-CZ" sz="2800" b="1" u="sng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větný celek složený z více vět jednoduchých</a:t>
            </a:r>
            <a:r>
              <a:rPr lang="cs-CZ" sz="2800" dirty="0" smtClean="0"/>
              <a:t>, který vyjadřuje složitější myšlenku nebo více myšlenek</a:t>
            </a:r>
          </a:p>
          <a:p>
            <a:pPr>
              <a:buNone/>
            </a:pPr>
            <a:r>
              <a:rPr lang="cs-CZ" sz="2800" dirty="0" smtClean="0"/>
              <a:t>    - v souvětí se rozlišují </a:t>
            </a:r>
            <a:r>
              <a:rPr lang="cs-CZ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věty</a:t>
            </a:r>
            <a:r>
              <a:rPr lang="cs-CZ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hlavní </a:t>
            </a:r>
            <a:r>
              <a:rPr lang="cs-CZ" sz="2800" dirty="0" smtClean="0"/>
              <a:t>a </a:t>
            </a:r>
            <a:r>
              <a:rPr lang="cs-CZ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vedlejší  </a:t>
            </a:r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</a:p>
          <a:p>
            <a:endParaRPr lang="cs-CZ" sz="2800" dirty="0" smtClean="0"/>
          </a:p>
          <a:p>
            <a:pPr>
              <a:buNone/>
            </a:pPr>
            <a:r>
              <a:rPr lang="cs-CZ" sz="2800" b="1" dirty="0" smtClean="0"/>
              <a:t>    </a:t>
            </a:r>
            <a:endParaRPr lang="cs-CZ" sz="2800" dirty="0" smtClean="0"/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59832" y="188640"/>
            <a:ext cx="3096344" cy="1399032"/>
          </a:xfrm>
          <a:ln>
            <a:solidFill>
              <a:schemeClr val="accent1"/>
            </a:solidFill>
          </a:ln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44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Souvětí</a:t>
            </a:r>
            <a:endParaRPr lang="cs-CZ" sz="4400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302433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hlavní věta </a:t>
            </a:r>
            <a:r>
              <a:rPr lang="cs-CZ" sz="2800" b="1" i="1" dirty="0" smtClean="0"/>
              <a:t>= </a:t>
            </a:r>
            <a:r>
              <a:rPr lang="cs-CZ" sz="2800" dirty="0" smtClean="0"/>
              <a:t>mluvnicky nezávislá věta, ptáme se jí na větu vedlejší</a:t>
            </a:r>
          </a:p>
          <a:p>
            <a:pPr>
              <a:buNone/>
            </a:pPr>
            <a:r>
              <a:rPr lang="cs-CZ" sz="2800" dirty="0" smtClean="0"/>
              <a:t>    </a:t>
            </a:r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vedlejší věta </a:t>
            </a:r>
            <a:r>
              <a:rPr lang="cs-CZ" sz="2800" dirty="0" smtClean="0"/>
              <a:t>= zastupuje větný člen jiné věty (hlavní, ale i vedlejší) - viz. učivo 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92D050"/>
                </a:solidFill>
              </a:rPr>
              <a:t>    souvětí podřadné </a:t>
            </a:r>
            <a:r>
              <a:rPr lang="cs-CZ" sz="2800" dirty="0" smtClean="0"/>
              <a:t>= </a:t>
            </a:r>
            <a:r>
              <a:rPr lang="cs-CZ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1VH + 1 – X VV</a:t>
            </a:r>
            <a:endParaRPr lang="cs-CZ" sz="2800" dirty="0" smtClean="0"/>
          </a:p>
          <a:p>
            <a:pPr>
              <a:buNone/>
            </a:pPr>
            <a:r>
              <a:rPr lang="cs-CZ" sz="2800" b="1" dirty="0" smtClean="0">
                <a:solidFill>
                  <a:srgbClr val="92D050"/>
                </a:solidFill>
              </a:rPr>
              <a:t>    souvětí souřadné  </a:t>
            </a:r>
            <a:r>
              <a:rPr lang="cs-CZ" sz="2800" dirty="0" smtClean="0"/>
              <a:t>= </a:t>
            </a:r>
            <a:r>
              <a:rPr lang="cs-CZ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2 – XVH + 0 – X VV</a:t>
            </a:r>
          </a:p>
          <a:p>
            <a:endParaRPr lang="cs-CZ" sz="28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5976664" cy="1399032"/>
          </a:xfrm>
          <a:ln>
            <a:solidFill>
              <a:schemeClr val="accent1"/>
            </a:solidFill>
          </a:ln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44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  Věta jednočlenná </a:t>
            </a:r>
            <a:endParaRPr lang="cs-CZ" sz="4400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2204865"/>
            <a:ext cx="4104456" cy="1224136"/>
          </a:xfrm>
        </p:spPr>
        <p:txBody>
          <a:bodyPr>
            <a:normAutofit lnSpcReduction="10000"/>
          </a:bodyPr>
          <a:lstStyle/>
          <a:p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slovesné věty</a:t>
            </a:r>
          </a:p>
          <a:p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infinitivní   </a:t>
            </a:r>
            <a:r>
              <a:rPr lang="cs-CZ" sz="2800" dirty="0" smtClean="0"/>
              <a:t>                  </a:t>
            </a:r>
            <a:endParaRPr lang="cs-CZ" sz="28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97896" y="2204864"/>
            <a:ext cx="3966592" cy="4653136"/>
          </a:xfrm>
        </p:spPr>
        <p:txBody>
          <a:bodyPr>
            <a:normAutofit lnSpcReduction="10000"/>
          </a:bodyPr>
          <a:lstStyle/>
          <a:p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neslovesné věty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    </a:t>
            </a:r>
          </a:p>
          <a:p>
            <a:r>
              <a:rPr lang="cs-CZ" sz="2800" b="1" dirty="0" smtClean="0">
                <a:solidFill>
                  <a:srgbClr val="FFC000"/>
                </a:solidFill>
              </a:rPr>
              <a:t>jmenné věty (nominální)</a:t>
            </a:r>
          </a:p>
          <a:p>
            <a:pPr>
              <a:buNone/>
            </a:pPr>
            <a:endParaRPr lang="cs-CZ" sz="2800" b="1" dirty="0" smtClean="0">
              <a:solidFill>
                <a:srgbClr val="FFC000"/>
              </a:solidFill>
            </a:endParaRPr>
          </a:p>
          <a:p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substantivní</a:t>
            </a:r>
          </a:p>
          <a:p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adjektivní</a:t>
            </a:r>
          </a:p>
          <a:p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adverbiální</a:t>
            </a:r>
          </a:p>
          <a:p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citoslovečné</a:t>
            </a:r>
          </a:p>
          <a:p>
            <a:r>
              <a:rPr lang="cs-CZ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částicové</a:t>
            </a:r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5" name="Šipka dolů 4"/>
          <p:cNvSpPr/>
          <p:nvPr/>
        </p:nvSpPr>
        <p:spPr>
          <a:xfrm rot="2278466">
            <a:off x="3453557" y="131428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ů 5"/>
          <p:cNvSpPr/>
          <p:nvPr/>
        </p:nvSpPr>
        <p:spPr>
          <a:xfrm rot="19596220">
            <a:off x="4729253" y="132136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7" name="Šipka dolů 6"/>
          <p:cNvSpPr/>
          <p:nvPr/>
        </p:nvSpPr>
        <p:spPr>
          <a:xfrm>
            <a:off x="6372200" y="2564904"/>
            <a:ext cx="288032" cy="5918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lů 7"/>
          <p:cNvSpPr/>
          <p:nvPr/>
        </p:nvSpPr>
        <p:spPr>
          <a:xfrm>
            <a:off x="6372200" y="3789040"/>
            <a:ext cx="288032" cy="5918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266" name="Picture 2" descr="http://www.heathersanimations.com/books/08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356992"/>
            <a:ext cx="2858440" cy="2304256"/>
          </a:xfrm>
          <a:prstGeom prst="rect">
            <a:avLst/>
          </a:prstGeom>
          <a:noFill/>
        </p:spPr>
      </p:pic>
      <p:sp>
        <p:nvSpPr>
          <p:cNvPr id="10" name="TextovéPole 9"/>
          <p:cNvSpPr txBox="1"/>
          <p:nvPr/>
        </p:nvSpPr>
        <p:spPr>
          <a:xfrm>
            <a:off x="395536" y="1700808"/>
            <a:ext cx="526106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</a:t>
            </a:r>
            <a:endParaRPr lang="cs-CZ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936056" y="1556792"/>
            <a:ext cx="452368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</a:t>
            </a:r>
            <a:endParaRPr lang="cs-CZ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08520" y="13744"/>
            <a:ext cx="9108504" cy="1399032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4000" b="1" spc="150" dirty="0" err="1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</a:t>
            </a:r>
            <a:r>
              <a:rPr lang="cs-CZ" sz="4000" b="1" spc="1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.Věta jednočlenná - slovesná</a:t>
            </a:r>
            <a:endParaRPr lang="cs-CZ" sz="4000" b="1" spc="1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733256"/>
          </a:xfrm>
        </p:spPr>
        <p:txBody>
          <a:bodyPr>
            <a:noAutofit/>
          </a:bodyPr>
          <a:lstStyle/>
          <a:p>
            <a:r>
              <a:rPr lang="cs-CZ" sz="2700" dirty="0" smtClean="0"/>
              <a:t>větný obsah můžeme vyjádřit jen jedním základním členem = </a:t>
            </a:r>
            <a:r>
              <a:rPr lang="cs-CZ" sz="27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nemají základní skladebnou dvojici  </a:t>
            </a:r>
            <a:r>
              <a:rPr lang="cs-CZ" sz="2700" dirty="0" smtClean="0"/>
              <a:t>= </a:t>
            </a:r>
            <a:r>
              <a:rPr lang="cs-CZ" sz="27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není to ani podmět, ani přísudek </a:t>
            </a:r>
            <a:r>
              <a:rPr lang="cs-CZ" sz="2700" b="1" dirty="0" smtClean="0"/>
              <a:t>= </a:t>
            </a:r>
            <a:r>
              <a:rPr lang="cs-CZ" sz="2700" dirty="0" smtClean="0"/>
              <a:t>říkáme mu </a:t>
            </a:r>
            <a:r>
              <a:rPr lang="cs-CZ" sz="27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základní větný člen věty jednočlenné</a:t>
            </a:r>
          </a:p>
          <a:p>
            <a:r>
              <a:rPr lang="cs-CZ" sz="2700" b="1" dirty="0" smtClean="0">
                <a:solidFill>
                  <a:srgbClr val="FFFF00"/>
                </a:solidFill>
              </a:rPr>
              <a:t>člen je holý nebo rozvitý</a:t>
            </a:r>
          </a:p>
          <a:p>
            <a:r>
              <a:rPr lang="cs-CZ" sz="2700" b="1" dirty="0" smtClean="0">
                <a:solidFill>
                  <a:srgbClr val="FFC000"/>
                </a:solidFill>
              </a:rPr>
              <a:t>a) slovesné věty </a:t>
            </a:r>
            <a:r>
              <a:rPr lang="cs-CZ" sz="2700" dirty="0" smtClean="0"/>
              <a:t>: </a:t>
            </a:r>
            <a:r>
              <a:rPr lang="cs-CZ" sz="2700" b="1" dirty="0" smtClean="0">
                <a:solidFill>
                  <a:srgbClr val="92D050"/>
                </a:solidFill>
              </a:rPr>
              <a:t>základem je </a:t>
            </a:r>
          </a:p>
          <a:p>
            <a:pPr>
              <a:buNone/>
            </a:pPr>
            <a:r>
              <a:rPr lang="cs-CZ" sz="2700" b="1" dirty="0" smtClean="0">
                <a:solidFill>
                  <a:srgbClr val="92D050"/>
                </a:solidFill>
              </a:rPr>
              <a:t>         slovesný tvar  určitý</a:t>
            </a:r>
          </a:p>
          <a:p>
            <a:pPr>
              <a:buNone/>
            </a:pPr>
            <a:r>
              <a:rPr lang="cs-CZ" sz="2700" dirty="0" smtClean="0"/>
              <a:t>    - </a:t>
            </a:r>
            <a:r>
              <a:rPr lang="cs-CZ" sz="27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vyjadřují přírodní jevy </a:t>
            </a:r>
            <a:r>
              <a:rPr lang="cs-CZ" sz="2700" dirty="0" smtClean="0"/>
              <a:t>– </a:t>
            </a:r>
            <a:r>
              <a:rPr lang="cs-CZ" sz="2700" dirty="0" smtClean="0">
                <a:solidFill>
                  <a:srgbClr val="FFFF00"/>
                </a:solidFill>
              </a:rPr>
              <a:t>Sněží. Smráká se. </a:t>
            </a:r>
          </a:p>
          <a:p>
            <a:pPr>
              <a:buNone/>
            </a:pPr>
            <a:r>
              <a:rPr lang="cs-CZ" sz="2700" dirty="0" smtClean="0"/>
              <a:t>    - </a:t>
            </a:r>
            <a:r>
              <a:rPr lang="cs-CZ" sz="27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tělesné stavy </a:t>
            </a:r>
            <a:r>
              <a:rPr lang="cs-CZ" sz="2700" dirty="0" smtClean="0"/>
              <a:t>– </a:t>
            </a:r>
            <a:r>
              <a:rPr lang="cs-CZ" sz="2700" dirty="0" smtClean="0">
                <a:solidFill>
                  <a:srgbClr val="FFFF00"/>
                </a:solidFill>
              </a:rPr>
              <a:t>Bolí mě v zádech.</a:t>
            </a:r>
          </a:p>
          <a:p>
            <a:pPr>
              <a:buNone/>
            </a:pPr>
            <a:r>
              <a:rPr lang="cs-CZ" sz="2700" dirty="0" smtClean="0"/>
              <a:t>    - </a:t>
            </a:r>
            <a:r>
              <a:rPr lang="cs-CZ" sz="27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duševní stavy </a:t>
            </a:r>
            <a:r>
              <a:rPr lang="cs-CZ" sz="2700" dirty="0" smtClean="0"/>
              <a:t>– </a:t>
            </a:r>
            <a:r>
              <a:rPr lang="cs-CZ" sz="2700" dirty="0" smtClean="0">
                <a:solidFill>
                  <a:srgbClr val="FFFF00"/>
                </a:solidFill>
              </a:rPr>
              <a:t>Je mi smutno. Stýská se mi.</a:t>
            </a:r>
          </a:p>
          <a:p>
            <a:pPr>
              <a:buNone/>
            </a:pPr>
            <a:r>
              <a:rPr lang="cs-CZ" sz="2700" dirty="0" smtClean="0"/>
              <a:t>    - </a:t>
            </a:r>
            <a:r>
              <a:rPr lang="cs-CZ" sz="27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smyslové vjemy </a:t>
            </a:r>
            <a:r>
              <a:rPr lang="cs-CZ" sz="2700" dirty="0" smtClean="0"/>
              <a:t>– </a:t>
            </a:r>
            <a:r>
              <a:rPr lang="cs-CZ" sz="2700" dirty="0" smtClean="0">
                <a:solidFill>
                  <a:srgbClr val="FFFF00"/>
                </a:solidFill>
              </a:rPr>
              <a:t>Hoří. V kamnech praská.</a:t>
            </a:r>
          </a:p>
          <a:p>
            <a:pPr>
              <a:buNone/>
            </a:pPr>
            <a:r>
              <a:rPr lang="cs-CZ" sz="2700" dirty="0" smtClean="0"/>
              <a:t>    </a:t>
            </a:r>
          </a:p>
          <a:p>
            <a:endParaRPr lang="cs-CZ" sz="2700" dirty="0" smtClean="0"/>
          </a:p>
          <a:p>
            <a:endParaRPr lang="cs-CZ" sz="2700" dirty="0" smtClean="0"/>
          </a:p>
          <a:p>
            <a:endParaRPr lang="cs-CZ" sz="2700" dirty="0" smtClean="0"/>
          </a:p>
          <a:p>
            <a:endParaRPr lang="cs-CZ" sz="2700" dirty="0" smtClean="0"/>
          </a:p>
          <a:p>
            <a:endParaRPr lang="cs-CZ" sz="2700" dirty="0" smtClean="0"/>
          </a:p>
          <a:p>
            <a:endParaRPr lang="cs-CZ" sz="2700" dirty="0" smtClean="0"/>
          </a:p>
          <a:p>
            <a:endParaRPr lang="cs-CZ" sz="2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706</TotalTime>
  <Words>1145</Words>
  <Application>Microsoft Office PowerPoint</Application>
  <PresentationFormat>Předvádění na obrazovce (4:3)</PresentationFormat>
  <Paragraphs>208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Talent</vt:lpstr>
      <vt:lpstr> Věta,věty jednočlenné, dvojčlenné</vt:lpstr>
      <vt:lpstr>Anotace</vt:lpstr>
      <vt:lpstr>Věta</vt:lpstr>
      <vt:lpstr>Věta</vt:lpstr>
      <vt:lpstr>Věta jednočlenná x dvojčlenná</vt:lpstr>
      <vt:lpstr>Věta jednoduchá X souvětí</vt:lpstr>
      <vt:lpstr>Souvětí</vt:lpstr>
      <vt:lpstr>   Věta jednočlenná </vt:lpstr>
      <vt:lpstr>A.Věta jednočlenná - slovesná</vt:lpstr>
      <vt:lpstr>Snímek 10</vt:lpstr>
      <vt:lpstr>B Věta jednočlenná - neslovesná</vt:lpstr>
      <vt:lpstr>Snímek 12</vt:lpstr>
      <vt:lpstr>Příklady jednočlenných vět</vt:lpstr>
      <vt:lpstr>Věta dvojčlenná</vt:lpstr>
      <vt:lpstr>Snímek 15</vt:lpstr>
      <vt:lpstr>Příklady dvojčlenných vět</vt:lpstr>
      <vt:lpstr>Utvořte z věty jednočlenné větu dvoučlennou</vt:lpstr>
      <vt:lpstr>Utvořte z věty dvojčlenné větu jednočlennou</vt:lpstr>
      <vt:lpstr>Určete větu jednočlennou,dvojčlennou</vt:lpstr>
      <vt:lpstr>Použité zdroje:</vt:lpstr>
    </vt:vector>
  </TitlesOfParts>
  <Company>Sportovní gymnázium Dany a Emila Zátopkových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Věta</dc:title>
  <dc:creator>katka</dc:creator>
  <cp:lastModifiedBy>Katka</cp:lastModifiedBy>
  <cp:revision>80</cp:revision>
  <dcterms:created xsi:type="dcterms:W3CDTF">2012-02-16T23:34:42Z</dcterms:created>
  <dcterms:modified xsi:type="dcterms:W3CDTF">2013-03-26T10:44:20Z</dcterms:modified>
</cp:coreProperties>
</file>