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323" r:id="rId4"/>
    <p:sldId id="257" r:id="rId5"/>
    <p:sldId id="258" r:id="rId6"/>
    <p:sldId id="324" r:id="rId7"/>
    <p:sldId id="259" r:id="rId8"/>
    <p:sldId id="284" r:id="rId9"/>
    <p:sldId id="261" r:id="rId10"/>
    <p:sldId id="285" r:id="rId11"/>
    <p:sldId id="309" r:id="rId12"/>
    <p:sldId id="262" r:id="rId13"/>
    <p:sldId id="327" r:id="rId14"/>
    <p:sldId id="263" r:id="rId15"/>
    <p:sldId id="317" r:id="rId16"/>
    <p:sldId id="328" r:id="rId17"/>
    <p:sldId id="318" r:id="rId18"/>
    <p:sldId id="329" r:id="rId19"/>
    <p:sldId id="326" r:id="rId20"/>
    <p:sldId id="287" r:id="rId21"/>
    <p:sldId id="330" r:id="rId22"/>
    <p:sldId id="331" r:id="rId23"/>
    <p:sldId id="264" r:id="rId24"/>
    <p:sldId id="266" r:id="rId25"/>
    <p:sldId id="272" r:id="rId26"/>
    <p:sldId id="270" r:id="rId27"/>
    <p:sldId id="332" r:id="rId28"/>
    <p:sldId id="271" r:id="rId29"/>
    <p:sldId id="312" r:id="rId30"/>
    <p:sldId id="333" r:id="rId31"/>
    <p:sldId id="311" r:id="rId32"/>
    <p:sldId id="325" r:id="rId33"/>
    <p:sldId id="334" r:id="rId34"/>
    <p:sldId id="314" r:id="rId35"/>
    <p:sldId id="335" r:id="rId36"/>
    <p:sldId id="302" r:id="rId37"/>
    <p:sldId id="291" r:id="rId38"/>
    <p:sldId id="293" r:id="rId39"/>
    <p:sldId id="295" r:id="rId40"/>
    <p:sldId id="298" r:id="rId41"/>
    <p:sldId id="299" r:id="rId42"/>
    <p:sldId id="297" r:id="rId43"/>
    <p:sldId id="303" r:id="rId44"/>
    <p:sldId id="304" r:id="rId45"/>
    <p:sldId id="300" r:id="rId46"/>
    <p:sldId id="306" r:id="rId47"/>
    <p:sldId id="275" r:id="rId4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9D0AF-8F41-4673-8382-EBE395C6B1A5}" type="datetimeFigureOut">
              <a:rPr lang="cs-CZ" smtClean="0"/>
              <a:pPr/>
              <a:t>27.6.2013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A7C01-CFE7-49A5-B8E7-5FE52CD3D8D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Relationship Id="rId9" Type="http://schemas.openxmlformats.org/officeDocument/2006/relationships/image" Target="../media/image16.gi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Psaní velkých písmen</a:t>
            </a:r>
            <a:endParaRPr lang="cs-CZ" sz="6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436183" y="5930205"/>
            <a:ext cx="6480720" cy="461665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chemeClr val="bg1"/>
                </a:solidFill>
              </a:rPr>
              <a:t>Tvorba </a:t>
            </a:r>
            <a:r>
              <a:rPr lang="cs-CZ" sz="2400" b="1" smtClean="0">
                <a:solidFill>
                  <a:schemeClr val="bg1"/>
                </a:solidFill>
              </a:rPr>
              <a:t>VY_32_INOVACE_KARBULOVA.CEJJAZ.15</a:t>
            </a:r>
            <a:endParaRPr lang="cs-CZ" sz="24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heathersanimations.com/alphabets4/bloom9/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1969096" cy="260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heathersanimations.com/alphabets4/bloom9/b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656" y="2296344"/>
            <a:ext cx="1888110" cy="25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heathersanimations.com/alphabets4/bloom9/c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766" y="2358616"/>
            <a:ext cx="1841095" cy="243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heathersanimations.com/alphabets4/bloom9/d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628" y="2379220"/>
            <a:ext cx="1825539" cy="241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55272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vlastní jména rodná, příjmení, přezdívky, příjmení</a:t>
            </a: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sz="3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jména příslušníků národů, kmenů</a:t>
            </a:r>
          </a:p>
          <a:p>
            <a:pPr>
              <a:buFont typeface="Wingdings" pitchFamily="2" charset="2"/>
              <a:buChar char="Ø"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jména obyvatelů míst a měst </a:t>
            </a:r>
            <a:endParaRPr lang="cs-CZ" sz="2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cs-CZ" sz="2400" dirty="0" smtClean="0"/>
              <a:t>     </a:t>
            </a: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2400" dirty="0" smtClean="0"/>
          </a:p>
          <a:p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755576" y="890717"/>
            <a:ext cx="756084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arel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tvrtý ( Karel IV.),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arel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avlíček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orovský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adislav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ohrobek,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vatý otec (papež)</a:t>
            </a:r>
          </a:p>
        </p:txBody>
      </p:sp>
      <p:sp>
        <p:nvSpPr>
          <p:cNvPr id="4" name="Obdélník 3"/>
          <p:cNvSpPr/>
          <p:nvPr/>
        </p:nvSpPr>
        <p:spPr>
          <a:xfrm>
            <a:off x="743387" y="2694399"/>
            <a:ext cx="7573029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rgbClr val="FF0000"/>
                </a:solidFill>
              </a:rPr>
              <a:t>Č</a:t>
            </a:r>
            <a:r>
              <a:rPr lang="cs-CZ" sz="2800" i="1" dirty="0" smtClean="0">
                <a:solidFill>
                  <a:srgbClr val="7030A0"/>
                </a:solidFill>
              </a:rPr>
              <a:t>ech</a:t>
            </a:r>
            <a:r>
              <a:rPr lang="cs-CZ" sz="2800" i="1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ěmec,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lovan,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oravák,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om, </a:t>
            </a:r>
            <a:r>
              <a:rPr lang="cs-CZ" sz="2800" b="1" i="1" dirty="0">
                <a:solidFill>
                  <a:srgbClr val="FF0000"/>
                </a:solidFill>
              </a:rPr>
              <a:t>Ž</a:t>
            </a:r>
            <a:r>
              <a:rPr lang="cs-CZ" sz="2800" i="1" dirty="0">
                <a:solidFill>
                  <a:srgbClr val="7030A0"/>
                </a:solidFill>
              </a:rPr>
              <a:t>id                                                   ( v etnickém smyslu X žid jako příslušník  náboženského vyznání), ale - </a:t>
            </a:r>
            <a:r>
              <a:rPr lang="cs-CZ" sz="2800" b="1" i="1" dirty="0">
                <a:solidFill>
                  <a:srgbClr val="7030A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ernoch, </a:t>
            </a:r>
            <a:r>
              <a:rPr lang="cs-CZ" sz="2800" b="1" i="1" dirty="0">
                <a:solidFill>
                  <a:srgbClr val="7030A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ěloch, </a:t>
            </a:r>
            <a:r>
              <a:rPr lang="cs-CZ" sz="2800" b="1" i="1" dirty="0">
                <a:solidFill>
                  <a:srgbClr val="7030A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udoch, </a:t>
            </a:r>
            <a:r>
              <a:rPr lang="cs-CZ" sz="2800" b="1" i="1" dirty="0">
                <a:solidFill>
                  <a:srgbClr val="7030A0"/>
                </a:solidFill>
              </a:rPr>
              <a:t>i</a:t>
            </a:r>
            <a:r>
              <a:rPr lang="cs-CZ" sz="2800" i="1" dirty="0">
                <a:solidFill>
                  <a:srgbClr val="7030A0"/>
                </a:solidFill>
              </a:rPr>
              <a:t>ndián (do roku 1993 se psal Indián) = </a:t>
            </a:r>
            <a:r>
              <a:rPr lang="cs-CZ" sz="2800" dirty="0"/>
              <a:t>příslušníci antropologických skupin</a:t>
            </a:r>
          </a:p>
        </p:txBody>
      </p:sp>
      <p:sp>
        <p:nvSpPr>
          <p:cNvPr id="5" name="Obdélník 4"/>
          <p:cNvSpPr/>
          <p:nvPr/>
        </p:nvSpPr>
        <p:spPr>
          <a:xfrm>
            <a:off x="755576" y="5589240"/>
            <a:ext cx="756084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vropan,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stravák,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oravák,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ražan,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ražští =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ražané x pražští podnikatelé, </a:t>
            </a:r>
            <a:r>
              <a:rPr lang="cs-CZ" sz="2800" b="1" i="1" dirty="0" smtClean="0">
                <a:solidFill>
                  <a:srgbClr val="FF0000"/>
                </a:solidFill>
              </a:rPr>
              <a:t>A</a:t>
            </a:r>
            <a:r>
              <a:rPr lang="cs-CZ" sz="2800" i="1" dirty="0" smtClean="0">
                <a:solidFill>
                  <a:srgbClr val="7030A0"/>
                </a:solidFill>
              </a:rPr>
              <a:t>ngličan </a:t>
            </a:r>
            <a:endParaRPr lang="cs-CZ" sz="2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496944" cy="597666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>
                <a:solidFill>
                  <a:srgbClr val="7030A0"/>
                </a:solidFill>
              </a:rPr>
              <a:t>vyjádření náboženské úcty:</a:t>
            </a: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676672" y="1196752"/>
            <a:ext cx="785576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án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ůh,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uch svatý,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anna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aria, svatý Václav, svatá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rojice,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ohorodička,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atka boží i 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oží,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vatý otec,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uddha,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lláh,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eus,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erun </a:t>
            </a:r>
          </a:p>
        </p:txBody>
      </p:sp>
      <p:sp>
        <p:nvSpPr>
          <p:cNvPr id="4" name="Obdélník 3"/>
          <p:cNvSpPr/>
          <p:nvPr/>
        </p:nvSpPr>
        <p:spPr>
          <a:xfrm>
            <a:off x="676672" y="3212976"/>
            <a:ext cx="7855768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cs-CZ" sz="2800" dirty="0" smtClean="0"/>
              <a:t>v </a:t>
            </a:r>
            <a:r>
              <a:rPr lang="cs-CZ" sz="2800" dirty="0"/>
              <a:t>náboženských textech </a:t>
            </a:r>
            <a:r>
              <a:rPr lang="cs-CZ" sz="2800" dirty="0" smtClean="0"/>
              <a:t>Bůh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všeobecné </a:t>
            </a:r>
            <a:r>
              <a:rPr lang="cs-CZ" sz="2800" dirty="0"/>
              <a:t>označení, např. řečtí </a:t>
            </a:r>
            <a:r>
              <a:rPr lang="cs-CZ" sz="2800" dirty="0" smtClean="0"/>
              <a:t>bohové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má </a:t>
            </a:r>
            <a:r>
              <a:rPr lang="cs-CZ" sz="2800" dirty="0"/>
              <a:t>se psát svatá, nejsvětější Trojice, v praxi  často Svatá, Nejsvětější Trojice – tolerováno</a:t>
            </a:r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352928" cy="58326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cs-CZ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b="1" dirty="0" smtClean="0">
                <a:solidFill>
                  <a:srgbClr val="7030A0"/>
                </a:solidFill>
              </a:rPr>
              <a:t>vyjádření společenské úcty:</a:t>
            </a:r>
          </a:p>
          <a:p>
            <a:pPr>
              <a:buFont typeface="Wingdings" pitchFamily="2" charset="2"/>
              <a:buChar char="Ø"/>
            </a:pPr>
            <a:endParaRPr lang="cs-CZ" sz="24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b="1" dirty="0" smtClean="0">
                <a:solidFill>
                  <a:srgbClr val="7030A0"/>
                </a:solidFill>
              </a:rPr>
              <a:t>jména zvířat </a:t>
            </a:r>
            <a:endParaRPr lang="cs-CZ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cs-CZ" sz="2400" i="1" dirty="0" smtClean="0">
                <a:solidFill>
                  <a:srgbClr val="7030A0"/>
                </a:solidFill>
              </a:rPr>
              <a:t>     </a:t>
            </a:r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755576" y="1827981"/>
            <a:ext cx="756084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dirty="0"/>
              <a:t>v dopisech -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y,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obě,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vůj,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y,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áš,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aše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ilost,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eho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ilost, 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aše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xcelence,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aše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agnificence,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asnosti;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istr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ikoláš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leš, vážený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istře 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755576" y="4489956"/>
            <a:ext cx="727280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i="1" dirty="0">
                <a:solidFill>
                  <a:srgbClr val="7030A0"/>
                </a:solidFill>
              </a:rPr>
              <a:t>kůň </a:t>
            </a:r>
            <a:r>
              <a:rPr lang="cs-CZ" sz="2800" b="1" i="1" dirty="0">
                <a:solidFill>
                  <a:srgbClr val="FF0000"/>
                </a:solidFill>
              </a:rPr>
              <a:t>Ž</a:t>
            </a:r>
            <a:r>
              <a:rPr lang="cs-CZ" sz="2800" i="1" dirty="0">
                <a:solidFill>
                  <a:srgbClr val="7030A0"/>
                </a:solidFill>
              </a:rPr>
              <a:t>elezník</a:t>
            </a:r>
            <a:r>
              <a:rPr lang="cs-CZ" sz="2800" dirty="0">
                <a:solidFill>
                  <a:srgbClr val="7030A0"/>
                </a:solidFill>
              </a:rPr>
              <a:t>,</a:t>
            </a:r>
            <a:r>
              <a:rPr lang="cs-CZ" sz="2800" dirty="0"/>
              <a:t> </a:t>
            </a:r>
            <a:r>
              <a:rPr lang="cs-CZ" sz="2800" i="1" dirty="0">
                <a:solidFill>
                  <a:srgbClr val="7030A0"/>
                </a:solidFill>
              </a:rPr>
              <a:t>pes </a:t>
            </a:r>
            <a:r>
              <a:rPr lang="cs-CZ" sz="2800" b="1" i="1" dirty="0" err="1">
                <a:solidFill>
                  <a:srgbClr val="FF0000"/>
                </a:solidFill>
              </a:rPr>
              <a:t>R</a:t>
            </a:r>
            <a:r>
              <a:rPr lang="cs-CZ" sz="2800" i="1" dirty="0" err="1">
                <a:solidFill>
                  <a:srgbClr val="7030A0"/>
                </a:solidFill>
              </a:rPr>
              <a:t>ex</a:t>
            </a:r>
            <a:r>
              <a:rPr lang="cs-CZ" sz="2800" i="1" dirty="0">
                <a:solidFill>
                  <a:srgbClr val="7030A0"/>
                </a:solidFill>
              </a:rPr>
              <a:t>, kočka </a:t>
            </a:r>
            <a:r>
              <a:rPr lang="cs-CZ" sz="2800" b="1" i="1" dirty="0" smtClean="0">
                <a:solidFill>
                  <a:srgbClr val="FF0000"/>
                </a:solidFill>
              </a:rPr>
              <a:t>M</a:t>
            </a:r>
            <a:r>
              <a:rPr lang="cs-CZ" sz="2800" i="1" dirty="0" smtClean="0">
                <a:solidFill>
                  <a:srgbClr val="7030A0"/>
                </a:solidFill>
              </a:rPr>
              <a:t>íca, gorila </a:t>
            </a:r>
            <a:r>
              <a:rPr lang="cs-CZ" sz="2800" b="1" i="1" dirty="0" smtClean="0">
                <a:solidFill>
                  <a:srgbClr val="FF0000"/>
                </a:solidFill>
              </a:rPr>
              <a:t>R</a:t>
            </a:r>
            <a:r>
              <a:rPr lang="cs-CZ" sz="2800" i="1" dirty="0" smtClean="0">
                <a:solidFill>
                  <a:srgbClr val="7030A0"/>
                </a:solidFill>
              </a:rPr>
              <a:t>ichard</a:t>
            </a:r>
            <a:endParaRPr lang="cs-CZ" sz="2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548680"/>
            <a:ext cx="8424936" cy="561662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b="1" dirty="0" smtClean="0">
                <a:solidFill>
                  <a:srgbClr val="7030A0"/>
                </a:solidFill>
              </a:rPr>
              <a:t>mytologické</a:t>
            </a:r>
            <a:r>
              <a:rPr lang="cs-CZ" b="1" dirty="0">
                <a:solidFill>
                  <a:srgbClr val="7030A0"/>
                </a:solidFill>
              </a:rPr>
              <a:t>, pohádkové, alegorické postavy </a:t>
            </a:r>
          </a:p>
        </p:txBody>
      </p:sp>
      <p:sp>
        <p:nvSpPr>
          <p:cNvPr id="4" name="Obdélník 3"/>
          <p:cNvSpPr/>
          <p:nvPr/>
        </p:nvSpPr>
        <p:spPr>
          <a:xfrm>
            <a:off x="790716" y="2032625"/>
            <a:ext cx="7669716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 smtClean="0">
                <a:solidFill>
                  <a:srgbClr val="FF0000"/>
                </a:solidFill>
              </a:rPr>
              <a:t>B</a:t>
            </a:r>
            <a:r>
              <a:rPr lang="cs-CZ" sz="2800" i="1" dirty="0" smtClean="0">
                <a:solidFill>
                  <a:srgbClr val="7030A0"/>
                </a:solidFill>
              </a:rPr>
              <a:t>ůh</a:t>
            </a:r>
            <a:r>
              <a:rPr lang="cs-CZ" sz="2800" i="1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eus,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arkulka ( karkulka = čepička),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ladin, </a:t>
            </a:r>
            <a:r>
              <a:rPr lang="cs-CZ" sz="2800" b="1" i="1" dirty="0" smtClean="0">
                <a:solidFill>
                  <a:srgbClr val="FF0000"/>
                </a:solidFill>
              </a:rPr>
              <a:t>K</a:t>
            </a:r>
            <a:r>
              <a:rPr lang="cs-CZ" sz="2800" i="1" dirty="0" smtClean="0">
                <a:solidFill>
                  <a:srgbClr val="7030A0"/>
                </a:solidFill>
              </a:rPr>
              <a:t>rakonoš,</a:t>
            </a:r>
            <a:r>
              <a:rPr lang="cs-CZ" sz="2800" i="1" dirty="0">
                <a:solidFill>
                  <a:srgbClr val="7030A0"/>
                </a:solidFill>
              </a:rPr>
              <a:t> děd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ševěd, motýl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manuel,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aková panenka, </a:t>
            </a:r>
            <a:r>
              <a:rPr lang="cs-CZ" sz="2800" b="1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>
                <a:solidFill>
                  <a:srgbClr val="7030A0"/>
                </a:solidFill>
              </a:rPr>
              <a:t>něhurka</a:t>
            </a:r>
            <a:r>
              <a:rPr lang="cs-CZ" sz="2800" i="1" dirty="0">
                <a:solidFill>
                  <a:srgbClr val="7030A0"/>
                </a:solidFill>
              </a:rPr>
              <a:t>, (indiánka)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ílá holubice,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ozum,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těstí,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ávist, liška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yška, pták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hnivák, veverka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rzečka, medvídek </a:t>
            </a:r>
            <a:r>
              <a:rPr lang="cs-CZ" sz="2800" b="1" i="1" dirty="0" err="1">
                <a:solidFill>
                  <a:srgbClr val="FF0000"/>
                </a:solidFill>
              </a:rPr>
              <a:t>P</a:t>
            </a:r>
            <a:r>
              <a:rPr lang="cs-CZ" sz="2800" i="1" dirty="0" err="1">
                <a:solidFill>
                  <a:srgbClr val="7030A0"/>
                </a:solidFill>
              </a:rPr>
              <a:t>ú</a:t>
            </a:r>
            <a:r>
              <a:rPr lang="cs-CZ" sz="2800" i="1" dirty="0">
                <a:solidFill>
                  <a:srgbClr val="7030A0"/>
                </a:solidFill>
              </a:rPr>
              <a:t>, pes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luto, medvídek </a:t>
            </a:r>
            <a:r>
              <a:rPr lang="cs-CZ" sz="2800" b="1" i="1" dirty="0" err="1">
                <a:solidFill>
                  <a:srgbClr val="FF0000"/>
                </a:solidFill>
              </a:rPr>
              <a:t>P</a:t>
            </a:r>
            <a:r>
              <a:rPr lang="cs-CZ" sz="2800" i="1" dirty="0" err="1">
                <a:solidFill>
                  <a:srgbClr val="7030A0"/>
                </a:solidFill>
              </a:rPr>
              <a:t>ú</a:t>
            </a:r>
            <a:r>
              <a:rPr lang="cs-CZ" sz="2800" i="1" dirty="0">
                <a:solidFill>
                  <a:srgbClr val="7030A0"/>
                </a:solidFill>
              </a:rPr>
              <a:t>, kačer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onald, </a:t>
            </a:r>
            <a:r>
              <a:rPr lang="cs-CZ" sz="2800" b="1" i="1" dirty="0">
                <a:solidFill>
                  <a:srgbClr val="FF0000"/>
                </a:solidFill>
              </a:rPr>
              <a:t>F</a:t>
            </a:r>
            <a:r>
              <a:rPr lang="cs-CZ" sz="2800" i="1" dirty="0">
                <a:solidFill>
                  <a:srgbClr val="7030A0"/>
                </a:solidFill>
              </a:rPr>
              <a:t>erda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ravenec ( lze chápat jako příjmení), ale brouk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ytlík </a:t>
            </a:r>
          </a:p>
        </p:txBody>
      </p:sp>
    </p:spTree>
    <p:extLst>
      <p:ext uri="{BB962C8B-B14F-4D97-AF65-F5344CB8AC3E}">
        <p14:creationId xmlns:p14="http://schemas.microsoft.com/office/powerpoint/2010/main" val="284557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476672"/>
            <a:ext cx="8568952" cy="61926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>
                <a:solidFill>
                  <a:srgbClr val="7030A0"/>
                </a:solidFill>
              </a:rPr>
              <a:t> </a:t>
            </a:r>
            <a:r>
              <a:rPr lang="cs-CZ" b="1" dirty="0">
                <a:solidFill>
                  <a:srgbClr val="7030A0"/>
                </a:solidFill>
              </a:rPr>
              <a:t>hvězdářská jména v odborném smyslu </a:t>
            </a:r>
            <a:endParaRPr lang="cs-CZ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rgbClr val="7030A0"/>
              </a:solidFill>
            </a:endParaRPr>
          </a:p>
          <a:p>
            <a:r>
              <a:rPr lang="cs-CZ" sz="2800" b="1" dirty="0" smtClean="0">
                <a:solidFill>
                  <a:srgbClr val="7030A0"/>
                </a:solidFill>
              </a:rPr>
              <a:t>s malým písmenem se píšou obrazná pojmenování: </a:t>
            </a:r>
            <a:r>
              <a:rPr lang="cs-CZ" sz="2800" i="1" dirty="0" smtClean="0"/>
              <a:t>jitřenka, večernice</a:t>
            </a:r>
            <a:r>
              <a:rPr lang="cs-CZ" sz="2800" dirty="0" smtClean="0"/>
              <a:t> </a:t>
            </a: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611560" y="1110223"/>
            <a:ext cx="7848872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emě </a:t>
            </a:r>
            <a:r>
              <a:rPr lang="cs-CZ" sz="2800" dirty="0"/>
              <a:t>(x země),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lunce</a:t>
            </a:r>
            <a:r>
              <a:rPr lang="cs-CZ" sz="2800" dirty="0"/>
              <a:t> ( x slunce),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upiter</a:t>
            </a:r>
            <a:r>
              <a:rPr lang="cs-CZ" sz="2800" dirty="0"/>
              <a:t> ( 2.P. bez Jupitera; bůh Jupiter – 2.p.bez Jova), 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ěsíc</a:t>
            </a:r>
            <a:r>
              <a:rPr lang="cs-CZ" sz="2800" dirty="0"/>
              <a:t> ( měsíc),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olárka </a:t>
            </a:r>
            <a:r>
              <a:rPr lang="cs-CZ" sz="2800" dirty="0"/>
              <a:t>( x polárka –zmrzlina),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ěsíc</a:t>
            </a:r>
            <a:r>
              <a:rPr lang="cs-CZ" sz="2800" dirty="0"/>
              <a:t> ( X měsíc),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léčná dráha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rion,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áhy,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elký vůz, souhvězdí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anny aj</a:t>
            </a:r>
            <a:r>
              <a:rPr lang="cs-CZ" sz="2800" i="1" dirty="0" smtClean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Obdélník 4"/>
          <p:cNvSpPr/>
          <p:nvPr/>
        </p:nvSpPr>
        <p:spPr>
          <a:xfrm>
            <a:off x="683568" y="3557334"/>
            <a:ext cx="7848872" cy="181588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chemeClr val="accent6">
                    <a:lumMod val="50000"/>
                  </a:schemeClr>
                </a:solidFill>
              </a:rPr>
              <a:t>Příklady:  </a:t>
            </a:r>
            <a:r>
              <a:rPr lang="cs-CZ" sz="2800" i="1" dirty="0"/>
              <a:t>zatmění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/>
              <a:t>ěsíce, první let na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/>
              <a:t>ěsíc; skvrny na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/>
              <a:t>lunci, erupční aktivita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/>
              <a:t>lunce; magnetické pole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/>
              <a:t>emě</a:t>
            </a:r>
            <a:r>
              <a:rPr lang="cs-CZ" sz="2800" dirty="0"/>
              <a:t>, </a:t>
            </a:r>
            <a:r>
              <a:rPr lang="cs-CZ" sz="2800" i="1" dirty="0"/>
              <a:t>nitro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/>
              <a:t>emě, X </a:t>
            </a:r>
            <a:r>
              <a:rPr lang="cs-CZ" sz="2800" b="1" i="1" dirty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cs-CZ" sz="2800" i="1" dirty="0"/>
              <a:t>ěsíc zaplul za mraky, </a:t>
            </a:r>
            <a:r>
              <a:rPr lang="cs-CZ" sz="2800" b="1" i="1" dirty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cs-CZ" sz="2800" i="1" dirty="0"/>
              <a:t>lunce pěkně pálilo, </a:t>
            </a:r>
            <a:r>
              <a:rPr lang="cs-CZ" sz="2800" b="1" i="1" dirty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cs-CZ" sz="2800" i="1" dirty="0"/>
              <a:t>odná země</a:t>
            </a:r>
            <a:endParaRPr lang="cs-CZ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2646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3600" b="1" dirty="0" smtClean="0">
                <a:solidFill>
                  <a:srgbClr val="7030A0"/>
                </a:solidFill>
              </a:rPr>
              <a:t>zeměpisná jména</a:t>
            </a:r>
          </a:p>
          <a:p>
            <a:pPr marL="514350" indent="-514350">
              <a:buNone/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  a) světadíly, země, území </a:t>
            </a:r>
          </a:p>
          <a:p>
            <a:pPr marL="514350" indent="-514350">
              <a:buNone/>
            </a:pPr>
            <a:r>
              <a:rPr lang="cs-CZ" sz="2800" b="1" i="1" dirty="0" smtClean="0">
                <a:solidFill>
                  <a:schemeClr val="accent6">
                    <a:lumMod val="50000"/>
                  </a:schemeClr>
                </a:solidFill>
              </a:rPr>
              <a:t>    -  </a:t>
            </a:r>
            <a:r>
              <a:rPr lang="cs-CZ" sz="2800" b="1" i="1" dirty="0" smtClean="0">
                <a:solidFill>
                  <a:schemeClr val="accent6">
                    <a:lumMod val="75000"/>
                  </a:schemeClr>
                </a:solidFill>
              </a:rPr>
              <a:t>spojení přídavného jména a podstatného jména                       od původu obecného </a:t>
            </a:r>
          </a:p>
          <a:p>
            <a:pPr marL="514350" indent="-514350">
              <a:buNone/>
            </a:pPr>
            <a:endParaRPr lang="cs-CZ" sz="24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cs-CZ" sz="24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cs-CZ" sz="24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cs-CZ" sz="24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cs-CZ" sz="24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cs-CZ" sz="24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endParaRPr lang="cs-CZ" sz="2400" dirty="0" smtClean="0"/>
          </a:p>
          <a:p>
            <a:pPr marL="514350" indent="-514350">
              <a:buNone/>
            </a:pPr>
            <a:r>
              <a:rPr lang="cs-CZ" sz="2400" dirty="0" smtClean="0"/>
              <a:t>      </a:t>
            </a:r>
            <a:r>
              <a:rPr lang="cs-CZ" sz="2400" i="1" dirty="0" smtClean="0"/>
              <a:t> </a:t>
            </a:r>
            <a:endParaRPr lang="cs-CZ" sz="2400" dirty="0" smtClean="0"/>
          </a:p>
          <a:p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683568" y="2552863"/>
            <a:ext cx="7776864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rgbClr val="FF0000"/>
                </a:solidFill>
              </a:rPr>
              <a:t>D</a:t>
            </a:r>
            <a:r>
              <a:rPr lang="cs-CZ" sz="2800" i="1" dirty="0" smtClean="0">
                <a:solidFill>
                  <a:srgbClr val="7030A0"/>
                </a:solidFill>
              </a:rPr>
              <a:t>álný </a:t>
            </a:r>
            <a:r>
              <a:rPr lang="cs-CZ" sz="2800" i="1" dirty="0">
                <a:solidFill>
                  <a:srgbClr val="7030A0"/>
                </a:solidFill>
              </a:rPr>
              <a:t>východ,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lízký východ,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ivoký západ</a:t>
            </a:r>
            <a:r>
              <a:rPr lang="cs-CZ" sz="2800" i="1" dirty="0" smtClean="0">
                <a:solidFill>
                  <a:srgbClr val="7030A0"/>
                </a:solidFill>
              </a:rPr>
              <a:t>, </a:t>
            </a:r>
            <a:r>
              <a:rPr lang="cs-CZ" sz="2800" b="1" i="1" dirty="0" smtClean="0">
                <a:solidFill>
                  <a:srgbClr val="FF0000"/>
                </a:solidFill>
              </a:rPr>
              <a:t>O</a:t>
            </a:r>
            <a:r>
              <a:rPr lang="cs-CZ" sz="2800" i="1" dirty="0" smtClean="0">
                <a:solidFill>
                  <a:srgbClr val="7030A0"/>
                </a:solidFill>
              </a:rPr>
              <a:t>hňová </a:t>
            </a:r>
            <a:r>
              <a:rPr lang="cs-CZ" sz="2800" i="1" dirty="0">
                <a:solidFill>
                  <a:srgbClr val="7030A0"/>
                </a:solidFill>
              </a:rPr>
              <a:t>země,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yrská poušť</a:t>
            </a:r>
            <a:r>
              <a:rPr lang="cs-CZ" sz="2800" i="1" dirty="0" smtClean="0">
                <a:solidFill>
                  <a:srgbClr val="7030A0"/>
                </a:solidFill>
              </a:rPr>
              <a:t>, </a:t>
            </a:r>
            <a:r>
              <a:rPr lang="cs-CZ" sz="2800" b="1" i="1" dirty="0" smtClean="0">
                <a:solidFill>
                  <a:srgbClr val="FF0000"/>
                </a:solidFill>
              </a:rPr>
              <a:t>P</a:t>
            </a:r>
            <a:r>
              <a:rPr lang="cs-CZ" sz="2800" i="1" dirty="0" smtClean="0">
                <a:solidFill>
                  <a:srgbClr val="7030A0"/>
                </a:solidFill>
              </a:rPr>
              <a:t>yrenejský </a:t>
            </a:r>
            <a:r>
              <a:rPr lang="cs-CZ" sz="2800" i="1" dirty="0">
                <a:solidFill>
                  <a:srgbClr val="7030A0"/>
                </a:solidFill>
              </a:rPr>
              <a:t>poloostrov x poloostrov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yrenejský,</a:t>
            </a:r>
            <a:r>
              <a:rPr lang="cs-CZ" sz="2800" dirty="0">
                <a:solidFill>
                  <a:srgbClr val="7030A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lunečné pobřeží, </a:t>
            </a:r>
            <a:r>
              <a:rPr lang="cs-CZ" sz="2800" b="1" i="1" dirty="0">
                <a:solidFill>
                  <a:srgbClr val="FF0000"/>
                </a:solidFill>
              </a:rPr>
              <a:t>C</a:t>
            </a:r>
            <a:r>
              <a:rPr lang="cs-CZ" sz="2800" i="1" dirty="0">
                <a:solidFill>
                  <a:srgbClr val="7030A0"/>
                </a:solidFill>
              </a:rPr>
              <a:t>ísařský ostrov,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ový svět </a:t>
            </a:r>
            <a:r>
              <a:rPr lang="cs-CZ" sz="2800" b="1" dirty="0">
                <a:solidFill>
                  <a:srgbClr val="7030A0"/>
                </a:solidFill>
              </a:rPr>
              <a:t>(= Amerika),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tarý svět                      </a:t>
            </a:r>
            <a:r>
              <a:rPr lang="cs-CZ" sz="2800" b="1" dirty="0">
                <a:solidFill>
                  <a:srgbClr val="7030A0"/>
                </a:solidFill>
              </a:rPr>
              <a:t>(= Evropa)</a:t>
            </a:r>
            <a:endParaRPr lang="cs-CZ" sz="2800" b="1" dirty="0"/>
          </a:p>
        </p:txBody>
      </p:sp>
      <p:sp>
        <p:nvSpPr>
          <p:cNvPr id="4" name="Šipka dolů 3"/>
          <p:cNvSpPr/>
          <p:nvPr/>
        </p:nvSpPr>
        <p:spPr>
          <a:xfrm>
            <a:off x="4427984" y="5085184"/>
            <a:ext cx="484632" cy="97840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1206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800" b="1" i="1" dirty="0" smtClean="0">
                <a:solidFill>
                  <a:schemeClr val="accent6">
                    <a:lumMod val="75000"/>
                  </a:schemeClr>
                </a:solidFill>
              </a:rPr>
              <a:t>spojení </a:t>
            </a:r>
            <a:r>
              <a:rPr lang="cs-CZ" sz="2800" b="1" i="1" dirty="0">
                <a:solidFill>
                  <a:schemeClr val="accent6">
                    <a:lumMod val="75000"/>
                  </a:schemeClr>
                </a:solidFill>
              </a:rPr>
              <a:t>přídavného jména a podstatného </a:t>
            </a:r>
            <a:r>
              <a:rPr lang="cs-CZ" sz="2800" b="1" i="1" dirty="0" smtClean="0">
                <a:solidFill>
                  <a:schemeClr val="accent6">
                    <a:lumMod val="75000"/>
                  </a:schemeClr>
                </a:solidFill>
              </a:rPr>
              <a:t>jména </a:t>
            </a:r>
          </a:p>
          <a:p>
            <a:pPr marL="0" indent="0">
              <a:buNone/>
            </a:pPr>
            <a:r>
              <a:rPr lang="cs-CZ" sz="28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800" b="1" i="1" dirty="0" smtClean="0">
                <a:solidFill>
                  <a:schemeClr val="accent6">
                    <a:lumMod val="75000"/>
                  </a:schemeClr>
                </a:solidFill>
              </a:rPr>
              <a:t>   vlastního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/>
              <a:t>rozeznat</a:t>
            </a:r>
            <a:r>
              <a:rPr lang="cs-CZ" sz="2800" b="1" i="1" dirty="0"/>
              <a:t>, zda přídavné jméno </a:t>
            </a:r>
            <a:r>
              <a:rPr lang="cs-CZ" sz="2800" i="1" dirty="0">
                <a:solidFill>
                  <a:srgbClr val="00B050"/>
                </a:solidFill>
              </a:rPr>
              <a:t>západní, východní, jižní, severní,</a:t>
            </a:r>
            <a:r>
              <a:rPr lang="cs-CZ" sz="2800" dirty="0">
                <a:solidFill>
                  <a:srgbClr val="00B050"/>
                </a:solidFill>
              </a:rPr>
              <a:t> </a:t>
            </a:r>
            <a:r>
              <a:rPr lang="cs-CZ" sz="2800" i="1" dirty="0">
                <a:solidFill>
                  <a:srgbClr val="00B050"/>
                </a:solidFill>
              </a:rPr>
              <a:t>střední, horní, dolní, zadní, přední </a:t>
            </a:r>
            <a:r>
              <a:rPr lang="cs-CZ" sz="2800" b="1" dirty="0"/>
              <a:t>je nebo není součástí </a:t>
            </a:r>
            <a:r>
              <a:rPr lang="cs-CZ" sz="2800" b="1" dirty="0" smtClean="0"/>
              <a:t>názvu</a:t>
            </a:r>
            <a:endParaRPr lang="cs-CZ" sz="2800" b="1" dirty="0"/>
          </a:p>
        </p:txBody>
      </p:sp>
      <p:sp>
        <p:nvSpPr>
          <p:cNvPr id="4" name="Obdélník 3"/>
          <p:cNvSpPr/>
          <p:nvPr/>
        </p:nvSpPr>
        <p:spPr>
          <a:xfrm>
            <a:off x="827584" y="3068960"/>
            <a:ext cx="7632848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i="1" dirty="0" smtClean="0"/>
              <a:t>- západ</a:t>
            </a:r>
            <a:r>
              <a:rPr lang="cs-CZ" sz="2800" i="1" dirty="0"/>
              <a:t>, východ, sever, jih</a:t>
            </a:r>
            <a:r>
              <a:rPr lang="cs-CZ" sz="2800" dirty="0"/>
              <a:t> </a:t>
            </a:r>
            <a:r>
              <a:rPr lang="cs-CZ" sz="2800" dirty="0" smtClean="0"/>
              <a:t>= </a:t>
            </a:r>
            <a:r>
              <a:rPr lang="cs-CZ" sz="2800" dirty="0"/>
              <a:t>pokud </a:t>
            </a:r>
            <a:r>
              <a:rPr lang="cs-CZ" sz="2800" dirty="0" smtClean="0"/>
              <a:t>pojmenovávají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území </a:t>
            </a:r>
            <a:r>
              <a:rPr lang="cs-CZ" sz="2800" dirty="0"/>
              <a:t>podle </a:t>
            </a:r>
            <a:r>
              <a:rPr lang="cs-CZ" sz="2800" b="1" dirty="0"/>
              <a:t>světových </a:t>
            </a:r>
            <a:r>
              <a:rPr lang="cs-CZ" sz="2800" b="1" dirty="0" smtClean="0"/>
              <a:t>stran</a:t>
            </a:r>
            <a:endParaRPr lang="cs-CZ" sz="2800" dirty="0" smtClean="0"/>
          </a:p>
          <a:p>
            <a:pPr marL="457200" indent="-457200">
              <a:buFontTx/>
              <a:buChar char="-"/>
            </a:pPr>
            <a:r>
              <a:rPr lang="cs-CZ" sz="2800" b="1" i="1" dirty="0" smtClean="0">
                <a:solidFill>
                  <a:srgbClr val="FF0000"/>
                </a:solidFill>
              </a:rPr>
              <a:t>Z</a:t>
            </a:r>
            <a:r>
              <a:rPr lang="cs-CZ" sz="2800" i="1" dirty="0" smtClean="0">
                <a:solidFill>
                  <a:srgbClr val="7030A0"/>
                </a:solidFill>
              </a:rPr>
              <a:t>ápad</a:t>
            </a:r>
            <a:r>
              <a:rPr lang="cs-CZ" sz="2800" i="1" dirty="0" smtClean="0"/>
              <a:t> </a:t>
            </a:r>
            <a:r>
              <a:rPr lang="cs-CZ" sz="2800" dirty="0"/>
              <a:t>(= západní </a:t>
            </a:r>
            <a:r>
              <a:rPr lang="cs-CZ" sz="2800" dirty="0" smtClean="0"/>
              <a:t>země)</a:t>
            </a:r>
          </a:p>
          <a:p>
            <a:pPr marL="457200" indent="-457200">
              <a:buFontTx/>
              <a:buChar char="-"/>
            </a:pPr>
            <a:r>
              <a:rPr lang="cs-CZ" sz="2800" b="1" i="1" dirty="0" smtClean="0">
                <a:solidFill>
                  <a:srgbClr val="FF0000"/>
                </a:solidFill>
              </a:rPr>
              <a:t>V</a:t>
            </a:r>
            <a:r>
              <a:rPr lang="cs-CZ" sz="2800" i="1" dirty="0" smtClean="0">
                <a:solidFill>
                  <a:srgbClr val="7030A0"/>
                </a:solidFill>
              </a:rPr>
              <a:t>ýchod</a:t>
            </a:r>
            <a:r>
              <a:rPr lang="cs-CZ" sz="2800" i="1" dirty="0" smtClean="0"/>
              <a:t> </a:t>
            </a:r>
            <a:r>
              <a:rPr lang="cs-CZ" sz="2800" dirty="0"/>
              <a:t>(= východní </a:t>
            </a:r>
            <a:r>
              <a:rPr lang="cs-CZ" sz="2800" dirty="0" smtClean="0"/>
              <a:t>země)</a:t>
            </a:r>
          </a:p>
          <a:p>
            <a:pPr marL="457200" indent="-457200">
              <a:buFontTx/>
              <a:buChar char="-"/>
            </a:pPr>
            <a:r>
              <a:rPr lang="cs-CZ" sz="2800" b="1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>
                <a:solidFill>
                  <a:srgbClr val="7030A0"/>
                </a:solidFill>
              </a:rPr>
              <a:t>ever </a:t>
            </a:r>
            <a:r>
              <a:rPr lang="cs-CZ" sz="2800" dirty="0"/>
              <a:t>(= severní země, sever </a:t>
            </a:r>
            <a:r>
              <a:rPr lang="cs-CZ" sz="2800" dirty="0" smtClean="0"/>
              <a:t>USA)</a:t>
            </a:r>
          </a:p>
          <a:p>
            <a:pPr marL="457200" indent="-457200">
              <a:buFontTx/>
              <a:buChar char="-"/>
            </a:pPr>
            <a:r>
              <a:rPr lang="cs-CZ" sz="2800" b="1" i="1" dirty="0" smtClean="0">
                <a:solidFill>
                  <a:srgbClr val="FF0000"/>
                </a:solidFill>
              </a:rPr>
              <a:t>J</a:t>
            </a:r>
            <a:r>
              <a:rPr lang="cs-CZ" sz="2800" i="1" dirty="0" smtClean="0">
                <a:solidFill>
                  <a:srgbClr val="7030A0"/>
                </a:solidFill>
              </a:rPr>
              <a:t>ih</a:t>
            </a:r>
            <a:r>
              <a:rPr lang="cs-CZ" sz="2800" dirty="0" smtClean="0">
                <a:solidFill>
                  <a:srgbClr val="7030A0"/>
                </a:solidFill>
              </a:rPr>
              <a:t> </a:t>
            </a:r>
            <a:r>
              <a:rPr lang="cs-CZ" sz="2800" dirty="0"/>
              <a:t>(= jižní země, jižní část USA)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72218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26469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cs-CZ" sz="2800" b="1" i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>
                <a:solidFill>
                  <a:srgbClr val="00B050"/>
                </a:solidFill>
              </a:rPr>
              <a:t>přídavné jméno je součástí názvu:</a:t>
            </a:r>
          </a:p>
          <a:p>
            <a:pPr>
              <a:buFont typeface="Wingdings" pitchFamily="2" charset="2"/>
              <a:buChar char="Ø"/>
            </a:pPr>
            <a:endParaRPr lang="cs-CZ" sz="2300" b="1" i="1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300" b="1" i="1" dirty="0" smtClean="0">
              <a:solidFill>
                <a:srgbClr val="00B050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39552" y="1549009"/>
            <a:ext cx="807328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ižní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merika,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everní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merika,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atinská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merika </a:t>
            </a:r>
            <a:r>
              <a:rPr lang="cs-CZ" sz="2800" i="1" dirty="0" smtClean="0">
                <a:solidFill>
                  <a:srgbClr val="7030A0"/>
                </a:solidFill>
              </a:rPr>
              <a:t> </a:t>
            </a:r>
            <a:r>
              <a:rPr lang="cs-CZ" sz="2800" dirty="0" smtClean="0"/>
              <a:t>(= </a:t>
            </a:r>
            <a:r>
              <a:rPr lang="cs-CZ" sz="2800" dirty="0"/>
              <a:t>názvy </a:t>
            </a:r>
            <a:r>
              <a:rPr lang="cs-CZ" sz="2800" dirty="0" smtClean="0"/>
              <a:t>světadílů), </a:t>
            </a:r>
            <a:r>
              <a:rPr lang="cs-CZ" sz="2800" b="1" i="1" dirty="0" smtClean="0">
                <a:solidFill>
                  <a:srgbClr val="FF0000"/>
                </a:solidFill>
              </a:rPr>
              <a:t>J</a:t>
            </a:r>
            <a:r>
              <a:rPr lang="cs-CZ" sz="2800" i="1" dirty="0" smtClean="0">
                <a:solidFill>
                  <a:srgbClr val="7030A0"/>
                </a:solidFill>
              </a:rPr>
              <a:t>ižní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arolina,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ižní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orea </a:t>
            </a:r>
            <a:r>
              <a:rPr lang="cs-CZ" sz="2800" dirty="0" smtClean="0"/>
              <a:t>(= </a:t>
            </a:r>
            <a:r>
              <a:rPr lang="cs-CZ" sz="2800" dirty="0"/>
              <a:t>názvy zemí)</a:t>
            </a:r>
            <a:r>
              <a:rPr lang="cs-CZ" sz="2800" i="1" dirty="0"/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ižní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frika</a:t>
            </a:r>
            <a:r>
              <a:rPr lang="cs-CZ" sz="2800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adní </a:t>
            </a:r>
            <a:r>
              <a:rPr lang="cs-CZ" sz="2800" b="1" i="1" dirty="0">
                <a:solidFill>
                  <a:srgbClr val="FF0000"/>
                </a:solidFill>
              </a:rPr>
              <a:t>I</a:t>
            </a:r>
            <a:r>
              <a:rPr lang="cs-CZ" sz="2800" i="1" dirty="0">
                <a:solidFill>
                  <a:srgbClr val="7030A0"/>
                </a:solidFill>
              </a:rPr>
              <a:t>ndie </a:t>
            </a:r>
            <a:r>
              <a:rPr lang="cs-CZ" sz="2800" dirty="0" smtClean="0"/>
              <a:t>(= </a:t>
            </a:r>
            <a:r>
              <a:rPr lang="cs-CZ" sz="2800" dirty="0"/>
              <a:t>poloostrov),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ápadní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ahara</a:t>
            </a:r>
            <a:r>
              <a:rPr lang="cs-CZ" sz="2800" dirty="0">
                <a:solidFill>
                  <a:srgbClr val="7030A0"/>
                </a:solidFill>
              </a:rPr>
              <a:t> </a:t>
            </a:r>
            <a:r>
              <a:rPr lang="cs-CZ" sz="2800" dirty="0"/>
              <a:t>(= Saharská arabská demokratická republika),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třední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sie,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olní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asko,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oravské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lovensko</a:t>
            </a:r>
            <a:r>
              <a:rPr lang="cs-CZ" sz="2800" dirty="0">
                <a:solidFill>
                  <a:srgbClr val="7030A0"/>
                </a:solidFill>
              </a:rPr>
              <a:t>                                          </a:t>
            </a:r>
            <a:r>
              <a:rPr lang="cs-CZ" sz="2800" dirty="0"/>
              <a:t>(= Slovácko)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4087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cs-CZ" sz="2800" b="1" i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>
                <a:solidFill>
                  <a:srgbClr val="00B050"/>
                </a:solidFill>
              </a:rPr>
              <a:t>přídavné jméno </a:t>
            </a:r>
            <a:r>
              <a:rPr lang="cs-CZ" sz="2800" b="1" i="1" dirty="0">
                <a:solidFill>
                  <a:srgbClr val="00B050"/>
                </a:solidFill>
              </a:rPr>
              <a:t>není součástí zeměpisného názvu </a:t>
            </a:r>
            <a:r>
              <a:rPr lang="cs-CZ" sz="2800" b="1" i="1" dirty="0" smtClean="0">
                <a:solidFill>
                  <a:srgbClr val="00B050"/>
                </a:solidFill>
              </a:rPr>
              <a:t>        </a:t>
            </a:r>
            <a:r>
              <a:rPr lang="cs-CZ" sz="2800" dirty="0" smtClean="0"/>
              <a:t>( </a:t>
            </a:r>
            <a:r>
              <a:rPr lang="cs-CZ" sz="2800" dirty="0"/>
              <a:t>jen naznačuje polohu daného území, </a:t>
            </a:r>
            <a:r>
              <a:rPr lang="cs-CZ" sz="2800" dirty="0" smtClean="0"/>
              <a:t>oficiálním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zeměpisným </a:t>
            </a:r>
            <a:r>
              <a:rPr lang="cs-CZ" sz="2800" dirty="0"/>
              <a:t>jménem </a:t>
            </a:r>
            <a:r>
              <a:rPr lang="cs-CZ" sz="2800" dirty="0" smtClean="0"/>
              <a:t>jen podstatné jméno)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>
                <a:solidFill>
                  <a:srgbClr val="00B050"/>
                </a:solidFill>
              </a:rPr>
              <a:t>přídavné </a:t>
            </a:r>
            <a:r>
              <a:rPr lang="cs-CZ" sz="2800" b="1" i="1" dirty="0">
                <a:solidFill>
                  <a:srgbClr val="00B050"/>
                </a:solidFill>
              </a:rPr>
              <a:t>jméno součástí oficiálního názvu (mikro)regionu</a:t>
            </a:r>
            <a:r>
              <a:rPr lang="cs-CZ" sz="2800" dirty="0"/>
              <a:t> = s velkým písmenem (</a:t>
            </a:r>
            <a:r>
              <a:rPr lang="cs-CZ" sz="2800" i="1" dirty="0"/>
              <a:t>mikroregion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třední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echy</a:t>
            </a:r>
            <a:r>
              <a:rPr lang="cs-CZ" sz="2800" i="1" dirty="0"/>
              <a:t>, mikroregion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ižní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orava </a:t>
            </a:r>
          </a:p>
          <a:p>
            <a:endParaRPr lang="cs-CZ" dirty="0"/>
          </a:p>
          <a:p>
            <a:pPr marL="514350" indent="-514350">
              <a:buNone/>
            </a:pPr>
            <a:endParaRPr lang="cs-CZ" i="1" dirty="0">
              <a:solidFill>
                <a:srgbClr val="7030A0"/>
              </a:solidFill>
            </a:endParaRPr>
          </a:p>
          <a:p>
            <a:pPr marL="514350" indent="-514350">
              <a:buNone/>
            </a:pPr>
            <a:endParaRPr lang="cs-CZ" i="1" dirty="0">
              <a:solidFill>
                <a:srgbClr val="7030A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3568" y="2478375"/>
            <a:ext cx="7992888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>
                <a:solidFill>
                  <a:srgbClr val="7030A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ápadní, </a:t>
            </a:r>
            <a:r>
              <a:rPr lang="cs-CZ" sz="2800" b="1" i="1" dirty="0">
                <a:solidFill>
                  <a:srgbClr val="7030A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ýchodní, </a:t>
            </a:r>
            <a:r>
              <a:rPr lang="cs-CZ" sz="2800" b="1" i="1" dirty="0">
                <a:solidFill>
                  <a:srgbClr val="7030A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ižní, </a:t>
            </a:r>
            <a:r>
              <a:rPr lang="cs-CZ" sz="2800" b="1" i="1" dirty="0">
                <a:solidFill>
                  <a:srgbClr val="7030A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everní, </a:t>
            </a:r>
            <a:r>
              <a:rPr lang="cs-CZ" sz="2800" b="1" i="1" dirty="0">
                <a:solidFill>
                  <a:srgbClr val="7030A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třední 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vropa,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frika,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echy,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orava,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lovensko, </a:t>
            </a:r>
            <a:r>
              <a:rPr lang="cs-CZ" sz="2800" b="1" i="1" dirty="0">
                <a:solidFill>
                  <a:srgbClr val="FF0000"/>
                </a:solidFill>
              </a:rPr>
              <a:t>I</a:t>
            </a:r>
            <a:r>
              <a:rPr lang="cs-CZ" sz="2800" i="1" dirty="0">
                <a:solidFill>
                  <a:srgbClr val="7030A0"/>
                </a:solidFill>
              </a:rPr>
              <a:t>tálie; </a:t>
            </a:r>
            <a:r>
              <a:rPr lang="cs-CZ" sz="2800" b="1" i="1" dirty="0">
                <a:solidFill>
                  <a:srgbClr val="7030A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ápadní (východní) </a:t>
            </a:r>
            <a:r>
              <a:rPr lang="cs-CZ" sz="2800" b="1" i="1" dirty="0" smtClean="0">
                <a:solidFill>
                  <a:srgbClr val="FF0000"/>
                </a:solidFill>
              </a:rPr>
              <a:t>K</a:t>
            </a:r>
            <a:r>
              <a:rPr lang="cs-CZ" sz="2800" i="1" dirty="0" smtClean="0">
                <a:solidFill>
                  <a:srgbClr val="7030A0"/>
                </a:solidFill>
              </a:rPr>
              <a:t>rkonoše, </a:t>
            </a:r>
            <a:r>
              <a:rPr lang="cs-CZ" sz="2800" b="1" i="1" dirty="0" smtClean="0">
                <a:solidFill>
                  <a:srgbClr val="7030A0"/>
                </a:solidFill>
              </a:rPr>
              <a:t>h</a:t>
            </a:r>
            <a:r>
              <a:rPr lang="cs-CZ" sz="2800" i="1" dirty="0" smtClean="0">
                <a:solidFill>
                  <a:srgbClr val="7030A0"/>
                </a:solidFill>
              </a:rPr>
              <a:t>orní </a:t>
            </a:r>
            <a:r>
              <a:rPr lang="cs-CZ" sz="2800" i="1" dirty="0">
                <a:solidFill>
                  <a:srgbClr val="7030A0"/>
                </a:solidFill>
              </a:rPr>
              <a:t>(</a:t>
            </a:r>
            <a:r>
              <a:rPr lang="cs-CZ" sz="2800" b="1" i="1" dirty="0">
                <a:solidFill>
                  <a:srgbClr val="7030A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olní)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ovltaví, </a:t>
            </a:r>
            <a:r>
              <a:rPr lang="cs-CZ" sz="2800" b="1" i="1" dirty="0">
                <a:solidFill>
                  <a:srgbClr val="7030A0"/>
                </a:solidFill>
              </a:rPr>
              <a:t>f</a:t>
            </a:r>
            <a:r>
              <a:rPr lang="cs-CZ" sz="2800" i="1" dirty="0">
                <a:solidFill>
                  <a:srgbClr val="7030A0"/>
                </a:solidFill>
              </a:rPr>
              <a:t>rancouzská (</a:t>
            </a:r>
            <a:r>
              <a:rPr lang="cs-CZ" sz="2800" b="1" i="1" dirty="0">
                <a:solidFill>
                  <a:srgbClr val="7030A0"/>
                </a:solidFill>
              </a:rPr>
              <a:t>i</a:t>
            </a:r>
            <a:r>
              <a:rPr lang="cs-CZ" sz="2800" i="1" dirty="0">
                <a:solidFill>
                  <a:srgbClr val="7030A0"/>
                </a:solidFill>
              </a:rPr>
              <a:t>talská)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iviéra, </a:t>
            </a:r>
            <a:r>
              <a:rPr lang="cs-CZ" sz="2800" b="1" i="1" dirty="0">
                <a:solidFill>
                  <a:srgbClr val="7030A0"/>
                </a:solidFill>
              </a:rPr>
              <a:t>f</a:t>
            </a:r>
            <a:r>
              <a:rPr lang="cs-CZ" sz="2800" i="1" dirty="0">
                <a:solidFill>
                  <a:srgbClr val="7030A0"/>
                </a:solidFill>
              </a:rPr>
              <a:t>rancouzské (</a:t>
            </a:r>
            <a:r>
              <a:rPr lang="cs-CZ" sz="2800" b="1" i="1" dirty="0">
                <a:solidFill>
                  <a:srgbClr val="7030A0"/>
                </a:solidFill>
              </a:rPr>
              <a:t>i</a:t>
            </a:r>
            <a:r>
              <a:rPr lang="cs-CZ" sz="2800" i="1" dirty="0">
                <a:solidFill>
                  <a:srgbClr val="7030A0"/>
                </a:solidFill>
              </a:rPr>
              <a:t>talské, rakouské) </a:t>
            </a:r>
            <a:r>
              <a:rPr lang="cs-CZ" sz="2800" b="1" i="1" dirty="0" smtClean="0">
                <a:solidFill>
                  <a:srgbClr val="FF0000"/>
                </a:solidFill>
              </a:rPr>
              <a:t>A</a:t>
            </a:r>
            <a:r>
              <a:rPr lang="cs-CZ" sz="2800" i="1" dirty="0" smtClean="0">
                <a:solidFill>
                  <a:srgbClr val="7030A0"/>
                </a:solidFill>
              </a:rPr>
              <a:t>lpy, </a:t>
            </a:r>
            <a:r>
              <a:rPr lang="cs-CZ" sz="2800" b="1" i="1" dirty="0" smtClean="0">
                <a:solidFill>
                  <a:srgbClr val="7030A0"/>
                </a:solidFill>
              </a:rPr>
              <a:t>o</a:t>
            </a:r>
            <a:r>
              <a:rPr lang="cs-CZ" sz="2800" i="1" dirty="0" smtClean="0">
                <a:solidFill>
                  <a:srgbClr val="7030A0"/>
                </a:solidFill>
              </a:rPr>
              <a:t>pavské </a:t>
            </a:r>
            <a:r>
              <a:rPr lang="cs-CZ" sz="2800" i="1" dirty="0">
                <a:solidFill>
                  <a:srgbClr val="7030A0"/>
                </a:solidFill>
              </a:rPr>
              <a:t>(</a:t>
            </a:r>
            <a:r>
              <a:rPr lang="cs-CZ" sz="2800" b="1" i="1" dirty="0">
                <a:solidFill>
                  <a:srgbClr val="7030A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lučínské, těšínské) </a:t>
            </a:r>
            <a:r>
              <a:rPr lang="cs-CZ" sz="2800" b="1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>
                <a:solidFill>
                  <a:srgbClr val="7030A0"/>
                </a:solidFill>
              </a:rPr>
              <a:t>lezsko</a:t>
            </a:r>
          </a:p>
        </p:txBody>
      </p:sp>
    </p:spTree>
    <p:extLst>
      <p:ext uri="{BB962C8B-B14F-4D97-AF65-F5344CB8AC3E}">
        <p14:creationId xmlns:p14="http://schemas.microsoft.com/office/powerpoint/2010/main" val="893612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i="1" dirty="0" smtClean="0">
                <a:solidFill>
                  <a:schemeClr val="accent6">
                    <a:lumMod val="50000"/>
                  </a:schemeClr>
                </a:solidFill>
              </a:rPr>
              <a:t>víceslovná obrazná pojmenování </a:t>
            </a:r>
            <a:r>
              <a:rPr lang="cs-CZ" sz="2800" i="1" dirty="0" smtClean="0"/>
              <a:t>– píšeme s malým písmenem</a:t>
            </a:r>
          </a:p>
          <a:p>
            <a:pPr>
              <a:buNone/>
            </a:pPr>
            <a:r>
              <a:rPr lang="cs-CZ" sz="2800" i="1" dirty="0" smtClean="0"/>
              <a:t>     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755576" y="1772816"/>
            <a:ext cx="7632848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F</a:t>
            </a:r>
            <a:r>
              <a:rPr lang="cs-CZ" sz="2800" i="1" dirty="0"/>
              <a:t>insko - </a:t>
            </a:r>
            <a:r>
              <a:rPr lang="cs-CZ" sz="2800" b="1" i="1" dirty="0">
                <a:solidFill>
                  <a:srgbClr val="7030A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emě </a:t>
            </a:r>
            <a:r>
              <a:rPr lang="cs-CZ" sz="2800" b="1" i="1" dirty="0">
                <a:solidFill>
                  <a:srgbClr val="7030A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isíce </a:t>
            </a:r>
            <a:r>
              <a:rPr lang="cs-CZ" sz="2800" b="1" i="1" dirty="0">
                <a:solidFill>
                  <a:srgbClr val="7030A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ezer</a:t>
            </a:r>
          </a:p>
          <a:p>
            <a:pPr>
              <a:buNone/>
            </a:pPr>
            <a:r>
              <a:rPr lang="cs-CZ" sz="2800" b="1" i="1" dirty="0" smtClean="0">
                <a:solidFill>
                  <a:srgbClr val="FF0000"/>
                </a:solidFill>
              </a:rPr>
              <a:t>N</a:t>
            </a:r>
            <a:r>
              <a:rPr lang="cs-CZ" sz="2800" i="1" dirty="0" smtClean="0"/>
              <a:t>izozemsko </a:t>
            </a:r>
            <a:r>
              <a:rPr lang="cs-CZ" sz="2800" i="1" dirty="0"/>
              <a:t>- </a:t>
            </a:r>
            <a:r>
              <a:rPr lang="cs-CZ" sz="2800" b="1" i="1" dirty="0">
                <a:solidFill>
                  <a:srgbClr val="7030A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emě </a:t>
            </a:r>
            <a:r>
              <a:rPr lang="cs-CZ" sz="2800" b="1" i="1" dirty="0">
                <a:solidFill>
                  <a:srgbClr val="7030A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ulipánů</a:t>
            </a:r>
          </a:p>
          <a:p>
            <a:pPr>
              <a:buNone/>
            </a:pPr>
            <a:r>
              <a:rPr lang="cs-CZ" sz="2800" b="1" i="1" dirty="0" smtClean="0">
                <a:solidFill>
                  <a:srgbClr val="FF0000"/>
                </a:solidFill>
              </a:rPr>
              <a:t>J</a:t>
            </a:r>
            <a:r>
              <a:rPr lang="cs-CZ" sz="2800" i="1" dirty="0" smtClean="0"/>
              <a:t>aponsko  </a:t>
            </a:r>
            <a:r>
              <a:rPr lang="cs-CZ" sz="2800" i="1" dirty="0"/>
              <a:t>- </a:t>
            </a:r>
            <a:r>
              <a:rPr lang="cs-CZ" sz="2800" b="1" i="1" dirty="0">
                <a:solidFill>
                  <a:srgbClr val="7030A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emě </a:t>
            </a:r>
            <a:r>
              <a:rPr lang="cs-CZ" sz="2800" b="1" i="1" dirty="0">
                <a:solidFill>
                  <a:srgbClr val="7030A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ycházejícího </a:t>
            </a:r>
            <a:r>
              <a:rPr lang="cs-CZ" sz="2800" b="1" i="1" dirty="0">
                <a:solidFill>
                  <a:srgbClr val="7030A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lunce</a:t>
            </a:r>
            <a:r>
              <a:rPr lang="cs-CZ" sz="2800" dirty="0">
                <a:solidFill>
                  <a:srgbClr val="7030A0"/>
                </a:solidFill>
              </a:rPr>
              <a:t> 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3603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b="1" dirty="0" smtClean="0"/>
              <a:t>Kapitalizace</a:t>
            </a:r>
            <a:r>
              <a:rPr lang="cs-CZ" dirty="0" smtClean="0"/>
              <a:t> v lingvistice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500" b="1" dirty="0" smtClean="0">
                <a:solidFill>
                  <a:srgbClr val="0070C0"/>
                </a:solidFill>
              </a:rPr>
              <a:t>znamená psaní velkých počátečních písmen u některých slov v jazycích používajících hláskové písmo (latinka, cyrilice)</a:t>
            </a:r>
          </a:p>
          <a:p>
            <a:r>
              <a:rPr lang="cs-CZ" sz="2500" b="1" noProof="1">
                <a:solidFill>
                  <a:srgbClr val="7030A0"/>
                </a:solidFill>
              </a:rPr>
              <a:t>majuskule</a:t>
            </a:r>
            <a:r>
              <a:rPr lang="cs-CZ" sz="2500" noProof="1"/>
              <a:t>  = velká písmena, verzálky: A, B, C, …</a:t>
            </a:r>
          </a:p>
          <a:p>
            <a:r>
              <a:rPr lang="cs-CZ" sz="2500" b="1" noProof="1">
                <a:solidFill>
                  <a:srgbClr val="7030A0"/>
                </a:solidFill>
              </a:rPr>
              <a:t>minuskule</a:t>
            </a:r>
            <a:r>
              <a:rPr lang="cs-CZ" sz="2500" noProof="1"/>
              <a:t> =  malá písmena, minusky: a, b, c, </a:t>
            </a:r>
            <a:r>
              <a:rPr lang="cs-CZ" sz="2500" noProof="1" smtClean="0"/>
              <a:t>….</a:t>
            </a:r>
          </a:p>
          <a:p>
            <a:r>
              <a:rPr lang="cs-CZ" sz="2500" b="1" dirty="0" smtClean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hlaholice</a:t>
            </a:r>
            <a:r>
              <a:rPr lang="cs-CZ" sz="2500" dirty="0" smtClean="0">
                <a:cs typeface="Arial" pitchFamily="34" charset="0"/>
              </a:rPr>
              <a:t> - nejstarší</a:t>
            </a:r>
            <a:r>
              <a:rPr lang="cs-CZ" sz="2500" dirty="0">
                <a:cs typeface="Arial" pitchFamily="34" charset="0"/>
              </a:rPr>
              <a:t>, dnes již neužívané slovanské </a:t>
            </a:r>
            <a:r>
              <a:rPr lang="cs-CZ" sz="2500" dirty="0" smtClean="0">
                <a:cs typeface="Arial" pitchFamily="34" charset="0"/>
              </a:rPr>
              <a:t>písmo</a:t>
            </a:r>
          </a:p>
          <a:p>
            <a:r>
              <a:rPr lang="cs-CZ" sz="2500" b="1" dirty="0" smtClean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cyrilice</a:t>
            </a:r>
            <a:r>
              <a:rPr lang="cs-CZ" sz="2500" dirty="0" smtClean="0">
                <a:cs typeface="Arial" pitchFamily="34" charset="0"/>
              </a:rPr>
              <a:t> – vzorem řecké písmo, původně  sloužilo pro </a:t>
            </a:r>
            <a:r>
              <a:rPr lang="cs-CZ" sz="2500" dirty="0">
                <a:cs typeface="Arial" pitchFamily="34" charset="0"/>
              </a:rPr>
              <a:t>zápis staroslověnštiny </a:t>
            </a:r>
            <a:r>
              <a:rPr lang="cs-CZ" sz="2500" dirty="0" smtClean="0">
                <a:cs typeface="Arial" pitchFamily="34" charset="0"/>
              </a:rPr>
              <a:t>, z cyrilice vznikla </a:t>
            </a:r>
            <a:r>
              <a:rPr lang="cs-CZ" sz="2500" b="1" dirty="0" smtClean="0">
                <a:cs typeface="Arial" pitchFamily="34" charset="0"/>
              </a:rPr>
              <a:t>azbuka</a:t>
            </a:r>
            <a:r>
              <a:rPr lang="cs-CZ" sz="2500" dirty="0" smtClean="0">
                <a:cs typeface="Arial" pitchFamily="34" charset="0"/>
              </a:rPr>
              <a:t> – </a:t>
            </a:r>
            <a:r>
              <a:rPr lang="cs-CZ" sz="2500" dirty="0" smtClean="0"/>
              <a:t>Rusové</a:t>
            </a:r>
            <a:r>
              <a:rPr lang="cs-CZ" sz="2500" dirty="0"/>
              <a:t>, Bělorusové, Ukrajinci, Bulhaři, Srbové, Makedonci aj</a:t>
            </a:r>
            <a:r>
              <a:rPr lang="cs-CZ" sz="2500" dirty="0" smtClean="0"/>
              <a:t>., </a:t>
            </a:r>
            <a:r>
              <a:rPr lang="cs-CZ" sz="2700" dirty="0"/>
              <a:t>do roku 1860 používala i v Rumunsku, do roku 1990 v Moldavsku, pak nahrazena </a:t>
            </a:r>
            <a:r>
              <a:rPr lang="cs-CZ" sz="2700" dirty="0" smtClean="0"/>
              <a:t>latinkou</a:t>
            </a:r>
            <a:endParaRPr lang="cs-CZ" sz="2500" dirty="0" smtClean="0">
              <a:cs typeface="Arial" pitchFamily="34" charset="0"/>
            </a:endParaRPr>
          </a:p>
          <a:p>
            <a:r>
              <a:rPr lang="cs-CZ" sz="2500" b="1" dirty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během 10. století Slované přešli buď k latince, nebo cyrilici </a:t>
            </a:r>
          </a:p>
          <a:p>
            <a:pPr marL="0" indent="0">
              <a:buNone/>
            </a:pPr>
            <a:endParaRPr lang="cs-CZ" sz="2500" dirty="0">
              <a:cs typeface="Arial" pitchFamily="34" charset="0"/>
            </a:endParaRPr>
          </a:p>
          <a:p>
            <a:endParaRPr lang="cs-CZ" sz="2500" noProof="1"/>
          </a:p>
          <a:p>
            <a:pPr marL="0" indent="0">
              <a:buNone/>
            </a:pPr>
            <a:endParaRPr lang="cs-CZ" sz="2500" dirty="0" smtClean="0"/>
          </a:p>
          <a:p>
            <a:endParaRPr lang="cs-CZ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496944" cy="61206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  b) ostrovy, poloostrovy, hory, nížiny </a:t>
            </a:r>
          </a:p>
          <a:p>
            <a:pPr>
              <a:buNone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dirty="0" smtClean="0"/>
          </a:p>
        </p:txBody>
      </p:sp>
      <p:sp>
        <p:nvSpPr>
          <p:cNvPr id="2" name="Obdélník 1"/>
          <p:cNvSpPr/>
          <p:nvPr/>
        </p:nvSpPr>
        <p:spPr>
          <a:xfrm>
            <a:off x="699267" y="1799959"/>
            <a:ext cx="7488832" cy="35394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rgbClr val="FF0000"/>
                </a:solidFill>
              </a:rPr>
              <a:t>F</a:t>
            </a:r>
            <a:r>
              <a:rPr lang="cs-CZ" sz="2800" i="1" dirty="0" smtClean="0">
                <a:solidFill>
                  <a:srgbClr val="7030A0"/>
                </a:solidFill>
              </a:rPr>
              <a:t>ilipíny</a:t>
            </a:r>
            <a:r>
              <a:rPr lang="cs-CZ" sz="2800" i="1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alamounovy ostrovy,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avajské ostrovy, poloostrov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peninský,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alkánský poloostrov,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ysoké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atry,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rubý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eseník 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rušné hory,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ílá hora </a:t>
            </a:r>
            <a:r>
              <a:rPr lang="cs-CZ" sz="2800" dirty="0"/>
              <a:t>(ale </a:t>
            </a:r>
            <a:r>
              <a:rPr lang="cs-CZ" sz="2800" i="1" dirty="0"/>
              <a:t>Bílá Hora </a:t>
            </a:r>
            <a:r>
              <a:rPr lang="cs-CZ" sz="2800" dirty="0"/>
              <a:t>= městská část),</a:t>
            </a:r>
            <a:r>
              <a:rPr lang="cs-CZ" sz="2800" i="1" dirty="0">
                <a:solidFill>
                  <a:srgbClr val="7030A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abská bouda,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unětická hora,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ysá hora,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erná hora </a:t>
            </a:r>
            <a:r>
              <a:rPr lang="cs-CZ" sz="2800" i="1" dirty="0"/>
              <a:t>(ale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/>
              <a:t>erná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/>
              <a:t>ora = název státu),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rachovské skály,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oněpruské jeskyně,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ražská kotlina,</a:t>
            </a:r>
            <a:r>
              <a:rPr lang="cs-CZ" sz="2800" i="1" dirty="0"/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oravskoslezské (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lovenské)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eskydy</a:t>
            </a:r>
            <a:endParaRPr lang="cs-CZ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sz="3000" b="1" dirty="0" smtClean="0">
                <a:solidFill>
                  <a:schemeClr val="accent6">
                    <a:lumMod val="50000"/>
                  </a:schemeClr>
                </a:solidFill>
              </a:rPr>
              <a:t>    c)  </a:t>
            </a:r>
            <a:r>
              <a:rPr lang="cs-CZ" sz="3000" b="1" dirty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cs-CZ" sz="3000" b="1" dirty="0" smtClean="0">
                <a:solidFill>
                  <a:schemeClr val="accent6">
                    <a:lumMod val="50000"/>
                  </a:schemeClr>
                </a:solidFill>
              </a:rPr>
              <a:t>odstva</a:t>
            </a:r>
          </a:p>
          <a:p>
            <a:pPr>
              <a:buNone/>
            </a:pP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cs-CZ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cs-CZ" i="1" dirty="0">
              <a:solidFill>
                <a:srgbClr val="7030A0"/>
              </a:solidFill>
            </a:endParaRPr>
          </a:p>
          <a:p>
            <a:pPr>
              <a:buNone/>
            </a:pPr>
            <a:endParaRPr lang="cs-CZ" i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55576" y="1616601"/>
            <a:ext cx="7704856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ichý oceán,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erné moře, </a:t>
            </a:r>
            <a:r>
              <a:rPr lang="cs-CZ" sz="2800" b="1" i="1" dirty="0" smtClean="0">
                <a:solidFill>
                  <a:srgbClr val="FF0000"/>
                </a:solidFill>
              </a:rPr>
              <a:t>K</a:t>
            </a:r>
            <a:r>
              <a:rPr lang="cs-CZ" sz="2800" i="1" dirty="0" smtClean="0">
                <a:solidFill>
                  <a:srgbClr val="7030A0"/>
                </a:solidFill>
              </a:rPr>
              <a:t>aspické </a:t>
            </a:r>
            <a:r>
              <a:rPr lang="cs-CZ" sz="2800" i="1" dirty="0">
                <a:solidFill>
                  <a:srgbClr val="7030A0"/>
                </a:solidFill>
              </a:rPr>
              <a:t>moře, </a:t>
            </a:r>
            <a:r>
              <a:rPr lang="cs-CZ" sz="2800" b="1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>
                <a:solidFill>
                  <a:srgbClr val="7030A0"/>
                </a:solidFill>
              </a:rPr>
              <a:t>everní </a:t>
            </a:r>
            <a:r>
              <a:rPr lang="cs-CZ" sz="2800" i="1" dirty="0">
                <a:solidFill>
                  <a:srgbClr val="7030A0"/>
                </a:solidFill>
              </a:rPr>
              <a:t>ledový oceán, </a:t>
            </a:r>
            <a:r>
              <a:rPr lang="cs-CZ" sz="2800" i="1" dirty="0" smtClean="0">
                <a:solidFill>
                  <a:srgbClr val="7030A0"/>
                </a:solidFill>
              </a:rPr>
              <a:t>moře </a:t>
            </a:r>
            <a:r>
              <a:rPr lang="cs-CZ" sz="2800" b="1" i="1" dirty="0" smtClean="0">
                <a:solidFill>
                  <a:srgbClr val="FF0000"/>
                </a:solidFill>
              </a:rPr>
              <a:t>J</a:t>
            </a:r>
            <a:r>
              <a:rPr lang="cs-CZ" sz="2800" i="1" dirty="0" smtClean="0">
                <a:solidFill>
                  <a:srgbClr val="7030A0"/>
                </a:solidFill>
              </a:rPr>
              <a:t>aderské, průliv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ardanelský,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iktoriiny vodopády, průliv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ardanelský,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uezský průliv, průliv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a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anche nebo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amanšský průliv,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trbské pleso </a:t>
            </a:r>
            <a:r>
              <a:rPr lang="cs-CZ" sz="2800" dirty="0">
                <a:solidFill>
                  <a:srgbClr val="7030A0"/>
                </a:solidFill>
              </a:rPr>
              <a:t>(ale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trbské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leso </a:t>
            </a:r>
            <a:r>
              <a:rPr lang="cs-CZ" sz="2800" dirty="0">
                <a:solidFill>
                  <a:srgbClr val="7030A0"/>
                </a:solidFill>
              </a:rPr>
              <a:t>= název obce)</a:t>
            </a:r>
            <a:r>
              <a:rPr lang="cs-CZ" sz="2800" i="1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litvická jezera,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alý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unaj,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edvědí jezero –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elké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edvědí jezero</a:t>
            </a:r>
          </a:p>
        </p:txBody>
      </p:sp>
    </p:spTree>
    <p:extLst>
      <p:ext uri="{BB962C8B-B14F-4D97-AF65-F5344CB8AC3E}">
        <p14:creationId xmlns:p14="http://schemas.microsoft.com/office/powerpoint/2010/main" val="3719579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cs-CZ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cs-CZ" sz="3000" b="1" dirty="0" smtClean="0">
                <a:solidFill>
                  <a:schemeClr val="accent6">
                    <a:lumMod val="50000"/>
                  </a:schemeClr>
                </a:solidFill>
              </a:rPr>
              <a:t>d</a:t>
            </a:r>
            <a:r>
              <a:rPr lang="cs-CZ" sz="3000" b="1" dirty="0">
                <a:solidFill>
                  <a:schemeClr val="accent6">
                    <a:lumMod val="50000"/>
                  </a:schemeClr>
                </a:solidFill>
              </a:rPr>
              <a:t>) obce, městské čtvrti, </a:t>
            </a:r>
            <a:r>
              <a:rPr lang="cs-CZ" sz="3000" b="1" dirty="0" smtClean="0">
                <a:solidFill>
                  <a:schemeClr val="accent6">
                    <a:lumMod val="50000"/>
                  </a:schemeClr>
                </a:solidFill>
              </a:rPr>
              <a:t>sídliště</a:t>
            </a:r>
            <a:endParaRPr lang="cs-CZ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906698" y="1484784"/>
            <a:ext cx="7481726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 smtClean="0">
                <a:solidFill>
                  <a:srgbClr val="FF0000"/>
                </a:solidFill>
              </a:rPr>
              <a:t>F</a:t>
            </a:r>
            <a:r>
              <a:rPr lang="cs-CZ" sz="2800" i="1" dirty="0" smtClean="0">
                <a:solidFill>
                  <a:srgbClr val="7030A0"/>
                </a:solidFill>
              </a:rPr>
              <a:t>rantiškovy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ázně,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ariánské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ázně,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větlá nad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ázavou,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vůr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rálové,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ychnov u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ových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radů, </a:t>
            </a:r>
            <a:r>
              <a:rPr lang="cs-CZ" sz="2800" b="1" i="1" dirty="0">
                <a:solidFill>
                  <a:srgbClr val="FF0000"/>
                </a:solidFill>
              </a:rPr>
              <a:t>Ž</a:t>
            </a:r>
            <a:r>
              <a:rPr lang="cs-CZ" sz="2800" i="1" dirty="0">
                <a:solidFill>
                  <a:srgbClr val="7030A0"/>
                </a:solidFill>
              </a:rPr>
              <a:t>idovské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ěsto,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ové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ěsto nad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etují,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ostelec nad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ernými lesy,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ídliště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etřiny</a:t>
            </a:r>
          </a:p>
        </p:txBody>
      </p:sp>
      <p:sp>
        <p:nvSpPr>
          <p:cNvPr id="5" name="Obdélník 4"/>
          <p:cNvSpPr/>
          <p:nvPr/>
        </p:nvSpPr>
        <p:spPr>
          <a:xfrm>
            <a:off x="660050" y="3501008"/>
            <a:ext cx="761863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3000" b="1" dirty="0">
                <a:solidFill>
                  <a:schemeClr val="accent6">
                    <a:lumMod val="50000"/>
                  </a:schemeClr>
                </a:solidFill>
              </a:rPr>
              <a:t>e) státy a správní oblasti</a:t>
            </a:r>
          </a:p>
          <a:p>
            <a:pPr>
              <a:buNone/>
            </a:pPr>
            <a:r>
              <a:rPr lang="cs-CZ" sz="2800" dirty="0"/>
              <a:t>     </a:t>
            </a:r>
            <a:endParaRPr lang="cs-CZ" sz="2800" i="1" dirty="0">
              <a:solidFill>
                <a:srgbClr val="7030A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978706" y="4077072"/>
            <a:ext cx="7481726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eská republika,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ihoafrická republika,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pojené království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elké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ritánie a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everního </a:t>
            </a:r>
            <a:r>
              <a:rPr lang="cs-CZ" sz="2800" b="1" i="1" dirty="0" smtClean="0">
                <a:solidFill>
                  <a:srgbClr val="FF0000"/>
                </a:solidFill>
              </a:rPr>
              <a:t>I</a:t>
            </a:r>
            <a:r>
              <a:rPr lang="cs-CZ" sz="2800" i="1" dirty="0" smtClean="0">
                <a:solidFill>
                  <a:srgbClr val="7030A0"/>
                </a:solidFill>
              </a:rPr>
              <a:t>rska, okres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ladno </a:t>
            </a:r>
            <a:r>
              <a:rPr lang="cs-CZ" sz="2800" dirty="0" smtClean="0"/>
              <a:t>(! </a:t>
            </a:r>
            <a:r>
              <a:rPr lang="cs-CZ" sz="2800" dirty="0"/>
              <a:t>kladenský okres),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ihočeský kraj </a:t>
            </a:r>
            <a:r>
              <a:rPr lang="cs-CZ" sz="2800" dirty="0"/>
              <a:t>(kraj Jihočeský), </a:t>
            </a:r>
            <a:r>
              <a:rPr lang="cs-CZ" sz="2800" i="1" dirty="0">
                <a:solidFill>
                  <a:srgbClr val="7030A0"/>
                </a:solidFill>
              </a:rPr>
              <a:t>okres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strava,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pojené státy americké, okres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rno – venkov</a:t>
            </a:r>
          </a:p>
        </p:txBody>
      </p:sp>
    </p:spTree>
    <p:extLst>
      <p:ext uri="{BB962C8B-B14F-4D97-AF65-F5344CB8AC3E}">
        <p14:creationId xmlns:p14="http://schemas.microsoft.com/office/powerpoint/2010/main" val="926344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08912" cy="649524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3000" b="1" dirty="0" smtClean="0">
                <a:solidFill>
                  <a:schemeClr val="accent6">
                    <a:lumMod val="50000"/>
                  </a:schemeClr>
                </a:solidFill>
              </a:rPr>
              <a:t>  f) historické názvy</a:t>
            </a:r>
            <a:r>
              <a:rPr lang="cs-CZ" sz="3000" dirty="0" smtClean="0"/>
              <a:t> </a:t>
            </a:r>
            <a:endParaRPr lang="cs-CZ" sz="3000" dirty="0"/>
          </a:p>
        </p:txBody>
      </p:sp>
      <p:sp>
        <p:nvSpPr>
          <p:cNvPr id="2" name="Obdélník 1"/>
          <p:cNvSpPr/>
          <p:nvPr/>
        </p:nvSpPr>
        <p:spPr>
          <a:xfrm>
            <a:off x="827584" y="1397675"/>
            <a:ext cx="7560840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atolická liga,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rotestanská unie, </a:t>
            </a:r>
            <a:r>
              <a:rPr lang="cs-CZ" sz="2800" b="1" i="1" dirty="0" err="1">
                <a:solidFill>
                  <a:srgbClr val="FF0000"/>
                </a:solidFill>
              </a:rPr>
              <a:t>R</a:t>
            </a:r>
            <a:r>
              <a:rPr lang="cs-CZ" sz="2800" i="1" dirty="0" err="1">
                <a:solidFill>
                  <a:srgbClr val="7030A0"/>
                </a:solidFill>
              </a:rPr>
              <a:t>zecz</a:t>
            </a:r>
            <a:r>
              <a:rPr lang="cs-CZ" sz="2800" i="1" dirty="0">
                <a:solidFill>
                  <a:srgbClr val="7030A0"/>
                </a:solidFill>
              </a:rPr>
              <a:t> </a:t>
            </a:r>
            <a:r>
              <a:rPr lang="cs-CZ" sz="2800" b="1" i="1" dirty="0" err="1">
                <a:solidFill>
                  <a:srgbClr val="FF0000"/>
                </a:solidFill>
              </a:rPr>
              <a:t>P</a:t>
            </a:r>
            <a:r>
              <a:rPr lang="cs-CZ" sz="2800" i="1" dirty="0" err="1">
                <a:solidFill>
                  <a:srgbClr val="7030A0"/>
                </a:solidFill>
              </a:rPr>
              <a:t>ospolita</a:t>
            </a:r>
            <a:r>
              <a:rPr lang="cs-CZ" sz="2800" i="1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řetí </a:t>
            </a:r>
            <a:r>
              <a:rPr lang="cs-CZ" sz="2800" i="1" dirty="0" smtClean="0">
                <a:solidFill>
                  <a:srgbClr val="7030A0"/>
                </a:solidFill>
              </a:rPr>
              <a:t>říše</a:t>
            </a:r>
            <a:r>
              <a:rPr lang="cs-CZ" sz="2800" dirty="0" smtClean="0"/>
              <a:t>( </a:t>
            </a:r>
            <a:r>
              <a:rPr lang="cs-CZ" sz="2800" dirty="0"/>
              <a:t>nebo Říše - fašistické Německo),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elkomoravská říše </a:t>
            </a:r>
            <a:r>
              <a:rPr lang="cs-CZ" sz="2800" i="1" dirty="0" smtClean="0">
                <a:solidFill>
                  <a:srgbClr val="7030A0"/>
                </a:solidFill>
              </a:rPr>
              <a:t>( </a:t>
            </a:r>
            <a:r>
              <a:rPr lang="cs-CZ" sz="2800" b="1" i="1" dirty="0">
                <a:solidFill>
                  <a:srgbClr val="FF0000"/>
                </a:solidFill>
              </a:rPr>
              <a:t>Ř</a:t>
            </a:r>
            <a:r>
              <a:rPr lang="cs-CZ" sz="2800" i="1" dirty="0">
                <a:solidFill>
                  <a:srgbClr val="7030A0"/>
                </a:solidFill>
              </a:rPr>
              <a:t>íše velkomoravská),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arkrabství moravské, období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ruhé republiky,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rotektorát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echy a </a:t>
            </a:r>
            <a:r>
              <a:rPr lang="cs-CZ" sz="2800" b="1" i="1" dirty="0" smtClean="0">
                <a:solidFill>
                  <a:srgbClr val="FF0000"/>
                </a:solidFill>
              </a:rPr>
              <a:t>M</a:t>
            </a:r>
            <a:r>
              <a:rPr lang="cs-CZ" sz="2800" i="1" dirty="0" smtClean="0">
                <a:solidFill>
                  <a:srgbClr val="7030A0"/>
                </a:solidFill>
              </a:rPr>
              <a:t>orava</a:t>
            </a:r>
            <a:endParaRPr lang="cs-CZ" sz="2800" i="1" dirty="0">
              <a:solidFill>
                <a:srgbClr val="7030A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39552" y="3933056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2800" dirty="0" smtClean="0"/>
              <a:t>     </a:t>
            </a:r>
            <a:endParaRPr lang="cs-CZ" sz="2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280920" cy="633670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významné stavby a instituce</a:t>
            </a: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2400" dirty="0" smtClean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50776" y="3933637"/>
            <a:ext cx="7609656" cy="224676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chrám,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bazilika, kostel, kaple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rotunda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označují druh stavby </a:t>
            </a:r>
            <a:r>
              <a:rPr lang="cs-CZ" sz="2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cs-C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malé písmeno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chrám sv. Jakuba, bazilika sv. Jiří, kostel sv. Antonína, kaple sv. Kříže, rotunda sv. Martina</a:t>
            </a:r>
            <a:r>
              <a:rPr kumimoji="0" 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55576" y="1470263"/>
            <a:ext cx="7632848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rgbClr val="FF0000"/>
                </a:solidFill>
              </a:rPr>
              <a:t>P</a:t>
            </a:r>
            <a:r>
              <a:rPr lang="cs-CZ" sz="2800" i="1" dirty="0" smtClean="0">
                <a:solidFill>
                  <a:srgbClr val="7030A0"/>
                </a:solidFill>
              </a:rPr>
              <a:t>ražský </a:t>
            </a:r>
            <a:r>
              <a:rPr lang="cs-CZ" sz="2800" i="1" dirty="0">
                <a:solidFill>
                  <a:srgbClr val="7030A0"/>
                </a:solidFill>
              </a:rPr>
              <a:t>hrad ( !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rad</a:t>
            </a:r>
            <a:r>
              <a:rPr lang="cs-CZ" sz="2800" i="1" dirty="0" smtClean="0">
                <a:solidFill>
                  <a:srgbClr val="7030A0"/>
                </a:solidFill>
              </a:rPr>
              <a:t>),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rašná brána,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obkovický palác</a:t>
            </a:r>
            <a:r>
              <a:rPr lang="cs-CZ" sz="2800" i="1" dirty="0" smtClean="0">
                <a:solidFill>
                  <a:srgbClr val="7030A0"/>
                </a:solidFill>
              </a:rPr>
              <a:t>, </a:t>
            </a:r>
            <a:r>
              <a:rPr lang="cs-CZ" sz="2800" b="1" i="1" dirty="0" smtClean="0">
                <a:solidFill>
                  <a:srgbClr val="FF0000"/>
                </a:solidFill>
              </a:rPr>
              <a:t>Č</a:t>
            </a:r>
            <a:r>
              <a:rPr lang="cs-CZ" sz="2800" i="1" dirty="0" smtClean="0">
                <a:solidFill>
                  <a:srgbClr val="7030A0"/>
                </a:solidFill>
              </a:rPr>
              <a:t>ernínský </a:t>
            </a:r>
            <a:r>
              <a:rPr lang="cs-CZ" sz="2800" i="1" dirty="0">
                <a:solidFill>
                  <a:srgbClr val="7030A0"/>
                </a:solidFill>
              </a:rPr>
              <a:t>palác, </a:t>
            </a:r>
            <a:r>
              <a:rPr lang="cs-CZ" sz="2800" b="1" i="1" dirty="0" smtClean="0">
                <a:solidFill>
                  <a:srgbClr val="FF0000"/>
                </a:solidFill>
              </a:rPr>
              <a:t>N</a:t>
            </a:r>
            <a:r>
              <a:rPr lang="cs-CZ" sz="2800" i="1" dirty="0" smtClean="0">
                <a:solidFill>
                  <a:srgbClr val="7030A0"/>
                </a:solidFill>
              </a:rPr>
              <a:t>árodní </a:t>
            </a:r>
            <a:r>
              <a:rPr lang="cs-CZ" sz="2800" i="1" dirty="0">
                <a:solidFill>
                  <a:srgbClr val="7030A0"/>
                </a:solidFill>
              </a:rPr>
              <a:t>muzeum,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alác kultury,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vatovítský chrám, </a:t>
            </a:r>
            <a:r>
              <a:rPr lang="cs-CZ" sz="2800" i="1" dirty="0" smtClean="0">
                <a:solidFill>
                  <a:srgbClr val="7030A0"/>
                </a:solidFill>
              </a:rPr>
              <a:t> </a:t>
            </a:r>
            <a:r>
              <a:rPr lang="cs-CZ" sz="2800" b="1" i="1" dirty="0" smtClean="0">
                <a:solidFill>
                  <a:srgbClr val="FF0000"/>
                </a:solidFill>
              </a:rPr>
              <a:t>S</a:t>
            </a:r>
            <a:r>
              <a:rPr lang="cs-CZ" sz="2800" i="1" dirty="0" smtClean="0">
                <a:solidFill>
                  <a:srgbClr val="7030A0"/>
                </a:solidFill>
              </a:rPr>
              <a:t>vatý </a:t>
            </a:r>
            <a:r>
              <a:rPr lang="cs-CZ" sz="2800" b="1" i="1" dirty="0" smtClean="0">
                <a:solidFill>
                  <a:srgbClr val="FF0000"/>
                </a:solidFill>
              </a:rPr>
              <a:t>V</a:t>
            </a:r>
            <a:r>
              <a:rPr lang="cs-CZ" sz="2800" i="1" dirty="0" smtClean="0">
                <a:solidFill>
                  <a:srgbClr val="7030A0"/>
                </a:solidFill>
              </a:rPr>
              <a:t>ít, chrám                      ( katedrála) </a:t>
            </a:r>
            <a:r>
              <a:rPr lang="cs-CZ" sz="2800" i="1" dirty="0">
                <a:solidFill>
                  <a:srgbClr val="7030A0"/>
                </a:solidFill>
              </a:rPr>
              <a:t>sv. 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íta,  </a:t>
            </a:r>
            <a:r>
              <a:rPr lang="cs-CZ" sz="2800" b="1" i="1" dirty="0" smtClean="0">
                <a:solidFill>
                  <a:srgbClr val="FF0000"/>
                </a:solidFill>
              </a:rPr>
              <a:t>H</a:t>
            </a:r>
            <a:r>
              <a:rPr lang="cs-CZ" sz="2800" i="1" dirty="0" smtClean="0">
                <a:solidFill>
                  <a:srgbClr val="7030A0"/>
                </a:solidFill>
              </a:rPr>
              <a:t>lavní </a:t>
            </a:r>
            <a:r>
              <a:rPr lang="cs-CZ" sz="2800" i="1" dirty="0">
                <a:solidFill>
                  <a:srgbClr val="7030A0"/>
                </a:solidFill>
              </a:rPr>
              <a:t>nádraží,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etiště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áclava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avla,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idový dům…</a:t>
            </a:r>
            <a:endParaRPr lang="cs-CZ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1206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mezinárodní </a:t>
            </a: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organizace </a:t>
            </a:r>
            <a:endParaRPr lang="cs-CZ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3">
                    <a:lumMod val="50000"/>
                  </a:schemeClr>
                </a:solidFill>
              </a:rPr>
              <a:t>orgány státní správy</a:t>
            </a:r>
          </a:p>
          <a:p>
            <a:pPr>
              <a:buNone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cs-CZ" sz="2400" dirty="0" smtClean="0"/>
              <a:t>     </a:t>
            </a:r>
            <a:br>
              <a:rPr lang="cs-CZ" sz="2400" dirty="0" smtClean="0"/>
            </a:br>
            <a:endParaRPr lang="cs-CZ" sz="2400" dirty="0" smtClean="0"/>
          </a:p>
          <a:p>
            <a:endParaRPr lang="cs-CZ" sz="2400" dirty="0"/>
          </a:p>
        </p:txBody>
      </p:sp>
      <p:sp>
        <p:nvSpPr>
          <p:cNvPr id="2" name="Obdélník 1"/>
          <p:cNvSpPr/>
          <p:nvPr/>
        </p:nvSpPr>
        <p:spPr>
          <a:xfrm>
            <a:off x="755576" y="3559656"/>
            <a:ext cx="792088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oslanecká sněmovna,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eská národní rada,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rmáda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eské republiky, </a:t>
            </a:r>
            <a:r>
              <a:rPr lang="cs-CZ" sz="2800" b="1" i="1" dirty="0">
                <a:solidFill>
                  <a:srgbClr val="FF0000"/>
                </a:solidFill>
              </a:rPr>
              <a:t>Ú</a:t>
            </a:r>
            <a:r>
              <a:rPr lang="cs-CZ" sz="2800" i="1" dirty="0">
                <a:solidFill>
                  <a:srgbClr val="7030A0"/>
                </a:solidFill>
              </a:rPr>
              <a:t>řad vlády ČR,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inisterstvo financí </a:t>
            </a:r>
            <a:r>
              <a:rPr lang="cs-CZ" sz="2800" b="1" i="1" dirty="0">
                <a:solidFill>
                  <a:srgbClr val="FF0000"/>
                </a:solidFill>
              </a:rPr>
              <a:t>ČR </a:t>
            </a:r>
            <a:r>
              <a:rPr lang="cs-CZ" sz="2800" dirty="0"/>
              <a:t>( ale ministerstvo financí jako neoficiální název),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ancelář prezidenta republiky,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ěstský úřad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strava,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ejvyšší soud </a:t>
            </a:r>
            <a:r>
              <a:rPr lang="cs-CZ" sz="2800" b="1" i="1" dirty="0">
                <a:solidFill>
                  <a:srgbClr val="FF0000"/>
                </a:solidFill>
              </a:rPr>
              <a:t>ČR</a:t>
            </a:r>
            <a:r>
              <a:rPr lang="cs-CZ" sz="2800" i="1" dirty="0">
                <a:solidFill>
                  <a:srgbClr val="7030A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elvyslanectví </a:t>
            </a:r>
            <a:r>
              <a:rPr lang="cs-CZ" sz="2800" b="1" i="1" dirty="0">
                <a:solidFill>
                  <a:srgbClr val="FF0000"/>
                </a:solidFill>
              </a:rPr>
              <a:t>F</a:t>
            </a:r>
            <a:r>
              <a:rPr lang="cs-CZ" sz="2800" i="1" dirty="0">
                <a:solidFill>
                  <a:srgbClr val="7030A0"/>
                </a:solidFill>
              </a:rPr>
              <a:t>rancouzské republiky v </a:t>
            </a:r>
            <a:r>
              <a:rPr lang="cs-CZ" sz="2800" b="1" i="1" dirty="0" smtClean="0">
                <a:solidFill>
                  <a:srgbClr val="FF0000"/>
                </a:solidFill>
              </a:rPr>
              <a:t>P</a:t>
            </a:r>
            <a:r>
              <a:rPr lang="cs-CZ" sz="2800" i="1" dirty="0" smtClean="0">
                <a:solidFill>
                  <a:srgbClr val="7030A0"/>
                </a:solidFill>
              </a:rPr>
              <a:t>raze...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683568" y="980728"/>
            <a:ext cx="7848872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i="1" dirty="0">
                <a:solidFill>
                  <a:srgbClr val="7030A0"/>
                </a:solidFill>
              </a:rPr>
              <a:t>EHS =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vropské hospodářské společenství, </a:t>
            </a:r>
            <a:r>
              <a:rPr lang="cs-CZ" sz="2800" b="1" i="1" dirty="0">
                <a:solidFill>
                  <a:srgbClr val="FF0000"/>
                </a:solidFill>
              </a:rPr>
              <a:t>UNESCO</a:t>
            </a:r>
            <a:r>
              <a:rPr lang="cs-CZ" sz="2800" i="1" dirty="0">
                <a:solidFill>
                  <a:srgbClr val="7030A0"/>
                </a:solidFill>
              </a:rPr>
              <a:t> =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rganizace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pojených národů pro výchovu, vědu a kulturu, </a:t>
            </a:r>
            <a:r>
              <a:rPr lang="cs-CZ" sz="2800" b="1" i="1" dirty="0">
                <a:solidFill>
                  <a:srgbClr val="FF0000"/>
                </a:solidFill>
              </a:rPr>
              <a:t>OSN</a:t>
            </a:r>
            <a:r>
              <a:rPr lang="cs-CZ" sz="2800" i="1" dirty="0">
                <a:solidFill>
                  <a:srgbClr val="7030A0"/>
                </a:solidFill>
              </a:rPr>
              <a:t> =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rganizace spojených národů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ada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vropy,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inisterstvo </a:t>
            </a:r>
            <a:r>
              <a:rPr lang="cs-CZ" sz="2800" i="1" dirty="0" smtClean="0">
                <a:solidFill>
                  <a:srgbClr val="7030A0"/>
                </a:solidFill>
              </a:rPr>
              <a:t>kultury…</a:t>
            </a:r>
            <a:endParaRPr lang="cs-CZ" sz="2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7524" y="260648"/>
            <a:ext cx="8568952" cy="62646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společenské, hospodářské, kulturní, vzdělávací organizace a instituce</a:t>
            </a: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sz="2800" dirty="0" smtClean="0"/>
          </a:p>
        </p:txBody>
      </p:sp>
      <p:sp>
        <p:nvSpPr>
          <p:cNvPr id="2" name="Obdélník 1"/>
          <p:cNvSpPr/>
          <p:nvPr/>
        </p:nvSpPr>
        <p:spPr>
          <a:xfrm>
            <a:off x="827584" y="1700808"/>
            <a:ext cx="7488832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rgbClr val="FF0000"/>
                </a:solidFill>
              </a:rPr>
              <a:t>O</a:t>
            </a:r>
            <a:r>
              <a:rPr lang="cs-CZ" sz="2800" i="1" dirty="0" smtClean="0">
                <a:solidFill>
                  <a:srgbClr val="7030A0"/>
                </a:solidFill>
              </a:rPr>
              <a:t>bčanská </a:t>
            </a:r>
            <a:r>
              <a:rPr lang="cs-CZ" sz="2800" i="1" dirty="0">
                <a:solidFill>
                  <a:srgbClr val="7030A0"/>
                </a:solidFill>
              </a:rPr>
              <a:t>demokratická strana,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omerční banka,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eská lékařská komora</a:t>
            </a:r>
            <a:r>
              <a:rPr lang="cs-CZ" sz="2800" i="1" dirty="0" smtClean="0">
                <a:solidFill>
                  <a:srgbClr val="7030A0"/>
                </a:solidFill>
              </a:rPr>
              <a:t>, </a:t>
            </a:r>
            <a:r>
              <a:rPr lang="cs-CZ" sz="2800" b="1" i="1" dirty="0" smtClean="0">
                <a:solidFill>
                  <a:srgbClr val="FF0000"/>
                </a:solidFill>
              </a:rPr>
              <a:t>Č</a:t>
            </a:r>
            <a:r>
              <a:rPr lang="cs-CZ" sz="2800" i="1" dirty="0" smtClean="0">
                <a:solidFill>
                  <a:srgbClr val="7030A0"/>
                </a:solidFill>
              </a:rPr>
              <a:t>eský </a:t>
            </a:r>
            <a:r>
              <a:rPr lang="cs-CZ" sz="2800" i="1" dirty="0">
                <a:solidFill>
                  <a:srgbClr val="7030A0"/>
                </a:solidFill>
              </a:rPr>
              <a:t>červený kříž,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parta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raha,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aník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strava,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trana zelených,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iga pro lidská práva, </a:t>
            </a:r>
            <a:r>
              <a:rPr lang="cs-CZ" sz="2800" b="1" i="1" dirty="0" smtClean="0">
                <a:solidFill>
                  <a:srgbClr val="FF0000"/>
                </a:solidFill>
              </a:rPr>
              <a:t>F</a:t>
            </a:r>
            <a:r>
              <a:rPr lang="cs-CZ" sz="2800" i="1" dirty="0" smtClean="0">
                <a:solidFill>
                  <a:srgbClr val="7030A0"/>
                </a:solidFill>
              </a:rPr>
              <a:t>akulta </a:t>
            </a:r>
            <a:r>
              <a:rPr lang="cs-CZ" sz="2800" i="1" dirty="0">
                <a:solidFill>
                  <a:srgbClr val="7030A0"/>
                </a:solidFill>
              </a:rPr>
              <a:t>tělesné výchovy a sportu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7030A0"/>
                </a:solidFill>
              </a:rPr>
              <a:t>niverzity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arlovy,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ákladní škola v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stravě </a:t>
            </a:r>
            <a:r>
              <a:rPr lang="cs-CZ" sz="2800" b="1" i="1" dirty="0" smtClean="0">
                <a:solidFill>
                  <a:srgbClr val="FF0000"/>
                </a:solidFill>
              </a:rPr>
              <a:t>Z</a:t>
            </a:r>
            <a:r>
              <a:rPr lang="cs-CZ" sz="2800" i="1" dirty="0" smtClean="0">
                <a:solidFill>
                  <a:srgbClr val="7030A0"/>
                </a:solidFill>
              </a:rPr>
              <a:t>álomu </a:t>
            </a:r>
            <a:r>
              <a:rPr lang="cs-CZ" sz="2800" dirty="0"/>
              <a:t>( !navštěvuji základní školu v Ostravě)….</a:t>
            </a:r>
          </a:p>
          <a:p>
            <a:r>
              <a:rPr lang="cs-CZ" sz="2800" i="1" dirty="0" smtClean="0">
                <a:solidFill>
                  <a:srgbClr val="7030A0"/>
                </a:solidFill>
              </a:rPr>
              <a:t> 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833944" y="5013176"/>
            <a:ext cx="7482471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dirty="0" smtClean="0"/>
              <a:t>! </a:t>
            </a:r>
            <a:r>
              <a:rPr lang="cs-CZ" sz="2800" b="1" dirty="0" smtClean="0"/>
              <a:t>příslušníci </a:t>
            </a:r>
            <a:r>
              <a:rPr lang="cs-CZ" sz="2800" b="1" dirty="0"/>
              <a:t>skupin  s malým písmenem </a:t>
            </a:r>
            <a:r>
              <a:rPr lang="cs-CZ" sz="2800" dirty="0"/>
              <a:t>- </a:t>
            </a:r>
            <a:r>
              <a:rPr lang="cs-CZ" sz="2800" b="1" dirty="0"/>
              <a:t>m</a:t>
            </a:r>
            <a:r>
              <a:rPr lang="cs-CZ" sz="2800" dirty="0"/>
              <a:t>ájovci</a:t>
            </a:r>
            <a:r>
              <a:rPr lang="cs-CZ" sz="2800" dirty="0" smtClean="0"/>
              <a:t>,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</a:t>
            </a:r>
            <a:r>
              <a:rPr lang="cs-CZ" sz="2800" b="1" dirty="0"/>
              <a:t>l</a:t>
            </a:r>
            <a:r>
              <a:rPr lang="cs-CZ" sz="2800" dirty="0"/>
              <a:t>umírovci, </a:t>
            </a:r>
            <a:r>
              <a:rPr lang="cs-CZ" sz="2800" b="1" dirty="0"/>
              <a:t>h</a:t>
            </a:r>
            <a:r>
              <a:rPr lang="cs-CZ" sz="2800" dirty="0"/>
              <a:t>usité, </a:t>
            </a:r>
            <a:r>
              <a:rPr lang="cs-CZ" sz="2800" b="1" dirty="0"/>
              <a:t>j</a:t>
            </a:r>
            <a:r>
              <a:rPr lang="cs-CZ" sz="2800" dirty="0"/>
              <a:t>ezuité, </a:t>
            </a:r>
            <a:r>
              <a:rPr lang="cs-CZ" sz="2800" b="1" dirty="0"/>
              <a:t>m</a:t>
            </a:r>
            <a:r>
              <a:rPr lang="cs-CZ" sz="2800" dirty="0"/>
              <a:t>ájovci, </a:t>
            </a:r>
            <a:r>
              <a:rPr lang="cs-CZ" sz="2800" b="1" dirty="0" smtClean="0"/>
              <a:t>s</a:t>
            </a:r>
            <a:r>
              <a:rPr lang="cs-CZ" sz="2800" dirty="0" smtClean="0"/>
              <a:t>parťan,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</a:t>
            </a:r>
            <a:r>
              <a:rPr lang="cs-CZ" sz="2800" b="1" dirty="0"/>
              <a:t>b</a:t>
            </a:r>
            <a:r>
              <a:rPr lang="cs-CZ" sz="2800" dirty="0"/>
              <a:t>aníkovec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jména </a:t>
            </a:r>
            <a:r>
              <a:rPr lang="cs-CZ" sz="2800" b="1" dirty="0">
                <a:solidFill>
                  <a:srgbClr val="7030A0"/>
                </a:solidFill>
              </a:rPr>
              <a:t>dokumentů, skladeb, literárních děl, </a:t>
            </a:r>
            <a:r>
              <a:rPr lang="cs-CZ" sz="2800" b="1" dirty="0" smtClean="0">
                <a:solidFill>
                  <a:srgbClr val="7030A0"/>
                </a:solidFill>
              </a:rPr>
              <a:t>časopisů</a:t>
            </a:r>
          </a:p>
          <a:p>
            <a:pPr marL="0" indent="0">
              <a:buNone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jména </a:t>
            </a:r>
            <a:r>
              <a:rPr lang="cs-CZ" sz="2800" b="1" dirty="0">
                <a:solidFill>
                  <a:srgbClr val="7030A0"/>
                </a:solidFill>
              </a:rPr>
              <a:t>výrobků </a:t>
            </a:r>
            <a:endParaRPr lang="cs-CZ" sz="28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cs-CZ" sz="2800" dirty="0"/>
              <a:t>     </a:t>
            </a:r>
          </a:p>
          <a:p>
            <a:pPr>
              <a:buNone/>
            </a:pPr>
            <a:endParaRPr lang="cs-CZ" sz="2800" i="1" dirty="0">
              <a:solidFill>
                <a:srgbClr val="7030A0"/>
              </a:solidFill>
            </a:endParaRPr>
          </a:p>
          <a:p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683568" y="1556792"/>
            <a:ext cx="7848872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ekret kutnohorský (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utnohorský dekret),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istina lidských práv a svobod,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ittsburská dohoda,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alostranské povídky, hudební skladba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sudová,  česká hymna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de domov můj, časopis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aše řeč,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idové </a:t>
            </a:r>
            <a:r>
              <a:rPr lang="cs-CZ" sz="2800" i="1" dirty="0" smtClean="0">
                <a:solidFill>
                  <a:srgbClr val="7030A0"/>
                </a:solidFill>
              </a:rPr>
              <a:t>noviny, </a:t>
            </a:r>
            <a:r>
              <a:rPr lang="cs-CZ" sz="2800" b="1" i="1" dirty="0" smtClean="0">
                <a:solidFill>
                  <a:srgbClr val="FF0000"/>
                </a:solidFill>
              </a:rPr>
              <a:t>M</a:t>
            </a:r>
            <a:r>
              <a:rPr lang="cs-CZ" sz="2800" i="1" dirty="0" smtClean="0">
                <a:solidFill>
                  <a:srgbClr val="7030A0"/>
                </a:solidFill>
              </a:rPr>
              <a:t>ladá fronta </a:t>
            </a:r>
            <a:r>
              <a:rPr lang="cs-CZ" sz="2800" b="1" i="1" dirty="0" smtClean="0">
                <a:solidFill>
                  <a:srgbClr val="FF0000"/>
                </a:solidFill>
              </a:rPr>
              <a:t>D</a:t>
            </a:r>
            <a:r>
              <a:rPr lang="cs-CZ" sz="2800" i="1" dirty="0" smtClean="0">
                <a:solidFill>
                  <a:srgbClr val="7030A0"/>
                </a:solidFill>
              </a:rPr>
              <a:t>nes</a:t>
            </a:r>
            <a:endParaRPr lang="cs-CZ" sz="2800" i="1" dirty="0">
              <a:solidFill>
                <a:srgbClr val="7030A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83568" y="4581128"/>
            <a:ext cx="7848872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i="1" dirty="0">
                <a:solidFill>
                  <a:srgbClr val="7030A0"/>
                </a:solidFill>
              </a:rPr>
              <a:t>sýr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ermelín, automobil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koda </a:t>
            </a:r>
            <a:r>
              <a:rPr lang="cs-CZ" sz="2800" b="1" i="1" dirty="0">
                <a:solidFill>
                  <a:srgbClr val="FF0000"/>
                </a:solidFill>
              </a:rPr>
              <a:t>F</a:t>
            </a:r>
            <a:r>
              <a:rPr lang="cs-CZ" sz="2800" i="1" dirty="0">
                <a:solidFill>
                  <a:srgbClr val="7030A0"/>
                </a:solidFill>
              </a:rPr>
              <a:t>elicia, </a:t>
            </a:r>
            <a:r>
              <a:rPr lang="cs-CZ" sz="2800" b="1" i="1" dirty="0">
                <a:solidFill>
                  <a:srgbClr val="7030A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koda </a:t>
            </a:r>
            <a:r>
              <a:rPr lang="cs-CZ" sz="2800" b="1" i="1" dirty="0">
                <a:solidFill>
                  <a:srgbClr val="FF0000"/>
                </a:solidFill>
              </a:rPr>
              <a:t>F</a:t>
            </a:r>
            <a:r>
              <a:rPr lang="cs-CZ" sz="2800" i="1" dirty="0">
                <a:solidFill>
                  <a:srgbClr val="7030A0"/>
                </a:solidFill>
              </a:rPr>
              <a:t>avorit </a:t>
            </a:r>
            <a:r>
              <a:rPr lang="cs-CZ" sz="2800" dirty="0"/>
              <a:t>(! </a:t>
            </a:r>
            <a:r>
              <a:rPr lang="cs-CZ" sz="2800" dirty="0" smtClean="0"/>
              <a:t>vlastním </a:t>
            </a:r>
            <a:r>
              <a:rPr lang="cs-CZ" sz="2800" b="1" dirty="0"/>
              <a:t>š</a:t>
            </a:r>
            <a:r>
              <a:rPr lang="cs-CZ" sz="2800" dirty="0"/>
              <a:t>kodovku), </a:t>
            </a:r>
            <a:r>
              <a:rPr lang="cs-CZ" sz="2800" i="1" dirty="0" smtClean="0">
                <a:solidFill>
                  <a:srgbClr val="7030A0"/>
                </a:solidFill>
              </a:rPr>
              <a:t>prací </a:t>
            </a:r>
            <a:r>
              <a:rPr lang="cs-CZ" sz="2800" i="1" dirty="0">
                <a:solidFill>
                  <a:srgbClr val="7030A0"/>
                </a:solidFill>
              </a:rPr>
              <a:t>prášek </a:t>
            </a:r>
            <a:r>
              <a:rPr lang="cs-CZ" sz="2800" b="1" i="1" dirty="0" err="1">
                <a:solidFill>
                  <a:srgbClr val="FF0000"/>
                </a:solidFill>
              </a:rPr>
              <a:t>P</a:t>
            </a:r>
            <a:r>
              <a:rPr lang="cs-CZ" sz="2800" i="1" dirty="0" err="1">
                <a:solidFill>
                  <a:srgbClr val="7030A0"/>
                </a:solidFill>
              </a:rPr>
              <a:t>ersil</a:t>
            </a:r>
            <a:r>
              <a:rPr lang="cs-CZ" sz="2800" i="1" dirty="0">
                <a:solidFill>
                  <a:srgbClr val="7030A0"/>
                </a:solidFill>
              </a:rPr>
              <a:t>, pivo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7030A0"/>
                </a:solidFill>
              </a:rPr>
              <a:t>adegast, hodinky </a:t>
            </a:r>
            <a:r>
              <a:rPr lang="cs-CZ" sz="2800" b="1" i="1" dirty="0" smtClean="0">
                <a:solidFill>
                  <a:srgbClr val="FF0000"/>
                </a:solidFill>
              </a:rPr>
              <a:t>P</a:t>
            </a:r>
            <a:r>
              <a:rPr lang="cs-CZ" sz="2800" i="1" dirty="0" smtClean="0">
                <a:solidFill>
                  <a:srgbClr val="7030A0"/>
                </a:solidFill>
              </a:rPr>
              <a:t>rim, oplatek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atranka</a:t>
            </a:r>
            <a:r>
              <a:rPr lang="cs-CZ" sz="2800" dirty="0"/>
              <a:t> 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( ! ale koupím </a:t>
            </a:r>
            <a:r>
              <a:rPr lang="cs-CZ" sz="2800" dirty="0"/>
              <a:t>si pět tatranek)</a:t>
            </a:r>
          </a:p>
        </p:txBody>
      </p:sp>
    </p:spTree>
    <p:extLst>
      <p:ext uri="{BB962C8B-B14F-4D97-AF65-F5344CB8AC3E}">
        <p14:creationId xmlns:p14="http://schemas.microsoft.com/office/powerpoint/2010/main" val="29709822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2646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významné kulturní a historické události, svátky</a:t>
            </a: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cs-CZ" sz="2400" b="1" dirty="0" smtClean="0">
              <a:solidFill>
                <a:srgbClr val="002060"/>
              </a:solidFill>
            </a:endParaRPr>
          </a:p>
        </p:txBody>
      </p:sp>
      <p:sp>
        <p:nvSpPr>
          <p:cNvPr id="4" name="Zástupný symbol pro obsah 3"/>
          <p:cNvSpPr txBox="1">
            <a:spLocks/>
          </p:cNvSpPr>
          <p:nvPr/>
        </p:nvSpPr>
        <p:spPr>
          <a:xfrm>
            <a:off x="755576" y="5241974"/>
            <a:ext cx="7869560" cy="10064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700" noProof="0" dirty="0"/>
              <a:t>u</a:t>
            </a:r>
            <a:r>
              <a:rPr kumimoji="0" lang="cs-CZ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cizích jmen je respektován původní pravopis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7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cs-CZ" sz="27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</a:t>
            </a:r>
            <a:r>
              <a:rPr kumimoji="0" lang="cs-CZ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tto von </a:t>
            </a:r>
            <a:r>
              <a:rPr kumimoji="0" lang="cs-CZ" sz="27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cs-CZ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absburg</a:t>
            </a: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55576" y="1340768"/>
            <a:ext cx="786956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ražské povstání,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ražské jaro,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ametová revoluce,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elká francouzská revoluce,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7030A0"/>
                </a:solidFill>
              </a:rPr>
              <a:t>nglická buržoazní revoluce,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ěsíc knihy,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ánoce,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7030A0"/>
                </a:solidFill>
              </a:rPr>
              <a:t>tědrý den,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elikonoce,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ový rok ( 1.1., jinak celý </a:t>
            </a:r>
            <a:r>
              <a:rPr lang="cs-CZ" sz="2800" b="1" i="1" dirty="0">
                <a:solidFill>
                  <a:srgbClr val="7030A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ový rok),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ři králové,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romnice,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ušičky,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rvní máj,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en české státnosti,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istrovství světa v ledním hokeji 2004</a:t>
            </a:r>
            <a:r>
              <a:rPr lang="cs-CZ" sz="2800" i="1" dirty="0" smtClean="0">
                <a:solidFill>
                  <a:srgbClr val="7030A0"/>
                </a:solidFill>
              </a:rPr>
              <a:t>…..</a:t>
            </a:r>
            <a:endParaRPr lang="cs-CZ" sz="2800" i="1" dirty="0">
              <a:solidFill>
                <a:srgbClr val="7030A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55576" y="4149080"/>
            <a:ext cx="786956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dirty="0"/>
              <a:t>!</a:t>
            </a:r>
            <a:r>
              <a:rPr lang="cs-CZ" sz="2800" dirty="0"/>
              <a:t>ale </a:t>
            </a:r>
            <a:r>
              <a:rPr lang="cs-CZ" sz="2800" b="1" dirty="0"/>
              <a:t>v</a:t>
            </a:r>
            <a:r>
              <a:rPr lang="cs-CZ" sz="2800" dirty="0"/>
              <a:t>ánoční svátky, svátky </a:t>
            </a:r>
            <a:r>
              <a:rPr lang="cs-CZ" sz="2800" b="1" dirty="0"/>
              <a:t>v</a:t>
            </a:r>
            <a:r>
              <a:rPr lang="cs-CZ" sz="2800" dirty="0"/>
              <a:t>elikonoční, </a:t>
            </a:r>
            <a:r>
              <a:rPr lang="cs-CZ" sz="2800" b="1" dirty="0"/>
              <a:t>h</a:t>
            </a:r>
            <a:r>
              <a:rPr lang="cs-CZ" sz="2800" dirty="0"/>
              <a:t>usitské války, </a:t>
            </a:r>
            <a:r>
              <a:rPr lang="cs-CZ" sz="2800" b="1" dirty="0"/>
              <a:t>t</a:t>
            </a:r>
            <a:r>
              <a:rPr lang="cs-CZ" sz="2800" dirty="0"/>
              <a:t>řicetiletá válka, </a:t>
            </a:r>
            <a:r>
              <a:rPr lang="cs-CZ" sz="2800" b="1" dirty="0"/>
              <a:t>d</a:t>
            </a:r>
            <a:r>
              <a:rPr lang="cs-CZ" sz="2800" dirty="0"/>
              <a:t>ruhá světová válka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 malým písmenem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50691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b="1" dirty="0" smtClean="0">
                <a:solidFill>
                  <a:srgbClr val="7030A0"/>
                </a:solidFill>
              </a:rPr>
              <a:t>a) příslušníci antropologických skupin: 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/>
              <a:t>b</a:t>
            </a:r>
            <a:r>
              <a:rPr lang="cs-CZ" sz="2800" i="1" dirty="0" smtClean="0"/>
              <a:t>ěloch, </a:t>
            </a:r>
            <a:r>
              <a:rPr lang="cs-CZ" sz="2800" b="1" i="1" dirty="0" smtClean="0"/>
              <a:t>č</a:t>
            </a:r>
            <a:r>
              <a:rPr lang="cs-CZ" sz="2800" i="1" dirty="0" smtClean="0"/>
              <a:t>ernoch, </a:t>
            </a:r>
            <a:r>
              <a:rPr lang="cs-CZ" sz="2800" b="1" i="1" dirty="0" smtClean="0"/>
              <a:t>i</a:t>
            </a:r>
            <a:r>
              <a:rPr lang="cs-CZ" sz="2800" i="1" dirty="0" smtClean="0"/>
              <a:t>ndián</a:t>
            </a:r>
            <a:endParaRPr lang="cs-CZ" sz="2800" dirty="0" smtClean="0"/>
          </a:p>
          <a:p>
            <a:r>
              <a:rPr lang="cs-CZ" sz="2800" b="1" dirty="0" smtClean="0">
                <a:solidFill>
                  <a:srgbClr val="7030A0"/>
                </a:solidFill>
              </a:rPr>
              <a:t>b) jména označující funkce, povolání, akademické a vědecko-akademické tituly: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/>
              <a:t>p</a:t>
            </a:r>
            <a:r>
              <a:rPr lang="cs-CZ" sz="2800" i="1" dirty="0" smtClean="0"/>
              <a:t>rezident </a:t>
            </a:r>
            <a:r>
              <a:rPr lang="cs-CZ" sz="2800" b="1" i="1" dirty="0" smtClean="0">
                <a:solidFill>
                  <a:srgbClr val="FF0000"/>
                </a:solidFill>
              </a:rPr>
              <a:t>ČR</a:t>
            </a:r>
            <a:r>
              <a:rPr lang="cs-CZ" sz="2800" i="1" dirty="0" smtClean="0"/>
              <a:t>, </a:t>
            </a:r>
            <a:r>
              <a:rPr lang="cs-CZ" sz="2800" b="1" i="1" dirty="0" smtClean="0"/>
              <a:t>g</a:t>
            </a:r>
            <a:r>
              <a:rPr lang="cs-CZ" sz="2800" i="1" dirty="0" smtClean="0"/>
              <a:t>enerální ředitel, </a:t>
            </a:r>
            <a:r>
              <a:rPr lang="cs-CZ" sz="2800" b="1" i="1" dirty="0" smtClean="0"/>
              <a:t>g</a:t>
            </a:r>
            <a:r>
              <a:rPr lang="cs-CZ" sz="2800" i="1" dirty="0" smtClean="0"/>
              <a:t>enerální guvernér, </a:t>
            </a:r>
            <a:r>
              <a:rPr lang="cs-CZ" sz="2800" b="1" i="1" dirty="0" smtClean="0"/>
              <a:t>o</a:t>
            </a:r>
            <a:r>
              <a:rPr lang="cs-CZ" sz="2800" i="1" dirty="0" smtClean="0"/>
              <a:t>chránce lidských práv, </a:t>
            </a:r>
            <a:r>
              <a:rPr lang="cs-CZ" sz="2800" b="1" i="1" dirty="0" smtClean="0"/>
              <a:t>o</a:t>
            </a:r>
            <a:r>
              <a:rPr lang="cs-CZ" sz="2800" i="1" dirty="0" smtClean="0"/>
              <a:t>mbudsman, </a:t>
            </a:r>
            <a:r>
              <a:rPr lang="cs-CZ" sz="2800" b="1" i="1" dirty="0" smtClean="0"/>
              <a:t>m</a:t>
            </a:r>
            <a:r>
              <a:rPr lang="cs-CZ" sz="2800" i="1" dirty="0" smtClean="0"/>
              <a:t>inistr dopravy, </a:t>
            </a:r>
            <a:r>
              <a:rPr lang="cs-CZ" sz="2800" b="1" i="1" dirty="0" smtClean="0"/>
              <a:t>i</a:t>
            </a:r>
            <a:r>
              <a:rPr lang="cs-CZ" sz="2800" i="1" dirty="0" smtClean="0"/>
              <a:t>nženýr, </a:t>
            </a:r>
            <a:r>
              <a:rPr lang="cs-CZ" sz="2800" b="1" i="1" dirty="0" smtClean="0"/>
              <a:t>m</a:t>
            </a:r>
            <a:r>
              <a:rPr lang="cs-CZ" sz="2800" i="1" dirty="0" smtClean="0"/>
              <a:t>agistr, </a:t>
            </a:r>
            <a:r>
              <a:rPr lang="cs-CZ" sz="2800" b="1" i="1" dirty="0" smtClean="0"/>
              <a:t>d</a:t>
            </a:r>
            <a:r>
              <a:rPr lang="cs-CZ" sz="2800" i="1" dirty="0" smtClean="0"/>
              <a:t>oktor, </a:t>
            </a:r>
            <a:r>
              <a:rPr lang="cs-CZ" sz="2800" b="1" i="1" dirty="0" smtClean="0"/>
              <a:t>d</a:t>
            </a:r>
            <a:r>
              <a:rPr lang="cs-CZ" sz="2800" i="1" dirty="0" smtClean="0"/>
              <a:t>ocent, </a:t>
            </a:r>
            <a:r>
              <a:rPr lang="cs-CZ" sz="2800" b="1" i="1" dirty="0" smtClean="0"/>
              <a:t>p</a:t>
            </a:r>
            <a:r>
              <a:rPr lang="cs-CZ" sz="2800" i="1" dirty="0" smtClean="0"/>
              <a:t>rofesor</a:t>
            </a:r>
            <a:r>
              <a:rPr lang="cs-CZ" sz="2800" dirty="0" smtClean="0"/>
              <a:t> </a:t>
            </a:r>
          </a:p>
          <a:p>
            <a:r>
              <a:rPr lang="cs-CZ" sz="2800" b="1" dirty="0" smtClean="0">
                <a:solidFill>
                  <a:srgbClr val="7030A0"/>
                </a:solidFill>
              </a:rPr>
              <a:t>c) jména označující šlechtické tituly: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/>
              <a:t>a</a:t>
            </a:r>
            <a:r>
              <a:rPr lang="cs-CZ" sz="2800" i="1" dirty="0" smtClean="0"/>
              <a:t>rcivévoda </a:t>
            </a:r>
            <a:r>
              <a:rPr lang="cs-CZ" sz="2800" b="1" i="1" dirty="0" smtClean="0"/>
              <a:t>h</a:t>
            </a:r>
            <a:r>
              <a:rPr lang="cs-CZ" sz="2800" i="1" dirty="0" smtClean="0"/>
              <a:t>absburský, </a:t>
            </a:r>
            <a:r>
              <a:rPr lang="cs-CZ" sz="2800" b="1" i="1" dirty="0" smtClean="0"/>
              <a:t>v</a:t>
            </a:r>
            <a:r>
              <a:rPr lang="cs-CZ" sz="2800" i="1" dirty="0" smtClean="0"/>
              <a:t>elkovévoda </a:t>
            </a:r>
            <a:r>
              <a:rPr lang="cs-CZ" sz="2800" b="1" i="1" dirty="0" smtClean="0"/>
              <a:t>t</a:t>
            </a:r>
            <a:r>
              <a:rPr lang="cs-CZ" sz="2800" i="1" dirty="0" smtClean="0"/>
              <a:t>oskánský, </a:t>
            </a:r>
            <a:r>
              <a:rPr lang="cs-CZ" sz="2800" b="1" i="1" dirty="0" smtClean="0"/>
              <a:t>v</a:t>
            </a:r>
            <a:r>
              <a:rPr lang="cs-CZ" sz="2800" i="1" dirty="0" smtClean="0"/>
              <a:t>évoda </a:t>
            </a:r>
            <a:r>
              <a:rPr lang="cs-CZ" sz="2800" b="1" i="1" dirty="0" smtClean="0"/>
              <a:t>o</a:t>
            </a:r>
            <a:r>
              <a:rPr lang="cs-CZ" sz="2800" i="1" dirty="0" smtClean="0"/>
              <a:t>rleánský, </a:t>
            </a:r>
            <a:r>
              <a:rPr lang="cs-CZ" sz="2800" b="1" i="1" dirty="0" smtClean="0"/>
              <a:t>v</a:t>
            </a:r>
            <a:r>
              <a:rPr lang="cs-CZ" sz="2800" i="1" dirty="0" smtClean="0"/>
              <a:t>évoda z </a:t>
            </a:r>
            <a:r>
              <a:rPr lang="cs-CZ" sz="2800" b="1" i="1" dirty="0" smtClean="0">
                <a:solidFill>
                  <a:srgbClr val="FF0000"/>
                </a:solidFill>
              </a:rPr>
              <a:t>Y</a:t>
            </a:r>
            <a:r>
              <a:rPr lang="cs-CZ" sz="2800" i="1" dirty="0" smtClean="0"/>
              <a:t>orku, </a:t>
            </a:r>
            <a:r>
              <a:rPr lang="cs-CZ" sz="2800" b="1" i="1" dirty="0" smtClean="0"/>
              <a:t>v</a:t>
            </a:r>
            <a:r>
              <a:rPr lang="cs-CZ" sz="2800" i="1" dirty="0" smtClean="0"/>
              <a:t>évodkyně </a:t>
            </a:r>
            <a:r>
              <a:rPr lang="cs-CZ" sz="2800" b="1" i="1" dirty="0" smtClean="0"/>
              <a:t>b</a:t>
            </a:r>
            <a:r>
              <a:rPr lang="cs-CZ" sz="2800" i="1" dirty="0" smtClean="0"/>
              <a:t>ourbonská</a:t>
            </a:r>
            <a:endParaRPr lang="cs-CZ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285736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Písmo Slovanů</a:t>
            </a:r>
            <a:r>
              <a:rPr lang="cs-CZ" sz="4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cs-CZ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– latinka, azbuka</a:t>
            </a:r>
            <a:endParaRPr lang="cs-CZ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1086" y="1583012"/>
            <a:ext cx="8287378" cy="5086348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b="1" noProof="1">
                <a:solidFill>
                  <a:schemeClr val="accent6">
                    <a:lumMod val="50000"/>
                  </a:schemeClr>
                </a:solidFill>
              </a:rPr>
              <a:t>latinka</a:t>
            </a:r>
            <a:r>
              <a:rPr lang="cs-CZ" sz="2400" noProof="1"/>
              <a:t> – </a:t>
            </a:r>
            <a:r>
              <a:rPr lang="cs-CZ" sz="2400" b="1" i="1" noProof="1"/>
              <a:t>latinské </a:t>
            </a:r>
            <a:r>
              <a:rPr lang="cs-CZ" sz="2400" b="1" i="1" noProof="1" smtClean="0"/>
              <a:t>písmo </a:t>
            </a:r>
            <a:r>
              <a:rPr lang="cs-CZ" sz="2400" noProof="1" smtClean="0"/>
              <a:t>používá </a:t>
            </a:r>
            <a:r>
              <a:rPr lang="cs-CZ" sz="2400" noProof="1"/>
              <a:t>přes 2 500 000 000 lidí</a:t>
            </a:r>
          </a:p>
          <a:p>
            <a:r>
              <a:rPr lang="cs-CZ" sz="2400" b="1" noProof="1"/>
              <a:t>písmo hláskové, </a:t>
            </a:r>
            <a:r>
              <a:rPr lang="cs-CZ" sz="2400" b="1" noProof="1" smtClean="0"/>
              <a:t>znaky pro souhlásky i pro samohlásky</a:t>
            </a:r>
            <a:endParaRPr lang="cs-CZ" sz="2400" b="1" noProof="1"/>
          </a:p>
          <a:p>
            <a:r>
              <a:rPr lang="cs-CZ" sz="2400" noProof="1" smtClean="0"/>
              <a:t>původně </a:t>
            </a:r>
            <a:r>
              <a:rPr lang="cs-CZ" sz="2400" noProof="1"/>
              <a:t>vyvinuta pro latinu odvozením </a:t>
            </a:r>
            <a:r>
              <a:rPr lang="cs-CZ" sz="2400" noProof="1" smtClean="0"/>
              <a:t> z </a:t>
            </a:r>
            <a:r>
              <a:rPr lang="cs-CZ" sz="2400" noProof="1"/>
              <a:t>řecké abecedy zprostředkované </a:t>
            </a:r>
            <a:r>
              <a:rPr lang="cs-CZ" sz="2400" b="1" i="1" noProof="1"/>
              <a:t>Etrusky</a:t>
            </a:r>
            <a:r>
              <a:rPr lang="cs-CZ" sz="2400" noProof="1"/>
              <a:t> asi v 7. </a:t>
            </a:r>
            <a:r>
              <a:rPr lang="cs-CZ" sz="2400" noProof="1" smtClean="0"/>
              <a:t>století př</a:t>
            </a:r>
            <a:r>
              <a:rPr lang="cs-CZ" sz="2400" noProof="1"/>
              <a:t>. n. l. a měla </a:t>
            </a:r>
            <a:r>
              <a:rPr lang="cs-CZ" sz="2400" b="1" noProof="1"/>
              <a:t>jen velká </a:t>
            </a:r>
            <a:r>
              <a:rPr lang="cs-CZ" sz="2400" b="1" noProof="1" smtClean="0"/>
              <a:t>písmena</a:t>
            </a:r>
          </a:p>
          <a:p>
            <a:r>
              <a:rPr lang="cs-CZ" sz="2400" dirty="0"/>
              <a:t>germánské a románské jazyky, keltské a baltské jazyky,  více než polovina slovanských jazyků - Češi, Slováci, Poláci, Chorvaté aj</a:t>
            </a:r>
            <a:r>
              <a:rPr lang="cs-CZ" sz="2400" dirty="0" smtClean="0"/>
              <a:t>.</a:t>
            </a:r>
            <a:endParaRPr lang="cs-CZ" sz="2400" b="1" noProof="1" smtClean="0"/>
          </a:p>
          <a:p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cs-CZ" sz="2400" b="1" dirty="0">
                <a:solidFill>
                  <a:schemeClr val="accent6">
                    <a:lumMod val="50000"/>
                  </a:schemeClr>
                </a:solidFill>
              </a:rPr>
              <a:t> 19. a 20. století se latinka stala prostředkem   i pro zápis řady mimoevropských jazyků</a:t>
            </a:r>
          </a:p>
          <a:p>
            <a:r>
              <a:rPr lang="cs-CZ" sz="2400" dirty="0" smtClean="0"/>
              <a:t>výsledek </a:t>
            </a:r>
            <a:r>
              <a:rPr lang="cs-CZ" sz="2400" dirty="0"/>
              <a:t>práce křesťanských misionářů, kteří překládali </a:t>
            </a:r>
            <a:r>
              <a:rPr lang="cs-CZ" sz="2400" dirty="0" smtClean="0"/>
              <a:t>                           do </a:t>
            </a:r>
            <a:r>
              <a:rPr lang="cs-CZ" sz="2400" dirty="0"/>
              <a:t>domorodých jazyků Bibli nebo její části</a:t>
            </a:r>
          </a:p>
          <a:p>
            <a:endParaRPr lang="cs-CZ" sz="2400" dirty="0"/>
          </a:p>
          <a:p>
            <a:endParaRPr lang="cs-CZ" sz="2400" noProof="1"/>
          </a:p>
          <a:p>
            <a:endParaRPr lang="cs-CZ" sz="2400" noProof="1"/>
          </a:p>
          <a:p>
            <a:endParaRPr lang="cs-CZ" sz="2400" noProof="1" smtClean="0"/>
          </a:p>
        </p:txBody>
      </p:sp>
    </p:spTree>
    <p:extLst>
      <p:ext uri="{BB962C8B-B14F-4D97-AF65-F5344CB8AC3E}">
        <p14:creationId xmlns:p14="http://schemas.microsoft.com/office/powerpoint/2010/main" val="2846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700" b="1" dirty="0">
                <a:solidFill>
                  <a:srgbClr val="7030A0"/>
                </a:solidFill>
              </a:rPr>
              <a:t>d) příslušníci náboženských vyznání a mnišských </a:t>
            </a:r>
            <a:r>
              <a:rPr lang="cs-CZ" sz="2700" b="1" dirty="0" smtClean="0">
                <a:solidFill>
                  <a:srgbClr val="7030A0"/>
                </a:solidFill>
              </a:rPr>
              <a:t>řádů</a:t>
            </a:r>
            <a:r>
              <a:rPr lang="cs-CZ" sz="2700" dirty="0" smtClean="0">
                <a:solidFill>
                  <a:srgbClr val="7030A0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cs-CZ" sz="2700" b="1" i="1" dirty="0" smtClean="0"/>
              <a:t>k</a:t>
            </a:r>
            <a:r>
              <a:rPr lang="cs-CZ" sz="2700" i="1" dirty="0" smtClean="0"/>
              <a:t>atolík</a:t>
            </a:r>
            <a:r>
              <a:rPr lang="cs-CZ" sz="2700" i="1" dirty="0"/>
              <a:t>, </a:t>
            </a:r>
            <a:r>
              <a:rPr lang="cs-CZ" sz="2700" b="1" i="1" dirty="0"/>
              <a:t>e</a:t>
            </a:r>
            <a:r>
              <a:rPr lang="cs-CZ" sz="2700" i="1" dirty="0"/>
              <a:t>vangelík, </a:t>
            </a:r>
            <a:r>
              <a:rPr lang="cs-CZ" sz="2700" b="1" i="1" dirty="0"/>
              <a:t>s</a:t>
            </a:r>
            <a:r>
              <a:rPr lang="cs-CZ" sz="2700" i="1" dirty="0"/>
              <a:t>vědci </a:t>
            </a:r>
            <a:r>
              <a:rPr lang="cs-CZ" sz="2700" b="1" i="1" dirty="0">
                <a:solidFill>
                  <a:srgbClr val="FF0000"/>
                </a:solidFill>
              </a:rPr>
              <a:t>J</a:t>
            </a:r>
            <a:r>
              <a:rPr lang="cs-CZ" sz="2700" i="1" dirty="0"/>
              <a:t>ehovovi, </a:t>
            </a:r>
            <a:r>
              <a:rPr lang="cs-CZ" sz="2700" b="1" i="1" dirty="0"/>
              <a:t>m</a:t>
            </a:r>
            <a:r>
              <a:rPr lang="cs-CZ" sz="2700" i="1" dirty="0"/>
              <a:t>uslim, </a:t>
            </a:r>
            <a:r>
              <a:rPr lang="cs-CZ" sz="2700" b="1" i="1" dirty="0"/>
              <a:t>f</a:t>
            </a:r>
            <a:r>
              <a:rPr lang="cs-CZ" sz="2700" i="1" dirty="0"/>
              <a:t>rantiškán, </a:t>
            </a:r>
            <a:r>
              <a:rPr lang="cs-CZ" sz="2700" b="1" i="1" dirty="0"/>
              <a:t>b</a:t>
            </a:r>
            <a:r>
              <a:rPr lang="cs-CZ" sz="2700" i="1" dirty="0"/>
              <a:t>oromejka, </a:t>
            </a:r>
            <a:r>
              <a:rPr lang="cs-CZ" sz="2700" b="1" i="1" dirty="0" smtClean="0"/>
              <a:t>v</a:t>
            </a:r>
            <a:r>
              <a:rPr lang="cs-CZ" sz="2700" i="1" dirty="0" smtClean="0"/>
              <a:t>estálka</a:t>
            </a:r>
            <a:r>
              <a:rPr lang="cs-CZ" sz="2700" dirty="0" smtClean="0"/>
              <a:t>…</a:t>
            </a:r>
            <a:endParaRPr lang="cs-CZ" sz="2700" dirty="0"/>
          </a:p>
          <a:p>
            <a:r>
              <a:rPr lang="cs-CZ" sz="2700" b="1" dirty="0">
                <a:solidFill>
                  <a:srgbClr val="7030A0"/>
                </a:solidFill>
              </a:rPr>
              <a:t>e) členové politických stran, organizací, názorových skupin, zaměstnanci závodů, členové sportovních klubů a jejich příznivci:</a:t>
            </a:r>
            <a:r>
              <a:rPr lang="cs-CZ" sz="2700" dirty="0">
                <a:solidFill>
                  <a:srgbClr val="7030A0"/>
                </a:solidFill>
              </a:rPr>
              <a:t> </a:t>
            </a:r>
            <a:endParaRPr lang="cs-CZ" sz="2700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700" b="1" i="1" dirty="0" smtClean="0"/>
              <a:t>s</a:t>
            </a:r>
            <a:r>
              <a:rPr lang="cs-CZ" sz="2700" i="1" dirty="0" smtClean="0"/>
              <a:t>ociální </a:t>
            </a:r>
            <a:r>
              <a:rPr lang="cs-CZ" sz="2700" i="1" dirty="0"/>
              <a:t>demokrat, </a:t>
            </a:r>
            <a:r>
              <a:rPr lang="cs-CZ" sz="2700" b="1" i="1" dirty="0"/>
              <a:t>l</a:t>
            </a:r>
            <a:r>
              <a:rPr lang="cs-CZ" sz="2700" i="1" dirty="0"/>
              <a:t>idovec, </a:t>
            </a:r>
            <a:r>
              <a:rPr lang="cs-CZ" sz="2700" b="1" i="1" dirty="0"/>
              <a:t>z</a:t>
            </a:r>
            <a:r>
              <a:rPr lang="cs-CZ" sz="2700" i="1" dirty="0"/>
              <a:t>elení </a:t>
            </a:r>
            <a:r>
              <a:rPr lang="cs-CZ" sz="2700" dirty="0" smtClean="0"/>
              <a:t>(= </a:t>
            </a:r>
            <a:r>
              <a:rPr lang="cs-CZ" sz="2700" dirty="0"/>
              <a:t>příslušníci </a:t>
            </a:r>
            <a:r>
              <a:rPr lang="cs-CZ" sz="2700" b="1" dirty="0">
                <a:solidFill>
                  <a:srgbClr val="FF0000"/>
                </a:solidFill>
              </a:rPr>
              <a:t>S</a:t>
            </a:r>
            <a:r>
              <a:rPr lang="cs-CZ" sz="2700" dirty="0"/>
              <a:t>trany </a:t>
            </a:r>
            <a:r>
              <a:rPr lang="cs-CZ" sz="2700" b="1" dirty="0"/>
              <a:t>z</a:t>
            </a:r>
            <a:r>
              <a:rPr lang="cs-CZ" sz="2700" dirty="0"/>
              <a:t>elených) x </a:t>
            </a:r>
            <a:r>
              <a:rPr lang="cs-CZ" sz="2700" b="1" i="1" dirty="0">
                <a:solidFill>
                  <a:srgbClr val="FF0000"/>
                </a:solidFill>
              </a:rPr>
              <a:t>Z</a:t>
            </a:r>
            <a:r>
              <a:rPr lang="cs-CZ" sz="2700" i="1" dirty="0"/>
              <a:t>elení </a:t>
            </a:r>
            <a:r>
              <a:rPr lang="cs-CZ" sz="2700" dirty="0"/>
              <a:t>(= </a:t>
            </a:r>
            <a:r>
              <a:rPr lang="cs-CZ" sz="2700" dirty="0" smtClean="0"/>
              <a:t>oficiální </a:t>
            </a:r>
            <a:r>
              <a:rPr lang="cs-CZ" sz="2700" dirty="0"/>
              <a:t>název strany v některých zemích),</a:t>
            </a:r>
            <a:r>
              <a:rPr lang="cs-CZ" sz="2700" i="1" dirty="0"/>
              <a:t> </a:t>
            </a:r>
            <a:r>
              <a:rPr lang="cs-CZ" sz="2700" b="1" i="1" dirty="0"/>
              <a:t>s</a:t>
            </a:r>
            <a:r>
              <a:rPr lang="cs-CZ" sz="2700" i="1" dirty="0"/>
              <a:t>taročech, </a:t>
            </a:r>
            <a:r>
              <a:rPr lang="cs-CZ" sz="2700" b="1" i="1" dirty="0"/>
              <a:t>m</a:t>
            </a:r>
            <a:r>
              <a:rPr lang="cs-CZ" sz="2700" i="1" dirty="0"/>
              <a:t>ladočech, </a:t>
            </a:r>
            <a:r>
              <a:rPr lang="cs-CZ" sz="2700" b="1" i="1" dirty="0"/>
              <a:t>h</a:t>
            </a:r>
            <a:r>
              <a:rPr lang="cs-CZ" sz="2700" i="1" dirty="0"/>
              <a:t>usita,</a:t>
            </a:r>
            <a:r>
              <a:rPr lang="cs-CZ" sz="2700" dirty="0"/>
              <a:t> </a:t>
            </a:r>
            <a:r>
              <a:rPr lang="cs-CZ" sz="2700" b="1" i="1" dirty="0"/>
              <a:t>m</a:t>
            </a:r>
            <a:r>
              <a:rPr lang="cs-CZ" sz="2700" i="1" dirty="0"/>
              <a:t>ájovec, </a:t>
            </a:r>
            <a:r>
              <a:rPr lang="cs-CZ" sz="2700" b="1" i="1" dirty="0"/>
              <a:t>f</a:t>
            </a:r>
            <a:r>
              <a:rPr lang="cs-CZ" sz="2700" i="1" dirty="0"/>
              <a:t>ilharmonik, </a:t>
            </a:r>
            <a:r>
              <a:rPr lang="cs-CZ" sz="2700" b="1" i="1" dirty="0"/>
              <a:t>s</a:t>
            </a:r>
            <a:r>
              <a:rPr lang="cs-CZ" sz="2700" i="1" dirty="0"/>
              <a:t>okol, </a:t>
            </a:r>
            <a:r>
              <a:rPr lang="cs-CZ" sz="2700" b="1" i="1" dirty="0"/>
              <a:t>j</a:t>
            </a:r>
            <a:r>
              <a:rPr lang="cs-CZ" sz="2700" i="1" dirty="0"/>
              <a:t>unák, </a:t>
            </a:r>
            <a:r>
              <a:rPr lang="cs-CZ" sz="2700" b="1" i="1" dirty="0"/>
              <a:t>s</a:t>
            </a:r>
            <a:r>
              <a:rPr lang="cs-CZ" sz="2700" i="1" dirty="0"/>
              <a:t>lávista, </a:t>
            </a:r>
            <a:r>
              <a:rPr lang="cs-CZ" sz="2700" b="1" i="1" dirty="0"/>
              <a:t>s</a:t>
            </a:r>
            <a:r>
              <a:rPr lang="cs-CZ" sz="2700" i="1" dirty="0"/>
              <a:t>parťan, </a:t>
            </a:r>
            <a:r>
              <a:rPr lang="cs-CZ" sz="2700" b="1" i="1" dirty="0"/>
              <a:t>k</a:t>
            </a:r>
            <a:r>
              <a:rPr lang="cs-CZ" sz="2700" i="1" dirty="0"/>
              <a:t>lokan </a:t>
            </a:r>
            <a:r>
              <a:rPr lang="cs-CZ" sz="2700" dirty="0"/>
              <a:t>(= hráč </a:t>
            </a:r>
            <a:r>
              <a:rPr lang="cs-CZ" sz="2700" b="1" dirty="0" err="1">
                <a:solidFill>
                  <a:srgbClr val="FF0000"/>
                </a:solidFill>
              </a:rPr>
              <a:t>B</a:t>
            </a:r>
            <a:r>
              <a:rPr lang="cs-CZ" sz="2700" dirty="0" err="1"/>
              <a:t>ohemians</a:t>
            </a:r>
            <a:r>
              <a:rPr lang="cs-CZ" sz="2700" dirty="0"/>
              <a:t>), </a:t>
            </a:r>
            <a:r>
              <a:rPr lang="cs-CZ" sz="2700" b="1" i="1" dirty="0"/>
              <a:t>j</a:t>
            </a:r>
            <a:r>
              <a:rPr lang="cs-CZ" sz="2700" i="1" dirty="0"/>
              <a:t>ezdci, </a:t>
            </a:r>
            <a:r>
              <a:rPr lang="cs-CZ" sz="2700" b="1" i="1" dirty="0" smtClean="0"/>
              <a:t>v</a:t>
            </a:r>
            <a:r>
              <a:rPr lang="cs-CZ" sz="2700" i="1" dirty="0" smtClean="0"/>
              <a:t>alcíři…..</a:t>
            </a:r>
            <a:endParaRPr lang="cs-CZ" sz="2700" dirty="0"/>
          </a:p>
          <a:p>
            <a:r>
              <a:rPr lang="cs-CZ" sz="2700" b="1" dirty="0">
                <a:solidFill>
                  <a:srgbClr val="7030A0"/>
                </a:solidFill>
              </a:rPr>
              <a:t>f) přídavná jména utvořená od osobních jmen pomocí přípony </a:t>
            </a:r>
            <a:r>
              <a:rPr lang="cs-CZ" sz="2700" b="1" i="1" dirty="0">
                <a:solidFill>
                  <a:srgbClr val="7030A0"/>
                </a:solidFill>
              </a:rPr>
              <a:t>–</a:t>
            </a:r>
            <a:r>
              <a:rPr lang="cs-CZ" sz="2700" b="1" i="1" dirty="0" err="1">
                <a:solidFill>
                  <a:srgbClr val="7030A0"/>
                </a:solidFill>
              </a:rPr>
              <a:t>ský</a:t>
            </a:r>
            <a:r>
              <a:rPr lang="cs-CZ" sz="2700" b="1" i="1" dirty="0">
                <a:solidFill>
                  <a:srgbClr val="7030A0"/>
                </a:solidFill>
              </a:rPr>
              <a:t>, - </a:t>
            </a:r>
            <a:r>
              <a:rPr lang="cs-CZ" sz="2700" b="1" i="1" dirty="0" err="1">
                <a:solidFill>
                  <a:srgbClr val="7030A0"/>
                </a:solidFill>
              </a:rPr>
              <a:t>ovský</a:t>
            </a:r>
            <a:r>
              <a:rPr lang="cs-CZ" sz="2700" i="1" dirty="0">
                <a:solidFill>
                  <a:srgbClr val="7030A0"/>
                </a:solidFill>
              </a:rPr>
              <a:t>: </a:t>
            </a:r>
            <a:endParaRPr lang="cs-CZ" sz="2700" i="1" dirty="0" smtClean="0">
              <a:solidFill>
                <a:srgbClr val="7030A0"/>
              </a:solidFill>
            </a:endParaRPr>
          </a:p>
          <a:p>
            <a:r>
              <a:rPr lang="cs-CZ" sz="2700" b="1" i="1" dirty="0" smtClean="0"/>
              <a:t>a</a:t>
            </a:r>
            <a:r>
              <a:rPr lang="cs-CZ" sz="2700" i="1" dirty="0" smtClean="0"/>
              <a:t>lžbětinský</a:t>
            </a:r>
            <a:r>
              <a:rPr lang="cs-CZ" sz="2700" i="1" dirty="0"/>
              <a:t>,</a:t>
            </a:r>
            <a:r>
              <a:rPr lang="cs-CZ" sz="2700" dirty="0"/>
              <a:t> </a:t>
            </a:r>
            <a:r>
              <a:rPr lang="cs-CZ" sz="2700" b="1" i="1" dirty="0"/>
              <a:t>č</a:t>
            </a:r>
            <a:r>
              <a:rPr lang="cs-CZ" sz="2700" i="1" dirty="0"/>
              <a:t>apkovský, </a:t>
            </a:r>
            <a:r>
              <a:rPr lang="cs-CZ" sz="2700" b="1" i="1" dirty="0"/>
              <a:t>l</a:t>
            </a:r>
            <a:r>
              <a:rPr lang="cs-CZ" sz="2700" i="1" dirty="0"/>
              <a:t>adovský, </a:t>
            </a:r>
            <a:r>
              <a:rPr lang="cs-CZ" sz="2700" b="1" i="1" dirty="0" smtClean="0"/>
              <a:t>o</a:t>
            </a:r>
            <a:r>
              <a:rPr lang="cs-CZ" sz="2700" i="1" dirty="0" smtClean="0"/>
              <a:t>idipovský, </a:t>
            </a:r>
            <a:r>
              <a:rPr lang="cs-CZ" sz="2700" b="1" i="1" dirty="0" smtClean="0"/>
              <a:t>č</a:t>
            </a:r>
            <a:r>
              <a:rPr lang="cs-CZ" sz="2700" i="1" dirty="0" smtClean="0"/>
              <a:t>eský …</a:t>
            </a:r>
            <a:endParaRPr lang="cs-CZ" sz="2700" dirty="0"/>
          </a:p>
          <a:p>
            <a:endParaRPr lang="cs-CZ" sz="2700" dirty="0"/>
          </a:p>
          <a:p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6801646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856" y="476672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S velkým i malým písmenem lze psát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064896" cy="4248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 smtClean="0">
                <a:solidFill>
                  <a:srgbClr val="7030A0"/>
                </a:solidFill>
              </a:rPr>
              <a:t>a) jména </a:t>
            </a:r>
            <a:r>
              <a:rPr lang="cs-CZ" sz="2800" b="1" dirty="0" smtClean="0">
                <a:solidFill>
                  <a:srgbClr val="7030A0"/>
                </a:solidFill>
              </a:rPr>
              <a:t>Ž/žid, M/mongol, C/cikán ( Rom)</a:t>
            </a:r>
            <a:endParaRPr lang="cs-CZ" sz="2800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B050"/>
                </a:solidFill>
              </a:rPr>
              <a:t>velké písmeno = označují příslušníky národa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malá písmena = příslušník  antropologické skupiny</a:t>
            </a:r>
            <a:r>
              <a:rPr lang="cs-CZ" sz="2800" dirty="0" smtClean="0">
                <a:solidFill>
                  <a:schemeClr val="tx1"/>
                </a:solidFill>
              </a:rPr>
              <a:t>: </a:t>
            </a:r>
            <a:r>
              <a:rPr lang="cs-CZ" sz="2800" b="1" dirty="0" smtClean="0">
                <a:solidFill>
                  <a:schemeClr val="tx1"/>
                </a:solidFill>
              </a:rPr>
              <a:t>m</a:t>
            </a:r>
            <a:r>
              <a:rPr lang="cs-CZ" sz="2800" dirty="0" smtClean="0">
                <a:solidFill>
                  <a:schemeClr val="tx1"/>
                </a:solidFill>
              </a:rPr>
              <a:t>ongol, </a:t>
            </a:r>
            <a:r>
              <a:rPr lang="cs-CZ" sz="2800" b="1" dirty="0" smtClean="0">
                <a:solidFill>
                  <a:schemeClr val="tx1"/>
                </a:solidFill>
              </a:rPr>
              <a:t>c</a:t>
            </a:r>
            <a:r>
              <a:rPr lang="cs-CZ" sz="2800" dirty="0" smtClean="0">
                <a:solidFill>
                  <a:schemeClr val="tx1"/>
                </a:solidFill>
              </a:rPr>
              <a:t>ikán nebo náboženského vyznání: </a:t>
            </a:r>
            <a:r>
              <a:rPr lang="cs-CZ" sz="2800" b="1" dirty="0" smtClean="0">
                <a:solidFill>
                  <a:schemeClr val="tx1"/>
                </a:solidFill>
              </a:rPr>
              <a:t>ž</a:t>
            </a:r>
            <a:r>
              <a:rPr lang="cs-CZ" sz="2800" dirty="0" smtClean="0">
                <a:solidFill>
                  <a:schemeClr val="tx1"/>
                </a:solidFill>
              </a:rPr>
              <a:t>id; 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u holocaustu volíme velké písmeno</a:t>
            </a:r>
          </a:p>
          <a:p>
            <a:r>
              <a:rPr lang="cs-CZ" sz="2800" dirty="0" smtClean="0">
                <a:solidFill>
                  <a:srgbClr val="7030A0"/>
                </a:solidFill>
              </a:rPr>
              <a:t>b) jméno </a:t>
            </a:r>
            <a:r>
              <a:rPr lang="cs-CZ" sz="2800" b="1" dirty="0" smtClean="0">
                <a:solidFill>
                  <a:srgbClr val="7030A0"/>
                </a:solidFill>
              </a:rPr>
              <a:t>Inka/</a:t>
            </a:r>
            <a:r>
              <a:rPr lang="cs-CZ" sz="2800" b="1" dirty="0" err="1" smtClean="0">
                <a:solidFill>
                  <a:srgbClr val="7030A0"/>
                </a:solidFill>
              </a:rPr>
              <a:t>inka</a:t>
            </a:r>
            <a:r>
              <a:rPr lang="cs-CZ" sz="2800" dirty="0" smtClean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rgbClr val="7030A0"/>
                </a:solidFill>
              </a:rPr>
              <a:t>    - </a:t>
            </a:r>
            <a:r>
              <a:rPr lang="cs-CZ" sz="2800" b="1" dirty="0" err="1" smtClean="0">
                <a:solidFill>
                  <a:srgbClr val="FF0000"/>
                </a:solidFill>
              </a:rPr>
              <a:t>i</a:t>
            </a:r>
            <a:r>
              <a:rPr lang="cs-CZ" sz="2800" dirty="0" err="1" smtClean="0">
                <a:solidFill>
                  <a:srgbClr val="7030A0"/>
                </a:solidFill>
              </a:rPr>
              <a:t>nka</a:t>
            </a:r>
            <a:r>
              <a:rPr lang="cs-CZ" sz="2800" dirty="0" smtClean="0">
                <a:solidFill>
                  <a:srgbClr val="7030A0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- šlechtic v incké říši, vládce incké říše;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</a:t>
            </a:r>
            <a:r>
              <a:rPr lang="cs-CZ" sz="2800" dirty="0" smtClean="0">
                <a:solidFill>
                  <a:srgbClr val="7030A0"/>
                </a:solidFill>
              </a:rPr>
              <a:t>- </a:t>
            </a:r>
            <a:r>
              <a:rPr lang="cs-CZ" sz="2800" b="1" dirty="0" smtClean="0">
                <a:solidFill>
                  <a:srgbClr val="FF0000"/>
                </a:solidFill>
              </a:rPr>
              <a:t>I</a:t>
            </a:r>
            <a:r>
              <a:rPr lang="cs-CZ" sz="2800" dirty="0" smtClean="0">
                <a:solidFill>
                  <a:srgbClr val="7030A0"/>
                </a:solidFill>
              </a:rPr>
              <a:t>nkové </a:t>
            </a:r>
            <a:r>
              <a:rPr lang="cs-CZ" sz="2800" dirty="0" smtClean="0">
                <a:solidFill>
                  <a:schemeClr val="tx1"/>
                </a:solidFill>
              </a:rPr>
              <a:t>- v etnickém nebo rodovém významu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59046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>
                <a:solidFill>
                  <a:srgbClr val="7030A0"/>
                </a:solidFill>
              </a:rPr>
              <a:t>c) jména jako </a:t>
            </a:r>
            <a:r>
              <a:rPr lang="cs-CZ" sz="2800" b="1" dirty="0">
                <a:solidFill>
                  <a:srgbClr val="7030A0"/>
                </a:solidFill>
              </a:rPr>
              <a:t>J/jidáš, L/lazar, X/xantipa, H/harpagon, H/</a:t>
            </a:r>
            <a:r>
              <a:rPr lang="cs-CZ" sz="2800" b="1" dirty="0" err="1">
                <a:solidFill>
                  <a:srgbClr val="7030A0"/>
                </a:solidFill>
              </a:rPr>
              <a:t>honza</a:t>
            </a:r>
            <a:r>
              <a:rPr lang="cs-CZ" sz="2800" b="1" dirty="0">
                <a:solidFill>
                  <a:srgbClr val="7030A0"/>
                </a:solidFill>
              </a:rPr>
              <a:t>; S/salchow, L/lutz, A/</a:t>
            </a:r>
            <a:r>
              <a:rPr lang="cs-CZ" sz="2800" b="1" dirty="0" err="1">
                <a:solidFill>
                  <a:srgbClr val="7030A0"/>
                </a:solidFill>
              </a:rPr>
              <a:t>alzheimer</a:t>
            </a:r>
            <a:r>
              <a:rPr lang="cs-CZ" sz="2800" b="1" dirty="0">
                <a:solidFill>
                  <a:srgbClr val="7030A0"/>
                </a:solidFill>
              </a:rPr>
              <a:t> </a:t>
            </a:r>
            <a:endParaRPr lang="cs-CZ" sz="2800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>
                <a:solidFill>
                  <a:srgbClr val="FF0000"/>
                </a:solidFill>
              </a:rPr>
              <a:t>s  velkým písmenem v původním významu</a:t>
            </a:r>
            <a:r>
              <a:rPr lang="cs-CZ" sz="2800" dirty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    Jidáš = apoštol, který zradil </a:t>
            </a:r>
            <a:r>
              <a:rPr lang="cs-CZ" sz="2800" dirty="0" smtClean="0">
                <a:solidFill>
                  <a:schemeClr val="tx1"/>
                </a:solidFill>
              </a:rPr>
              <a:t>Ježíše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 </a:t>
            </a:r>
            <a:r>
              <a:rPr lang="cs-CZ" sz="2800" dirty="0">
                <a:solidFill>
                  <a:schemeClr val="tx1"/>
                </a:solidFill>
              </a:rPr>
              <a:t>Lazar = </a:t>
            </a:r>
            <a:r>
              <a:rPr lang="cs-CZ" sz="2800" dirty="0" smtClean="0">
                <a:solidFill>
                  <a:schemeClr val="tx1"/>
                </a:solidFill>
              </a:rPr>
              <a:t>Ježíšův přítel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 Xantipa </a:t>
            </a:r>
            <a:r>
              <a:rPr lang="cs-CZ" sz="2800" dirty="0">
                <a:solidFill>
                  <a:schemeClr val="tx1"/>
                </a:solidFill>
              </a:rPr>
              <a:t>= Sokratova zlá </a:t>
            </a:r>
            <a:r>
              <a:rPr lang="cs-CZ" sz="2800" dirty="0" smtClean="0">
                <a:solidFill>
                  <a:schemeClr val="tx1"/>
                </a:solidFill>
              </a:rPr>
              <a:t>žena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 Harpagon = z  </a:t>
            </a:r>
            <a:r>
              <a:rPr lang="cs-CZ" sz="2800" dirty="0" err="1">
                <a:solidFill>
                  <a:schemeClr val="tx1"/>
                </a:solidFill>
              </a:rPr>
              <a:t>Molièrova</a:t>
            </a: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dramatu Lakomec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 Honza </a:t>
            </a:r>
            <a:r>
              <a:rPr lang="cs-CZ" sz="2800" dirty="0">
                <a:solidFill>
                  <a:schemeClr val="tx1"/>
                </a:solidFill>
              </a:rPr>
              <a:t>= domácká  </a:t>
            </a:r>
            <a:r>
              <a:rPr lang="cs-CZ" sz="2800" dirty="0" smtClean="0">
                <a:solidFill>
                  <a:schemeClr val="tx1"/>
                </a:solidFill>
              </a:rPr>
              <a:t>podoba </a:t>
            </a:r>
            <a:r>
              <a:rPr lang="cs-CZ" sz="2800" dirty="0">
                <a:solidFill>
                  <a:schemeClr val="tx1"/>
                </a:solidFill>
              </a:rPr>
              <a:t>jména </a:t>
            </a:r>
            <a:r>
              <a:rPr lang="cs-CZ" sz="2800" dirty="0" smtClean="0">
                <a:solidFill>
                  <a:schemeClr val="tx1"/>
                </a:solidFill>
              </a:rPr>
              <a:t>Jan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 Salchow</a:t>
            </a:r>
            <a:r>
              <a:rPr lang="cs-CZ" sz="2800" dirty="0">
                <a:solidFill>
                  <a:schemeClr val="tx1"/>
                </a:solidFill>
              </a:rPr>
              <a:t>, </a:t>
            </a:r>
            <a:r>
              <a:rPr lang="cs-CZ" sz="2800" dirty="0" smtClean="0">
                <a:solidFill>
                  <a:schemeClr val="tx1"/>
                </a:solidFill>
              </a:rPr>
              <a:t>Lutz </a:t>
            </a:r>
            <a:r>
              <a:rPr lang="cs-CZ" sz="2800" dirty="0">
                <a:solidFill>
                  <a:schemeClr val="tx1"/>
                </a:solidFill>
              </a:rPr>
              <a:t>= </a:t>
            </a:r>
            <a:r>
              <a:rPr lang="cs-CZ" sz="2800" dirty="0" smtClean="0">
                <a:solidFill>
                  <a:schemeClr val="tx1"/>
                </a:solidFill>
              </a:rPr>
              <a:t>krasobruslaři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    Alzheimer </a:t>
            </a:r>
            <a:r>
              <a:rPr lang="cs-CZ" sz="2800" dirty="0">
                <a:solidFill>
                  <a:schemeClr val="tx1"/>
                </a:solidFill>
              </a:rPr>
              <a:t>= </a:t>
            </a:r>
            <a:r>
              <a:rPr lang="cs-CZ" sz="2800" dirty="0" smtClean="0">
                <a:solidFill>
                  <a:schemeClr val="tx1"/>
                </a:solidFill>
              </a:rPr>
              <a:t>lékař</a:t>
            </a:r>
          </a:p>
        </p:txBody>
      </p:sp>
    </p:spTree>
    <p:extLst>
      <p:ext uri="{BB962C8B-B14F-4D97-AF65-F5344CB8AC3E}">
        <p14:creationId xmlns:p14="http://schemas.microsoft.com/office/powerpoint/2010/main" val="17573412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206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>
                <a:solidFill>
                  <a:srgbClr val="FF0000"/>
                </a:solidFill>
              </a:rPr>
              <a:t>s malým písmenem se píšou v přeneseném významu</a:t>
            </a:r>
            <a:r>
              <a:rPr lang="cs-CZ" sz="2800" dirty="0">
                <a:solidFill>
                  <a:srgbClr val="FF0000"/>
                </a:solidFill>
              </a:rPr>
              <a:t>: </a:t>
            </a:r>
          </a:p>
          <a:p>
            <a:r>
              <a:rPr lang="cs-CZ" sz="2800" i="1" dirty="0"/>
              <a:t>jidáš </a:t>
            </a:r>
            <a:r>
              <a:rPr lang="cs-CZ" sz="2800" dirty="0"/>
              <a:t>= </a:t>
            </a:r>
            <a:r>
              <a:rPr lang="cs-CZ" sz="2800" dirty="0" smtClean="0"/>
              <a:t>zrádce</a:t>
            </a:r>
          </a:p>
          <a:p>
            <a:r>
              <a:rPr lang="cs-CZ" sz="2800" i="1" dirty="0" smtClean="0"/>
              <a:t>lazar </a:t>
            </a:r>
            <a:r>
              <a:rPr lang="cs-CZ" sz="2800" dirty="0"/>
              <a:t>= nemocný </a:t>
            </a:r>
            <a:r>
              <a:rPr lang="cs-CZ" sz="2800" dirty="0" smtClean="0"/>
              <a:t>člověk</a:t>
            </a:r>
          </a:p>
          <a:p>
            <a:r>
              <a:rPr lang="cs-CZ" sz="2800" i="1" dirty="0" smtClean="0"/>
              <a:t>xantipa </a:t>
            </a:r>
            <a:r>
              <a:rPr lang="cs-CZ" sz="2800" dirty="0"/>
              <a:t>= zlá </a:t>
            </a:r>
            <a:r>
              <a:rPr lang="cs-CZ" sz="2800" dirty="0" smtClean="0"/>
              <a:t>žena</a:t>
            </a:r>
          </a:p>
          <a:p>
            <a:r>
              <a:rPr lang="cs-CZ" sz="2800" i="1" dirty="0" smtClean="0"/>
              <a:t>harpagon </a:t>
            </a:r>
            <a:r>
              <a:rPr lang="cs-CZ" sz="2800" i="1" dirty="0"/>
              <a:t>= </a:t>
            </a:r>
            <a:r>
              <a:rPr lang="cs-CZ" sz="2800" dirty="0" smtClean="0"/>
              <a:t>lakomec</a:t>
            </a:r>
          </a:p>
          <a:p>
            <a:r>
              <a:rPr lang="cs-CZ" sz="2800" i="1" dirty="0" err="1" smtClean="0"/>
              <a:t>honza</a:t>
            </a:r>
            <a:r>
              <a:rPr lang="cs-CZ" sz="2800" i="1" dirty="0" smtClean="0"/>
              <a:t> </a:t>
            </a:r>
            <a:r>
              <a:rPr lang="cs-CZ" sz="2800" dirty="0"/>
              <a:t>= dobrácký </a:t>
            </a:r>
            <a:r>
              <a:rPr lang="cs-CZ" sz="2800" dirty="0" smtClean="0"/>
              <a:t>hlupák</a:t>
            </a:r>
          </a:p>
          <a:p>
            <a:r>
              <a:rPr lang="cs-CZ" sz="2800" i="1" dirty="0" smtClean="0"/>
              <a:t>salchow</a:t>
            </a:r>
            <a:r>
              <a:rPr lang="cs-CZ" sz="2800" i="1" dirty="0"/>
              <a:t>, lutz = </a:t>
            </a:r>
            <a:r>
              <a:rPr lang="cs-CZ" sz="2800" dirty="0" smtClean="0"/>
              <a:t>skoky</a:t>
            </a:r>
          </a:p>
          <a:p>
            <a:r>
              <a:rPr lang="cs-CZ" sz="2800" i="1" dirty="0" err="1" smtClean="0"/>
              <a:t>alzheimer</a:t>
            </a:r>
            <a:r>
              <a:rPr lang="cs-CZ" sz="2800" i="1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nespisovně druh nemoci</a:t>
            </a:r>
          </a:p>
          <a:p>
            <a:r>
              <a:rPr lang="cs-CZ" sz="2800" dirty="0" smtClean="0"/>
              <a:t>u </a:t>
            </a:r>
            <a:r>
              <a:rPr lang="cs-CZ" sz="2800" dirty="0"/>
              <a:t> přejatých jmen v přeneseném významu dochází  někdy k jejich počeštění: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/>
              <a:t>on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/>
              <a:t>uan – </a:t>
            </a:r>
            <a:r>
              <a:rPr lang="cs-CZ" sz="2800" b="1" i="1" dirty="0"/>
              <a:t>d</a:t>
            </a:r>
            <a:r>
              <a:rPr lang="cs-CZ" sz="2800" i="1" dirty="0"/>
              <a:t>onchuán </a:t>
            </a:r>
            <a:r>
              <a:rPr lang="cs-CZ" sz="2800" dirty="0"/>
              <a:t>= svůdce,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/>
              <a:t>on </a:t>
            </a:r>
            <a:r>
              <a:rPr lang="cs-CZ" sz="2800" b="1" i="1" dirty="0">
                <a:solidFill>
                  <a:srgbClr val="FF0000"/>
                </a:solidFill>
              </a:rPr>
              <a:t>Q</a:t>
            </a:r>
            <a:r>
              <a:rPr lang="cs-CZ" sz="2800" i="1" dirty="0"/>
              <a:t>uijote – </a:t>
            </a:r>
            <a:r>
              <a:rPr lang="cs-CZ" sz="2800" b="1" i="1" dirty="0"/>
              <a:t>d</a:t>
            </a:r>
            <a:r>
              <a:rPr lang="cs-CZ" sz="2800" i="1" dirty="0"/>
              <a:t>onkichot </a:t>
            </a:r>
            <a:r>
              <a:rPr lang="cs-CZ" sz="2800" dirty="0"/>
              <a:t>= snílek</a:t>
            </a:r>
          </a:p>
          <a:p>
            <a:pPr marL="0" indent="0">
              <a:buNone/>
            </a:pPr>
            <a:endParaRPr lang="cs-CZ" sz="2800" dirty="0"/>
          </a:p>
          <a:p>
            <a:endParaRPr lang="cs-CZ" sz="28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8558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496944" cy="55446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>
                <a:solidFill>
                  <a:schemeClr val="tx1"/>
                </a:solidFill>
              </a:rPr>
              <a:t>d) </a:t>
            </a:r>
            <a:r>
              <a:rPr lang="cs-CZ" sz="2800" b="1" dirty="0">
                <a:solidFill>
                  <a:schemeClr val="tx1"/>
                </a:solidFill>
              </a:rPr>
              <a:t>jména </a:t>
            </a:r>
            <a:r>
              <a:rPr lang="cs-CZ" sz="2800" b="1" i="1" dirty="0">
                <a:solidFill>
                  <a:schemeClr val="tx1"/>
                </a:solidFill>
              </a:rPr>
              <a:t>J/ježíšek </a:t>
            </a:r>
            <a:r>
              <a:rPr lang="cs-CZ" sz="2800" b="1" dirty="0">
                <a:solidFill>
                  <a:schemeClr val="tx1"/>
                </a:solidFill>
              </a:rPr>
              <a:t>a </a:t>
            </a:r>
            <a:r>
              <a:rPr lang="cs-CZ" sz="2800" b="1" i="1" dirty="0" smtClean="0">
                <a:solidFill>
                  <a:schemeClr val="tx1"/>
                </a:solidFill>
              </a:rPr>
              <a:t>S/silvestr:</a:t>
            </a:r>
            <a:endParaRPr lang="cs-CZ" sz="2800" i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i="1" dirty="0" smtClean="0">
                <a:solidFill>
                  <a:schemeClr val="tx1"/>
                </a:solidFill>
              </a:rPr>
              <a:t>Už </a:t>
            </a:r>
            <a:r>
              <a:rPr lang="cs-CZ" sz="2800" i="1" dirty="0">
                <a:solidFill>
                  <a:schemeClr val="tx1"/>
                </a:solidFill>
              </a:rPr>
              <a:t>se těším na</a:t>
            </a: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i="1" dirty="0">
                <a:solidFill>
                  <a:schemeClr val="tx1"/>
                </a:solidFill>
              </a:rPr>
              <a:t>Ježíška. </a:t>
            </a:r>
            <a:r>
              <a:rPr lang="cs-CZ" sz="2800" i="1" dirty="0" smtClean="0">
                <a:solidFill>
                  <a:schemeClr val="tx1"/>
                </a:solidFill>
              </a:rPr>
              <a:t> (</a:t>
            </a:r>
            <a:r>
              <a:rPr lang="cs-CZ" sz="2800" dirty="0">
                <a:solidFill>
                  <a:schemeClr val="tx1"/>
                </a:solidFill>
              </a:rPr>
              <a:t>malý Ježíš, na Štědrý </a:t>
            </a:r>
            <a:r>
              <a:rPr lang="cs-CZ" sz="2800" dirty="0" smtClean="0">
                <a:solidFill>
                  <a:schemeClr val="tx1"/>
                </a:solidFill>
              </a:rPr>
              <a:t>den/večer)</a:t>
            </a:r>
          </a:p>
          <a:p>
            <a:pPr>
              <a:buFont typeface="Wingdings" pitchFamily="2" charset="2"/>
              <a:buChar char="Ø"/>
            </a:pPr>
            <a:r>
              <a:rPr lang="cs-CZ" sz="2800" i="1" dirty="0" smtClean="0">
                <a:solidFill>
                  <a:schemeClr val="tx1"/>
                </a:solidFill>
              </a:rPr>
              <a:t>Už </a:t>
            </a:r>
            <a:r>
              <a:rPr lang="cs-CZ" sz="2800" i="1" dirty="0">
                <a:solidFill>
                  <a:schemeClr val="tx1"/>
                </a:solidFill>
              </a:rPr>
              <a:t>se těším na ježíška. (</a:t>
            </a:r>
            <a:r>
              <a:rPr lang="cs-CZ" sz="2800" dirty="0">
                <a:solidFill>
                  <a:schemeClr val="tx1"/>
                </a:solidFill>
              </a:rPr>
              <a:t>na vánoční </a:t>
            </a:r>
            <a:r>
              <a:rPr lang="cs-CZ" sz="2800" dirty="0" smtClean="0">
                <a:solidFill>
                  <a:schemeClr val="tx1"/>
                </a:solidFill>
              </a:rPr>
              <a:t>dárky)</a:t>
            </a:r>
          </a:p>
          <a:p>
            <a:pPr>
              <a:buFont typeface="Wingdings" pitchFamily="2" charset="2"/>
              <a:buChar char="Ø"/>
            </a:pPr>
            <a:r>
              <a:rPr lang="cs-CZ" sz="2800" i="1" dirty="0" smtClean="0">
                <a:solidFill>
                  <a:schemeClr val="tx1"/>
                </a:solidFill>
              </a:rPr>
              <a:t>Na </a:t>
            </a:r>
            <a:r>
              <a:rPr lang="cs-CZ" sz="2800" i="1" dirty="0">
                <a:solidFill>
                  <a:schemeClr val="tx1"/>
                </a:solidFill>
              </a:rPr>
              <a:t>Silvestra sněžilo </a:t>
            </a:r>
            <a:r>
              <a:rPr lang="cs-CZ" sz="2800" dirty="0">
                <a:solidFill>
                  <a:schemeClr val="tx1"/>
                </a:solidFill>
              </a:rPr>
              <a:t>(</a:t>
            </a:r>
            <a:r>
              <a:rPr lang="cs-CZ" sz="2800" i="1" dirty="0">
                <a:solidFill>
                  <a:schemeClr val="tx1"/>
                </a:solidFill>
              </a:rPr>
              <a:t>Na Josefa/Štěpána sněžilo = </a:t>
            </a:r>
            <a:r>
              <a:rPr lang="cs-CZ" sz="2800" i="1" dirty="0" smtClean="0">
                <a:solidFill>
                  <a:schemeClr val="tx1"/>
                </a:solidFill>
              </a:rPr>
              <a:t>osobní jméno</a:t>
            </a:r>
            <a:endParaRPr lang="cs-CZ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i="1" dirty="0" smtClean="0">
                <a:solidFill>
                  <a:schemeClr val="tx1"/>
                </a:solidFill>
              </a:rPr>
              <a:t> </a:t>
            </a:r>
            <a:r>
              <a:rPr lang="cs-CZ" sz="2800" i="1" dirty="0">
                <a:solidFill>
                  <a:schemeClr val="tx1"/>
                </a:solidFill>
              </a:rPr>
              <a:t>silvestr = </a:t>
            </a:r>
            <a:r>
              <a:rPr lang="cs-CZ" sz="2800" dirty="0">
                <a:solidFill>
                  <a:schemeClr val="tx1"/>
                </a:solidFill>
              </a:rPr>
              <a:t>zábava, oslava na ukončení </a:t>
            </a:r>
            <a:r>
              <a:rPr lang="cs-CZ" sz="2800" dirty="0" smtClean="0">
                <a:solidFill>
                  <a:schemeClr val="tx1"/>
                </a:solidFill>
              </a:rPr>
              <a:t>roku</a:t>
            </a:r>
          </a:p>
        </p:txBody>
      </p:sp>
      <p:pic>
        <p:nvPicPr>
          <p:cNvPr id="4098" name="Picture 2" descr="http://www.heathersanimations.com/alphabets/abc80_files/bz0293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645024"/>
            <a:ext cx="2764697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heathersanimations.com/alphabets/abc80_files/bz0293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17032"/>
            <a:ext cx="2669363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476672"/>
            <a:ext cx="8352928" cy="59766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/>
              <a:t>e) </a:t>
            </a:r>
            <a:r>
              <a:rPr lang="cs-CZ" sz="2800" b="1" dirty="0"/>
              <a:t>jméno </a:t>
            </a:r>
            <a:r>
              <a:rPr lang="cs-CZ" sz="2800" b="1" i="1" dirty="0"/>
              <a:t>M/mistr</a:t>
            </a:r>
            <a:r>
              <a:rPr lang="cs-CZ" sz="2800" b="1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>
                <a:solidFill>
                  <a:srgbClr val="FF0000"/>
                </a:solidFill>
              </a:rPr>
              <a:t>mistr</a:t>
            </a:r>
            <a:r>
              <a:rPr lang="cs-CZ" sz="2800" i="1" dirty="0"/>
              <a:t> </a:t>
            </a:r>
            <a:r>
              <a:rPr lang="cs-CZ" sz="2800" dirty="0"/>
              <a:t>= kvalifikovaná činnost, znalec, </a:t>
            </a:r>
            <a:r>
              <a:rPr lang="cs-CZ" sz="2800" dirty="0" smtClean="0"/>
              <a:t>vítěz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/>
              <a:t>m</a:t>
            </a:r>
            <a:r>
              <a:rPr lang="cs-CZ" sz="2800" i="1" dirty="0" smtClean="0"/>
              <a:t>istr </a:t>
            </a:r>
            <a:r>
              <a:rPr lang="cs-CZ" sz="2800" i="1" dirty="0"/>
              <a:t>odborného výcviku</a:t>
            </a:r>
            <a:r>
              <a:rPr lang="cs-CZ" sz="2800" dirty="0"/>
              <a:t>, </a:t>
            </a:r>
            <a:r>
              <a:rPr lang="cs-CZ" sz="2800" b="1" i="1" dirty="0"/>
              <a:t>m</a:t>
            </a:r>
            <a:r>
              <a:rPr lang="cs-CZ" sz="2800" i="1" dirty="0"/>
              <a:t>istr v kouzlení, </a:t>
            </a:r>
            <a:r>
              <a:rPr lang="cs-CZ" sz="2800" b="1" i="1" dirty="0"/>
              <a:t>m</a:t>
            </a:r>
            <a:r>
              <a:rPr lang="cs-CZ" sz="2800" i="1" dirty="0"/>
              <a:t>istr slova</a:t>
            </a:r>
            <a:r>
              <a:rPr lang="cs-CZ" sz="2800" dirty="0"/>
              <a:t>, </a:t>
            </a:r>
            <a:r>
              <a:rPr lang="cs-CZ" sz="2800" b="1" i="1" dirty="0"/>
              <a:t>m</a:t>
            </a:r>
            <a:r>
              <a:rPr lang="cs-CZ" sz="2800" i="1" dirty="0"/>
              <a:t>istr světa v boxu</a:t>
            </a:r>
            <a:r>
              <a:rPr lang="cs-CZ" sz="2800" dirty="0"/>
              <a:t> aj.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>
                <a:solidFill>
                  <a:srgbClr val="FF0000"/>
                </a:solidFill>
              </a:rPr>
              <a:t>Mistr </a:t>
            </a:r>
            <a:r>
              <a:rPr lang="cs-CZ" sz="2800" b="1" i="1" dirty="0"/>
              <a:t>=  </a:t>
            </a:r>
            <a:r>
              <a:rPr lang="cs-CZ" sz="2800" b="1" dirty="0"/>
              <a:t>vynikající umělec, tvůrce, interpret, akademická </a:t>
            </a:r>
            <a:r>
              <a:rPr lang="cs-CZ" sz="2800" b="1" dirty="0" err="1"/>
              <a:t>hosnost</a:t>
            </a:r>
            <a:r>
              <a:rPr lang="cs-CZ" sz="2800" b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>
                <a:solidFill>
                  <a:srgbClr val="FF0000"/>
                </a:solidFill>
              </a:rPr>
              <a:t>M</a:t>
            </a:r>
            <a:r>
              <a:rPr lang="cs-CZ" sz="2800" i="1" dirty="0" smtClean="0"/>
              <a:t>istr </a:t>
            </a:r>
            <a:r>
              <a:rPr lang="cs-CZ" sz="2800" i="1" dirty="0"/>
              <a:t>Josef  Suk, </a:t>
            </a:r>
            <a:r>
              <a:rPr lang="cs-CZ" sz="2800" b="1" i="1" dirty="0">
                <a:solidFill>
                  <a:srgbClr val="FF0000"/>
                </a:solidFill>
              </a:rPr>
              <a:t>M. </a:t>
            </a:r>
            <a:r>
              <a:rPr lang="cs-CZ" sz="2800" i="1" dirty="0"/>
              <a:t>Josef Suk; </a:t>
            </a:r>
            <a:r>
              <a:rPr lang="cs-CZ" sz="2800" b="1" i="1" dirty="0"/>
              <a:t>M</a:t>
            </a:r>
            <a:r>
              <a:rPr lang="cs-CZ" sz="2800" i="1" dirty="0"/>
              <a:t>istr jim vyprávěl; </a:t>
            </a:r>
            <a:r>
              <a:rPr lang="cs-CZ" sz="2800" i="1" dirty="0" smtClean="0"/>
              <a:t>vážený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/>
              <a:t>istře</a:t>
            </a:r>
            <a:r>
              <a:rPr lang="cs-CZ" sz="2800" dirty="0"/>
              <a:t>…. </a:t>
            </a:r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</p:txBody>
      </p:sp>
      <p:pic>
        <p:nvPicPr>
          <p:cNvPr id="3074" name="Picture 2" descr="http://www.heathersanimations.com/alphabets/floaties/KKS%7EXMOrnament%20Floaties%20M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933055"/>
            <a:ext cx="2160240" cy="236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71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Praktická cvičení</a:t>
            </a:r>
            <a:endParaRPr lang="cs-CZ" dirty="0"/>
          </a:p>
        </p:txBody>
      </p:sp>
      <p:pic>
        <p:nvPicPr>
          <p:cNvPr id="2050" name="Picture 2" descr="http://www.heathersanimations.com/alphabets/abc58_files/bz02275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549"/>
            <a:ext cx="1944216" cy="194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heathersanimations.com/alphabets/abc58_files/bz0227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263" y="0"/>
            <a:ext cx="2204392" cy="220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heathersanimations.com/alphabets/abc58_files/bz02277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-9384"/>
            <a:ext cx="2213775" cy="221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heathersanimations.com/alphabets/abc58_files/bz02278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10078"/>
            <a:ext cx="1784236" cy="178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heathersanimations.com/alphabets/abc58_files/bz02279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17032"/>
            <a:ext cx="2232246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heathersanimations.com/alphabets/abc58_files/bz02280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3824019"/>
            <a:ext cx="230425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www.heathersanimations.com/alphabets/abc58_files/bz02281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852116"/>
            <a:ext cx="2207005" cy="2207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www.heathersanimations.com/alphabets/abc58_files/bz02282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454" y="3824019"/>
            <a:ext cx="2207005" cy="2207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Doplňte správné písmeno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2565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700" dirty="0" smtClean="0"/>
              <a:t>Velmi zajímavé sbírky (P/p)…</a:t>
            </a:r>
            <a:r>
              <a:rPr lang="cs-CZ" sz="2700" dirty="0" err="1" smtClean="0"/>
              <a:t>ražského</a:t>
            </a:r>
            <a:r>
              <a:rPr lang="cs-CZ" sz="2700" dirty="0" smtClean="0"/>
              <a:t> (N/n)…</a:t>
            </a:r>
            <a:r>
              <a:rPr lang="cs-CZ" sz="2700" dirty="0" err="1" smtClean="0"/>
              <a:t>áprtskova</a:t>
            </a:r>
            <a:r>
              <a:rPr lang="cs-CZ" sz="2700" dirty="0" smtClean="0"/>
              <a:t> muzea, nacházejícího se na (B/b)…</a:t>
            </a:r>
            <a:r>
              <a:rPr lang="cs-CZ" sz="2700" dirty="0" err="1" smtClean="0"/>
              <a:t>etlémském</a:t>
            </a:r>
            <a:r>
              <a:rPr lang="cs-CZ" sz="2700" dirty="0" smtClean="0"/>
              <a:t> (N/n)…</a:t>
            </a:r>
            <a:r>
              <a:rPr lang="cs-CZ" sz="2700" dirty="0" err="1" smtClean="0"/>
              <a:t>áměstí</a:t>
            </a:r>
            <a:r>
              <a:rPr lang="cs-CZ" sz="2700" dirty="0" smtClean="0"/>
              <a:t> blízko (B/b)…</a:t>
            </a:r>
            <a:r>
              <a:rPr lang="cs-CZ" sz="2700" dirty="0" err="1" smtClean="0"/>
              <a:t>etlémské</a:t>
            </a:r>
            <a:r>
              <a:rPr lang="cs-CZ" sz="2700" dirty="0" smtClean="0"/>
              <a:t> (K/k)…</a:t>
            </a:r>
            <a:r>
              <a:rPr lang="cs-CZ" sz="2700" dirty="0" err="1" smtClean="0"/>
              <a:t>aple</a:t>
            </a:r>
            <a:r>
              <a:rPr lang="cs-CZ" sz="2700" dirty="0" smtClean="0"/>
              <a:t> obsahují i předměty ze života (I/i)…</a:t>
            </a:r>
            <a:r>
              <a:rPr lang="cs-CZ" sz="2700" dirty="0" err="1" smtClean="0"/>
              <a:t>ndiánů</a:t>
            </a:r>
            <a:r>
              <a:rPr lang="cs-CZ" sz="2700" dirty="0" smtClean="0"/>
              <a:t> (S/s)…</a:t>
            </a:r>
            <a:r>
              <a:rPr lang="cs-CZ" sz="2700" dirty="0" err="1" smtClean="0"/>
              <a:t>everní</a:t>
            </a:r>
            <a:r>
              <a:rPr lang="cs-CZ" sz="2700" dirty="0" smtClean="0"/>
              <a:t> a (J/j)…</a:t>
            </a:r>
            <a:r>
              <a:rPr lang="cs-CZ" sz="2700" dirty="0" err="1" smtClean="0"/>
              <a:t>ižní</a:t>
            </a:r>
            <a:r>
              <a:rPr lang="cs-CZ" sz="2700" dirty="0" smtClean="0"/>
              <a:t> (A/a)…</a:t>
            </a:r>
            <a:r>
              <a:rPr lang="cs-CZ" sz="2700" dirty="0" err="1" smtClean="0"/>
              <a:t>meriky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V noci se můžeme orientovat podle (P/p)…</a:t>
            </a:r>
            <a:r>
              <a:rPr lang="cs-CZ" sz="2700" dirty="0" err="1" smtClean="0"/>
              <a:t>olárky</a:t>
            </a:r>
            <a:r>
              <a:rPr lang="cs-CZ" sz="2700" dirty="0" smtClean="0"/>
              <a:t>, hvězdy (M/m)…</a:t>
            </a:r>
            <a:r>
              <a:rPr lang="cs-CZ" sz="2700" dirty="0" err="1" smtClean="0"/>
              <a:t>alého</a:t>
            </a:r>
            <a:r>
              <a:rPr lang="cs-CZ" sz="2700" dirty="0" smtClean="0"/>
              <a:t> (V/v)…</a:t>
            </a:r>
            <a:r>
              <a:rPr lang="cs-CZ" sz="2700" dirty="0" err="1" smtClean="0"/>
              <a:t>ozu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Každá krajina má svou osobitou krásu – krásné je (Č/č)…</a:t>
            </a:r>
            <a:r>
              <a:rPr lang="cs-CZ" sz="2700" dirty="0" err="1" smtClean="0"/>
              <a:t>eské</a:t>
            </a:r>
            <a:r>
              <a:rPr lang="cs-CZ" sz="2700" dirty="0" smtClean="0"/>
              <a:t> (S/s)…</a:t>
            </a:r>
            <a:r>
              <a:rPr lang="cs-CZ" sz="2700" dirty="0" err="1" smtClean="0"/>
              <a:t>tředohoří</a:t>
            </a:r>
            <a:r>
              <a:rPr lang="cs-CZ" sz="2700" dirty="0" smtClean="0"/>
              <a:t>, (Č/č)…</a:t>
            </a:r>
            <a:r>
              <a:rPr lang="cs-CZ" sz="2700" dirty="0" err="1" smtClean="0"/>
              <a:t>eskomoravská</a:t>
            </a:r>
            <a:r>
              <a:rPr lang="cs-CZ" sz="2700" dirty="0" smtClean="0"/>
              <a:t> vrchovina, (P/p)…</a:t>
            </a:r>
            <a:r>
              <a:rPr lang="cs-CZ" sz="2700" dirty="0" err="1" smtClean="0"/>
              <a:t>odkrkonoší</a:t>
            </a:r>
            <a:r>
              <a:rPr lang="cs-CZ" sz="2700" dirty="0" smtClean="0"/>
              <a:t> i (J/j)…</a:t>
            </a:r>
            <a:r>
              <a:rPr lang="cs-CZ" sz="2700" dirty="0" err="1" smtClean="0"/>
              <a:t>ižní</a:t>
            </a:r>
            <a:r>
              <a:rPr lang="cs-CZ" sz="2700" dirty="0" smtClean="0"/>
              <a:t> (Č/č)…echy.</a:t>
            </a:r>
          </a:p>
          <a:p>
            <a:r>
              <a:rPr lang="cs-CZ" sz="2700" dirty="0" smtClean="0"/>
              <a:t>Přestěhovali jsme se ze (T/t)…</a:t>
            </a:r>
            <a:r>
              <a:rPr lang="cs-CZ" sz="2700" dirty="0" err="1" smtClean="0"/>
              <a:t>řídy</a:t>
            </a:r>
            <a:r>
              <a:rPr lang="cs-CZ" sz="2700" dirty="0" smtClean="0"/>
              <a:t> (K/k)…</a:t>
            </a:r>
            <a:r>
              <a:rPr lang="cs-CZ" sz="2700" dirty="0" err="1" smtClean="0"/>
              <a:t>rále</a:t>
            </a:r>
            <a:r>
              <a:rPr lang="cs-CZ" sz="2700" dirty="0" smtClean="0"/>
              <a:t> (J/j)…</a:t>
            </a:r>
            <a:r>
              <a:rPr lang="cs-CZ" sz="2700" dirty="0" err="1" smtClean="0"/>
              <a:t>iřího</a:t>
            </a:r>
            <a:r>
              <a:rPr lang="cs-CZ" sz="2700" dirty="0" smtClean="0"/>
              <a:t> do (U/u)…</a:t>
            </a:r>
            <a:r>
              <a:rPr lang="cs-CZ" sz="2700" dirty="0" err="1" smtClean="0"/>
              <a:t>lice</a:t>
            </a:r>
            <a:r>
              <a:rPr lang="cs-CZ" sz="2700" dirty="0" smtClean="0"/>
              <a:t> (Z/z)…a (O/o)…</a:t>
            </a:r>
            <a:r>
              <a:rPr lang="cs-CZ" sz="2700" dirty="0" err="1" smtClean="0"/>
              <a:t>becním</a:t>
            </a:r>
            <a:r>
              <a:rPr lang="cs-CZ" sz="2700" dirty="0" smtClean="0"/>
              <a:t> (Ú/ú)…řadem.</a:t>
            </a:r>
            <a:endParaRPr lang="cs-CZ" sz="27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Řešení: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67333"/>
            <a:ext cx="8280920" cy="488600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700" dirty="0" smtClean="0"/>
              <a:t>Velmi zajímavé sbírky pražského </a:t>
            </a:r>
            <a:r>
              <a:rPr lang="cs-CZ" sz="2700" dirty="0" err="1" smtClean="0"/>
              <a:t>Náprtskova</a:t>
            </a:r>
            <a:r>
              <a:rPr lang="cs-CZ" sz="2700" dirty="0" smtClean="0"/>
              <a:t> muzea, nacházejícího se na Betlémském náměstí blízko Betlémské kaple obsahují i předměty ze života Indiánů Severní a Jižní Ameriky.</a:t>
            </a:r>
          </a:p>
          <a:p>
            <a:r>
              <a:rPr lang="cs-CZ" sz="2700" dirty="0" smtClean="0"/>
              <a:t>V noci se můžeme orientovat podle Polárky, hvězdy Malého vozu.</a:t>
            </a:r>
          </a:p>
          <a:p>
            <a:r>
              <a:rPr lang="cs-CZ" sz="2700" dirty="0" smtClean="0"/>
              <a:t>Každá krajina má svou osobitou krásu – krásné je České středohoří, Českomoravská vrchovina, Podkrkonoší                                                  i jižní Čechy.</a:t>
            </a:r>
          </a:p>
          <a:p>
            <a:r>
              <a:rPr lang="cs-CZ" sz="2700" dirty="0" smtClean="0"/>
              <a:t>Přestěhovali jsme se ze třídy Krále Jiřího do ulice Za Obecním úřadem.</a:t>
            </a:r>
          </a:p>
          <a:p>
            <a:endParaRPr lang="cs-CZ" sz="27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Doplňte správné písmeno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46856" y="16002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700" dirty="0" smtClean="0"/>
              <a:t>Cílem našeho výletu bylo (B/b)…</a:t>
            </a:r>
            <a:r>
              <a:rPr lang="cs-CZ" sz="2700" dirty="0" err="1" smtClean="0"/>
              <a:t>abiččino</a:t>
            </a:r>
            <a:r>
              <a:rPr lang="cs-CZ" sz="2700" dirty="0" smtClean="0"/>
              <a:t> (Ú/ú)…</a:t>
            </a:r>
            <a:r>
              <a:rPr lang="cs-CZ" sz="2700" dirty="0" err="1" smtClean="0"/>
              <a:t>dolí</a:t>
            </a:r>
            <a:r>
              <a:rPr lang="cs-CZ" sz="2700" dirty="0" smtClean="0"/>
              <a:t> se (S/s)…</a:t>
            </a:r>
            <a:r>
              <a:rPr lang="cs-CZ" sz="2700" dirty="0" err="1" smtClean="0"/>
              <a:t>tarým</a:t>
            </a:r>
            <a:r>
              <a:rPr lang="cs-CZ" sz="2700" dirty="0" smtClean="0"/>
              <a:t> (B/b)…</a:t>
            </a:r>
            <a:r>
              <a:rPr lang="cs-CZ" sz="2700" dirty="0" err="1" smtClean="0"/>
              <a:t>ělidlem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Sídlem prezidenta (S/s)…pojených států je (B/b)…</a:t>
            </a:r>
            <a:r>
              <a:rPr lang="cs-CZ" sz="2700" dirty="0" err="1" smtClean="0"/>
              <a:t>ílý</a:t>
            </a:r>
            <a:r>
              <a:rPr lang="cs-CZ" sz="2700" dirty="0" smtClean="0"/>
              <a:t> (D/d)…</a:t>
            </a:r>
            <a:r>
              <a:rPr lang="cs-CZ" sz="2700" dirty="0" err="1" smtClean="0"/>
              <a:t>ům</a:t>
            </a:r>
            <a:r>
              <a:rPr lang="cs-CZ" sz="2700" dirty="0" smtClean="0"/>
              <a:t> ve (W/w)…</a:t>
            </a:r>
            <a:r>
              <a:rPr lang="cs-CZ" sz="2700" dirty="0" err="1" smtClean="0"/>
              <a:t>ashingtonu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V (N/n)…</a:t>
            </a:r>
            <a:r>
              <a:rPr lang="cs-CZ" sz="2700" dirty="0" err="1" smtClean="0"/>
              <a:t>erudově</a:t>
            </a:r>
            <a:r>
              <a:rPr lang="cs-CZ" sz="2700" dirty="0" smtClean="0"/>
              <a:t> (U/u)…</a:t>
            </a:r>
            <a:r>
              <a:rPr lang="cs-CZ" sz="2700" dirty="0" err="1" smtClean="0"/>
              <a:t>lici</a:t>
            </a:r>
            <a:r>
              <a:rPr lang="cs-CZ" sz="2700" dirty="0" smtClean="0"/>
              <a:t> se těší pozornosti zvláště (D/d)…</a:t>
            </a:r>
            <a:r>
              <a:rPr lang="cs-CZ" sz="2700" dirty="0" err="1" smtClean="0"/>
              <a:t>ům</a:t>
            </a:r>
            <a:r>
              <a:rPr lang="cs-CZ" sz="2700" dirty="0" smtClean="0"/>
              <a:t> (U/u)…(D/d)…</a:t>
            </a:r>
            <a:r>
              <a:rPr lang="cs-CZ" sz="2700" dirty="0" err="1" smtClean="0"/>
              <a:t>vou</a:t>
            </a:r>
            <a:r>
              <a:rPr lang="cs-CZ" sz="2700" dirty="0" smtClean="0"/>
              <a:t> (S/s)…</a:t>
            </a:r>
            <a:r>
              <a:rPr lang="cs-CZ" sz="2700" dirty="0" err="1" smtClean="0"/>
              <a:t>luncí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V (H/h)…</a:t>
            </a:r>
            <a:r>
              <a:rPr lang="cs-CZ" sz="2700" dirty="0" err="1" smtClean="0"/>
              <a:t>avlíčkově</a:t>
            </a:r>
            <a:r>
              <a:rPr lang="cs-CZ" sz="2700" dirty="0" smtClean="0"/>
              <a:t> (B/b)…rodě stojí pomník (K/k)…</a:t>
            </a:r>
            <a:r>
              <a:rPr lang="cs-CZ" sz="2700" dirty="0" err="1" smtClean="0"/>
              <a:t>arla</a:t>
            </a:r>
            <a:r>
              <a:rPr lang="cs-CZ" sz="2700" dirty="0" smtClean="0"/>
              <a:t> (H/h)…</a:t>
            </a:r>
            <a:r>
              <a:rPr lang="cs-CZ" sz="2700" dirty="0" err="1" smtClean="0"/>
              <a:t>avlíčka</a:t>
            </a:r>
            <a:r>
              <a:rPr lang="cs-CZ" sz="2700" dirty="0" smtClean="0"/>
              <a:t> (B/b)…</a:t>
            </a:r>
            <a:r>
              <a:rPr lang="cs-CZ" sz="2700" dirty="0" err="1" smtClean="0"/>
              <a:t>orovského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Hudební festival (P/p)…</a:t>
            </a:r>
            <a:r>
              <a:rPr lang="cs-CZ" sz="2700" dirty="0" err="1" smtClean="0"/>
              <a:t>ražské</a:t>
            </a:r>
            <a:r>
              <a:rPr lang="cs-CZ" sz="2700" dirty="0" smtClean="0"/>
              <a:t> (J/j)…aro zahajuje tradičně (Č/č)…</a:t>
            </a:r>
            <a:r>
              <a:rPr lang="cs-CZ" sz="2700" dirty="0" err="1" smtClean="0"/>
              <a:t>eská</a:t>
            </a:r>
            <a:r>
              <a:rPr lang="cs-CZ" sz="2700" dirty="0" smtClean="0"/>
              <a:t> (F/f)…</a:t>
            </a:r>
            <a:r>
              <a:rPr lang="cs-CZ" sz="2700" dirty="0" err="1" smtClean="0"/>
              <a:t>ilharmonie</a:t>
            </a:r>
            <a:r>
              <a:rPr lang="cs-CZ" sz="2700" dirty="0" smtClean="0"/>
              <a:t> (S/s)…metanovou skladbou (M/m)…á (V/v)…last.</a:t>
            </a:r>
            <a:endParaRPr lang="cs-CZ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Psaní velkých písmen v jazyce českém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772816"/>
            <a:ext cx="820891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800" dirty="0" smtClean="0"/>
              <a:t>1. ve </a:t>
            </a:r>
            <a:r>
              <a:rPr lang="cs-CZ" sz="2800" dirty="0"/>
              <a:t>vlastních jménech ( jednoslovná, víceslovná) </a:t>
            </a:r>
          </a:p>
        </p:txBody>
      </p:sp>
      <p:sp>
        <p:nvSpPr>
          <p:cNvPr id="5" name="Obdélník 4"/>
          <p:cNvSpPr/>
          <p:nvPr/>
        </p:nvSpPr>
        <p:spPr>
          <a:xfrm>
            <a:off x="573444" y="2617748"/>
            <a:ext cx="390510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2800" dirty="0" smtClean="0"/>
              <a:t>2. některé </a:t>
            </a:r>
            <a:r>
              <a:rPr lang="cs-CZ" sz="2800" dirty="0"/>
              <a:t>zkratky, značky</a:t>
            </a:r>
          </a:p>
        </p:txBody>
      </p:sp>
      <p:sp>
        <p:nvSpPr>
          <p:cNvPr id="6" name="Obdélník 5"/>
          <p:cNvSpPr/>
          <p:nvPr/>
        </p:nvSpPr>
        <p:spPr>
          <a:xfrm>
            <a:off x="611560" y="3409836"/>
            <a:ext cx="4439292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chemeClr val="bg1"/>
                </a:solidFill>
              </a:rPr>
              <a:t>3. vyjádření </a:t>
            </a:r>
            <a:r>
              <a:rPr lang="cs-CZ" sz="2800" dirty="0">
                <a:solidFill>
                  <a:schemeClr val="bg1"/>
                </a:solidFill>
              </a:rPr>
              <a:t>společenské úcty</a:t>
            </a:r>
          </a:p>
        </p:txBody>
      </p:sp>
      <p:sp>
        <p:nvSpPr>
          <p:cNvPr id="7" name="Obdélník 6"/>
          <p:cNvSpPr/>
          <p:nvPr/>
        </p:nvSpPr>
        <p:spPr>
          <a:xfrm>
            <a:off x="611560" y="4201924"/>
            <a:ext cx="817561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800" dirty="0" smtClean="0"/>
              <a:t>4. na </a:t>
            </a:r>
            <a:r>
              <a:rPr lang="cs-CZ" sz="2800" dirty="0"/>
              <a:t>začátku věty, v přímé řeči ( na začátku), v nadpisu</a:t>
            </a:r>
          </a:p>
        </p:txBody>
      </p:sp>
      <p:sp>
        <p:nvSpPr>
          <p:cNvPr id="8" name="Obdélník 7"/>
          <p:cNvSpPr/>
          <p:nvPr/>
        </p:nvSpPr>
        <p:spPr>
          <a:xfrm>
            <a:off x="611560" y="5067181"/>
            <a:ext cx="8175612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800" dirty="0" smtClean="0"/>
              <a:t>5. zdůraznění </a:t>
            </a:r>
            <a:r>
              <a:rPr lang="cs-CZ" sz="2800" dirty="0"/>
              <a:t>důležitého nebo specifického užívání slova  (</a:t>
            </a:r>
            <a:r>
              <a:rPr lang="cs-CZ" sz="2800" i="1" dirty="0"/>
              <a:t>Pan Nikdo! Jsi Hvězda</a:t>
            </a:r>
            <a:r>
              <a:rPr lang="cs-CZ" sz="2800" i="1" dirty="0" smtClean="0"/>
              <a:t>!</a:t>
            </a:r>
            <a:r>
              <a:rPr lang="cs-CZ" sz="2800" dirty="0" smtClean="0"/>
              <a:t>)</a:t>
            </a:r>
            <a:endParaRPr lang="cs-CZ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46856" y="16002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700" dirty="0" smtClean="0"/>
              <a:t>Cílem našeho výletu bylo Babiččino údolí se Starým bělidlem.</a:t>
            </a:r>
          </a:p>
          <a:p>
            <a:r>
              <a:rPr lang="cs-CZ" sz="2700" dirty="0" smtClean="0"/>
              <a:t>Sídlem prezidenta Spojených států je Bílý dům ve Washingtonu.</a:t>
            </a:r>
          </a:p>
          <a:p>
            <a:r>
              <a:rPr lang="cs-CZ" sz="2700" dirty="0" smtClean="0"/>
              <a:t>V Nerudově ulici se těší pozornosti zvláště dům U Dvou sluncí.</a:t>
            </a:r>
          </a:p>
          <a:p>
            <a:r>
              <a:rPr lang="cs-CZ" sz="2700" dirty="0" smtClean="0"/>
              <a:t>V Havlíčkově Brodě stojí pomník Karla Havlíčka Borovského.</a:t>
            </a:r>
          </a:p>
          <a:p>
            <a:r>
              <a:rPr lang="cs-CZ" sz="2700" dirty="0" smtClean="0"/>
              <a:t>Hudební festival Pražské jaro zahajuje tradičně Česká filharmonie Smetanovou skladbou Má vlast.</a:t>
            </a:r>
            <a:endParaRPr lang="cs-CZ" sz="27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Doplňte správné písmeno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904" cy="4824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700" dirty="0" smtClean="0"/>
              <a:t>Před cestou do zahraničí nezapomeňte uzavřít pojistku  v (Č/č)…</a:t>
            </a:r>
            <a:r>
              <a:rPr lang="cs-CZ" sz="2700" dirty="0" err="1" smtClean="0"/>
              <a:t>eské</a:t>
            </a:r>
            <a:r>
              <a:rPr lang="cs-CZ" sz="2700" dirty="0" smtClean="0"/>
              <a:t> (S/s)…</a:t>
            </a:r>
            <a:r>
              <a:rPr lang="cs-CZ" sz="2700" dirty="0" err="1" smtClean="0"/>
              <a:t>pořitelně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Cizinci i návštěvníci z venkova zaplnili (P/p)…</a:t>
            </a:r>
            <a:r>
              <a:rPr lang="cs-CZ" sz="2700" dirty="0" err="1" smtClean="0"/>
              <a:t>ražské</a:t>
            </a:r>
            <a:r>
              <a:rPr lang="cs-CZ" sz="2700" dirty="0" smtClean="0"/>
              <a:t> (U/u)…</a:t>
            </a:r>
            <a:r>
              <a:rPr lang="cs-CZ" sz="2700" dirty="0" err="1" smtClean="0"/>
              <a:t>lice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Trasa C (P/p)…</a:t>
            </a:r>
            <a:r>
              <a:rPr lang="cs-CZ" sz="2700" dirty="0" err="1" smtClean="0"/>
              <a:t>ražského</a:t>
            </a:r>
            <a:r>
              <a:rPr lang="cs-CZ" sz="2700" dirty="0" smtClean="0"/>
              <a:t> (M/m)…</a:t>
            </a:r>
            <a:r>
              <a:rPr lang="cs-CZ" sz="2700" dirty="0" err="1" smtClean="0"/>
              <a:t>etra</a:t>
            </a:r>
            <a:r>
              <a:rPr lang="cs-CZ" sz="2700" dirty="0" smtClean="0"/>
              <a:t> nás zaveze na (S/s)…</a:t>
            </a:r>
            <a:r>
              <a:rPr lang="cs-CZ" sz="2700" dirty="0" err="1" smtClean="0"/>
              <a:t>ídliště</a:t>
            </a:r>
            <a:r>
              <a:rPr lang="cs-CZ" sz="2700" dirty="0" smtClean="0"/>
              <a:t> (J/j)…</a:t>
            </a:r>
            <a:r>
              <a:rPr lang="cs-CZ" sz="2700" dirty="0" err="1" smtClean="0"/>
              <a:t>ižní</a:t>
            </a:r>
            <a:r>
              <a:rPr lang="cs-CZ" sz="2700" dirty="0" smtClean="0"/>
              <a:t> (M/…</a:t>
            </a:r>
            <a:r>
              <a:rPr lang="cs-CZ" sz="2700" dirty="0" err="1" smtClean="0"/>
              <a:t>ěsto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Vyjmenujte státy (E/e)…</a:t>
            </a:r>
            <a:r>
              <a:rPr lang="cs-CZ" sz="2700" dirty="0" err="1" smtClean="0"/>
              <a:t>vropské</a:t>
            </a:r>
            <a:r>
              <a:rPr lang="cs-CZ" sz="2700" dirty="0" smtClean="0"/>
              <a:t>  (U/u)…</a:t>
            </a:r>
            <a:r>
              <a:rPr lang="cs-CZ" sz="2700" dirty="0" err="1" smtClean="0"/>
              <a:t>nie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Používej při domácích úkolech z (J/j)…</a:t>
            </a:r>
            <a:r>
              <a:rPr lang="cs-CZ" sz="2700" dirty="0" err="1" smtClean="0"/>
              <a:t>azyka</a:t>
            </a:r>
            <a:r>
              <a:rPr lang="cs-CZ" sz="2700" dirty="0" smtClean="0"/>
              <a:t> (Č/č)…</a:t>
            </a:r>
            <a:r>
              <a:rPr lang="cs-CZ" sz="2700" dirty="0" err="1" smtClean="0"/>
              <a:t>eského</a:t>
            </a:r>
            <a:r>
              <a:rPr lang="cs-CZ" sz="2700" dirty="0" smtClean="0"/>
              <a:t> (P/p)…</a:t>
            </a:r>
            <a:r>
              <a:rPr lang="cs-CZ" sz="2700" dirty="0" err="1" smtClean="0"/>
              <a:t>ravidla</a:t>
            </a:r>
            <a:r>
              <a:rPr lang="cs-CZ" sz="2700" dirty="0" smtClean="0"/>
              <a:t> (Č/č)…</a:t>
            </a:r>
            <a:r>
              <a:rPr lang="cs-CZ" sz="2700" dirty="0" err="1" smtClean="0"/>
              <a:t>eského</a:t>
            </a:r>
            <a:r>
              <a:rPr lang="cs-CZ" sz="2700" dirty="0" smtClean="0"/>
              <a:t> pravopisu.</a:t>
            </a:r>
          </a:p>
          <a:p>
            <a:r>
              <a:rPr lang="cs-CZ" sz="2700" dirty="0" smtClean="0"/>
              <a:t>V (N/n)…</a:t>
            </a:r>
            <a:r>
              <a:rPr lang="cs-CZ" sz="2700" dirty="0" err="1" smtClean="0"/>
              <a:t>árodní</a:t>
            </a:r>
            <a:r>
              <a:rPr lang="cs-CZ" sz="2700" dirty="0" smtClean="0"/>
              <a:t> (G/g)…</a:t>
            </a:r>
            <a:r>
              <a:rPr lang="cs-CZ" sz="2700" dirty="0" err="1" smtClean="0"/>
              <a:t>alerii</a:t>
            </a:r>
            <a:r>
              <a:rPr lang="cs-CZ" sz="2700" dirty="0" smtClean="0"/>
              <a:t> nás upoutal (S/s)…</a:t>
            </a:r>
            <a:r>
              <a:rPr lang="cs-CZ" sz="2700" dirty="0" err="1" smtClean="0"/>
              <a:t>lavíčkův</a:t>
            </a:r>
            <a:r>
              <a:rPr lang="cs-CZ" sz="2700" dirty="0" smtClean="0"/>
              <a:t> obraz (U/u)… nás (V/v)… (K/k)…</a:t>
            </a:r>
            <a:r>
              <a:rPr lang="cs-CZ" sz="2700" dirty="0" err="1" smtClean="0"/>
              <a:t>ameničkách</a:t>
            </a:r>
            <a:r>
              <a:rPr lang="cs-CZ" sz="2700" dirty="0" smtClean="0"/>
              <a:t>.</a:t>
            </a:r>
            <a:endParaRPr lang="cs-CZ" sz="27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Před cestou do zahraničí nezapomeňte uzavřít pojistku  v České spořitelně.</a:t>
            </a:r>
          </a:p>
          <a:p>
            <a:r>
              <a:rPr lang="cs-CZ" dirty="0" smtClean="0"/>
              <a:t>Cizinci i návštěvníci z venkova zaplnili pražské ulice.</a:t>
            </a:r>
          </a:p>
          <a:p>
            <a:r>
              <a:rPr lang="cs-CZ" dirty="0" smtClean="0"/>
              <a:t>Trasa C pražského metra nás zaveze na sídliště Jižní Město.</a:t>
            </a:r>
          </a:p>
          <a:p>
            <a:r>
              <a:rPr lang="cs-CZ" dirty="0" smtClean="0"/>
              <a:t>Vyjmenujte státy Evropské  unie.</a:t>
            </a:r>
          </a:p>
          <a:p>
            <a:r>
              <a:rPr lang="cs-CZ" dirty="0" smtClean="0"/>
              <a:t>Používej při domácích úkolech z jazyka českého Pravidla českého pravopisu.</a:t>
            </a:r>
          </a:p>
          <a:p>
            <a:r>
              <a:rPr lang="cs-CZ" dirty="0" smtClean="0"/>
              <a:t>V Národní galerii nás upoutal Slavíčkův obraz U nás                      v Kameničkách.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Doplňte správné písmeno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cs-CZ" dirty="0" smtClean="0"/>
              <a:t>Přeji vám příjemné prožití (V/v)…</a:t>
            </a:r>
            <a:r>
              <a:rPr lang="cs-CZ" dirty="0" err="1" smtClean="0"/>
              <a:t>ánoc</a:t>
            </a:r>
            <a:r>
              <a:rPr lang="cs-CZ" dirty="0" smtClean="0"/>
              <a:t>  a šťastný (N/n)…</a:t>
            </a:r>
            <a:r>
              <a:rPr lang="cs-CZ" dirty="0" err="1" smtClean="0"/>
              <a:t>ový</a:t>
            </a:r>
            <a:r>
              <a:rPr lang="cs-CZ" dirty="0" smtClean="0"/>
              <a:t> rok.</a:t>
            </a:r>
          </a:p>
          <a:p>
            <a:r>
              <a:rPr lang="cs-CZ" dirty="0" smtClean="0"/>
              <a:t>Nejvyšší zákon našeho státu, (Ú/ú)…</a:t>
            </a:r>
            <a:r>
              <a:rPr lang="cs-CZ" dirty="0" err="1" smtClean="0"/>
              <a:t>stava</a:t>
            </a:r>
            <a:r>
              <a:rPr lang="cs-CZ" dirty="0" smtClean="0"/>
              <a:t> (Č/č)…</a:t>
            </a:r>
            <a:r>
              <a:rPr lang="cs-CZ" dirty="0" err="1" smtClean="0"/>
              <a:t>eské</a:t>
            </a:r>
            <a:r>
              <a:rPr lang="cs-CZ" dirty="0" smtClean="0"/>
              <a:t> (R/r)…</a:t>
            </a:r>
            <a:r>
              <a:rPr lang="cs-CZ" dirty="0" err="1" smtClean="0"/>
              <a:t>epubliky</a:t>
            </a:r>
            <a:r>
              <a:rPr lang="cs-CZ" dirty="0" smtClean="0"/>
              <a:t>, je v souladu s (L/l)…</a:t>
            </a:r>
            <a:r>
              <a:rPr lang="cs-CZ" dirty="0" err="1" smtClean="0"/>
              <a:t>istinou</a:t>
            </a:r>
            <a:r>
              <a:rPr lang="cs-CZ" dirty="0" smtClean="0"/>
              <a:t> (P/p)…</a:t>
            </a:r>
            <a:r>
              <a:rPr lang="cs-CZ" dirty="0" err="1" smtClean="0"/>
              <a:t>ráv</a:t>
            </a:r>
            <a:r>
              <a:rPr lang="cs-CZ" dirty="0" smtClean="0"/>
              <a:t> a (S/s)…</a:t>
            </a:r>
            <a:r>
              <a:rPr lang="cs-CZ" dirty="0" err="1" smtClean="0"/>
              <a:t>vobod</a:t>
            </a:r>
            <a:r>
              <a:rPr lang="cs-CZ" dirty="0" smtClean="0"/>
              <a:t>, kterou se řídí většina (E/e)…</a:t>
            </a:r>
            <a:r>
              <a:rPr lang="cs-CZ" dirty="0" err="1" smtClean="0"/>
              <a:t>vropských</a:t>
            </a:r>
            <a:r>
              <a:rPr lang="cs-CZ" dirty="0" smtClean="0"/>
              <a:t> zemí.</a:t>
            </a:r>
          </a:p>
          <a:p>
            <a:r>
              <a:rPr lang="cs-CZ" dirty="0" smtClean="0"/>
              <a:t>Občané se často obracejí se stížnostmi na (K/k)…</a:t>
            </a:r>
            <a:r>
              <a:rPr lang="cs-CZ" dirty="0" err="1" smtClean="0"/>
              <a:t>ancelář</a:t>
            </a:r>
            <a:r>
              <a:rPr lang="cs-CZ" dirty="0" smtClean="0"/>
              <a:t> (P/p)…rezidenta (R/r)…</a:t>
            </a:r>
            <a:r>
              <a:rPr lang="cs-CZ" dirty="0" err="1" smtClean="0"/>
              <a:t>epubliky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 (T/t)…</a:t>
            </a:r>
            <a:r>
              <a:rPr lang="cs-CZ" dirty="0" err="1" smtClean="0"/>
              <a:t>ylově</a:t>
            </a:r>
            <a:r>
              <a:rPr lang="cs-CZ" dirty="0" smtClean="0"/>
              <a:t> hře (F/f)…</a:t>
            </a:r>
            <a:r>
              <a:rPr lang="cs-CZ" dirty="0" err="1" smtClean="0"/>
              <a:t>idlovačka</a:t>
            </a:r>
            <a:r>
              <a:rPr lang="cs-CZ" dirty="0" smtClean="0"/>
              <a:t> zazněla poprvé píseň (K/k)…de domov můj, která se později stala (Č/č)…eskou (N/n)…</a:t>
            </a:r>
            <a:r>
              <a:rPr lang="cs-CZ" dirty="0" err="1" smtClean="0"/>
              <a:t>árodní</a:t>
            </a:r>
            <a:r>
              <a:rPr lang="cs-CZ" dirty="0" smtClean="0"/>
              <a:t> hymnou.</a:t>
            </a:r>
          </a:p>
          <a:p>
            <a:r>
              <a:rPr lang="cs-CZ" dirty="0" smtClean="0"/>
              <a:t>Uvnitř (Z/z)…</a:t>
            </a:r>
            <a:r>
              <a:rPr lang="cs-CZ" dirty="0" err="1" smtClean="0"/>
              <a:t>latého</a:t>
            </a:r>
            <a:r>
              <a:rPr lang="cs-CZ" dirty="0" smtClean="0"/>
              <a:t> (K/k)…</a:t>
            </a:r>
            <a:r>
              <a:rPr lang="cs-CZ" dirty="0" err="1" smtClean="0"/>
              <a:t>oně</a:t>
            </a:r>
            <a:r>
              <a:rPr lang="cs-CZ" dirty="0" smtClean="0"/>
              <a:t>, kopce v (Č/č)…</a:t>
            </a:r>
            <a:r>
              <a:rPr lang="cs-CZ" dirty="0" err="1" smtClean="0"/>
              <a:t>eském</a:t>
            </a:r>
            <a:r>
              <a:rPr lang="cs-CZ" dirty="0" smtClean="0"/>
              <a:t> (K/k)…rasu, se skrývají krápníkové (K/k)…</a:t>
            </a:r>
            <a:r>
              <a:rPr lang="cs-CZ" dirty="0" err="1" smtClean="0"/>
              <a:t>oněpruské</a:t>
            </a:r>
            <a:r>
              <a:rPr lang="cs-CZ" dirty="0" smtClean="0"/>
              <a:t> (J/j)…</a:t>
            </a:r>
            <a:r>
              <a:rPr lang="cs-CZ" dirty="0" err="1" smtClean="0"/>
              <a:t>eskyně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Přeji vám příjemné prožití Vánoc  a šťastný Nový rok.</a:t>
            </a:r>
          </a:p>
          <a:p>
            <a:r>
              <a:rPr lang="cs-CZ" dirty="0" smtClean="0"/>
              <a:t>Nejvyšší zákon našeho státu, Ústava České republiky, je v souladu s Listinou práv a svobod, kterou se řídí většina evropských zemí.</a:t>
            </a:r>
          </a:p>
          <a:p>
            <a:r>
              <a:rPr lang="cs-CZ" dirty="0" smtClean="0"/>
              <a:t>Občané se často obracejí se stížnostmi na Kancelář prezidenta republiky. </a:t>
            </a:r>
          </a:p>
          <a:p>
            <a:r>
              <a:rPr lang="cs-CZ" dirty="0" smtClean="0"/>
              <a:t>V Tylově hře Fidlovačka zazněla poprvé píseň Kde domov můj, která se později stala českou národní hymnou.</a:t>
            </a:r>
          </a:p>
          <a:p>
            <a:r>
              <a:rPr lang="cs-CZ" dirty="0" smtClean="0"/>
              <a:t>Uvnitř Zlatého koně, kopce v Českém krasu, se skrývají krápníkové </a:t>
            </a:r>
            <a:r>
              <a:rPr lang="cs-CZ" dirty="0" err="1" smtClean="0"/>
              <a:t>Koněpruské</a:t>
            </a:r>
            <a:r>
              <a:rPr lang="cs-CZ" dirty="0" smtClean="0"/>
              <a:t> jeskyně.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Doplňte správné písmeno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700" dirty="0" smtClean="0"/>
              <a:t>Větší zásoby (Č/č)…</a:t>
            </a:r>
            <a:r>
              <a:rPr lang="cs-CZ" sz="2700" dirty="0" err="1" smtClean="0"/>
              <a:t>erného</a:t>
            </a:r>
            <a:r>
              <a:rPr lang="cs-CZ" sz="2700" dirty="0" smtClean="0"/>
              <a:t> uhlí se ukrývají mezi (F/f)…</a:t>
            </a:r>
            <a:r>
              <a:rPr lang="cs-CZ" sz="2700" dirty="0" err="1" smtClean="0"/>
              <a:t>rýdkem</a:t>
            </a:r>
            <a:r>
              <a:rPr lang="cs-CZ" sz="2700" dirty="0" smtClean="0"/>
              <a:t> (M/m)…</a:t>
            </a:r>
            <a:r>
              <a:rPr lang="cs-CZ" sz="2700" dirty="0" err="1" smtClean="0"/>
              <a:t>ístkem</a:t>
            </a:r>
            <a:r>
              <a:rPr lang="cs-CZ" sz="2700" dirty="0" smtClean="0"/>
              <a:t> a (R/r)…</a:t>
            </a:r>
            <a:r>
              <a:rPr lang="cs-CZ" sz="2700" dirty="0" err="1" smtClean="0"/>
              <a:t>ožnovem</a:t>
            </a:r>
            <a:r>
              <a:rPr lang="cs-CZ" sz="2700" dirty="0" smtClean="0"/>
              <a:t> (P/p)…od (R/r)…</a:t>
            </a:r>
            <a:r>
              <a:rPr lang="cs-CZ" sz="2700" dirty="0" err="1" smtClean="0"/>
              <a:t>adhoštěm</a:t>
            </a:r>
            <a:r>
              <a:rPr lang="cs-CZ" sz="2700" dirty="0" smtClean="0"/>
              <a:t> a také na (K/k)…</a:t>
            </a:r>
            <a:r>
              <a:rPr lang="cs-CZ" sz="2700" dirty="0" err="1" smtClean="0"/>
              <a:t>ladensku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Oblast (Ch/ch)…</a:t>
            </a:r>
            <a:r>
              <a:rPr lang="cs-CZ" sz="2700" dirty="0" err="1" smtClean="0"/>
              <a:t>odska</a:t>
            </a:r>
            <a:r>
              <a:rPr lang="cs-CZ" sz="2700" dirty="0" smtClean="0"/>
              <a:t> najdeme v (Z/z)…</a:t>
            </a:r>
            <a:r>
              <a:rPr lang="cs-CZ" sz="2700" dirty="0" err="1" smtClean="0"/>
              <a:t>ápadních</a:t>
            </a:r>
            <a:r>
              <a:rPr lang="cs-CZ" sz="2700" dirty="0" smtClean="0"/>
              <a:t> (Č/č)…echách, zahrnuje zhruba území dnešního (D/d)…</a:t>
            </a:r>
            <a:r>
              <a:rPr lang="cs-CZ" sz="2700" dirty="0" err="1" smtClean="0"/>
              <a:t>omažlicka</a:t>
            </a:r>
            <a:r>
              <a:rPr lang="cs-CZ" sz="2700" dirty="0" smtClean="0"/>
              <a:t> a (T/t)…</a:t>
            </a:r>
            <a:r>
              <a:rPr lang="cs-CZ" sz="2700" dirty="0" err="1" smtClean="0"/>
              <a:t>achovska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Ananas pochází z tropických oblastí (A/a)…</a:t>
            </a:r>
            <a:r>
              <a:rPr lang="cs-CZ" sz="2700" dirty="0" err="1" smtClean="0"/>
              <a:t>meriky</a:t>
            </a:r>
            <a:r>
              <a:rPr lang="cs-CZ" sz="2700" dirty="0" smtClean="0"/>
              <a:t>, znali ho již (A/a)…</a:t>
            </a:r>
            <a:r>
              <a:rPr lang="cs-CZ" sz="2700" dirty="0" err="1" smtClean="0"/>
              <a:t>ztékové</a:t>
            </a:r>
            <a:r>
              <a:rPr lang="cs-CZ" sz="2700" dirty="0" smtClean="0"/>
              <a:t> a (I/i)…</a:t>
            </a:r>
            <a:r>
              <a:rPr lang="cs-CZ" sz="2700" dirty="0" err="1" smtClean="0"/>
              <a:t>nkové</a:t>
            </a:r>
            <a:r>
              <a:rPr lang="cs-CZ" sz="2700" dirty="0" smtClean="0"/>
              <a:t>.</a:t>
            </a:r>
          </a:p>
          <a:p>
            <a:r>
              <a:rPr lang="cs-CZ" sz="2700" dirty="0" smtClean="0"/>
              <a:t>Na vrcholu (L/l)…</a:t>
            </a:r>
            <a:r>
              <a:rPr lang="cs-CZ" sz="2700" dirty="0" err="1" smtClean="0"/>
              <a:t>omnického</a:t>
            </a:r>
            <a:r>
              <a:rPr lang="cs-CZ" sz="2700" dirty="0" smtClean="0"/>
              <a:t> (Š/š)…</a:t>
            </a:r>
            <a:r>
              <a:rPr lang="cs-CZ" sz="2700" dirty="0" err="1" smtClean="0"/>
              <a:t>títu</a:t>
            </a:r>
            <a:r>
              <a:rPr lang="cs-CZ" sz="2700" dirty="0" smtClean="0"/>
              <a:t> ve (V/v)…</a:t>
            </a:r>
            <a:r>
              <a:rPr lang="cs-CZ" sz="2700" dirty="0" err="1" smtClean="0"/>
              <a:t>ysokých</a:t>
            </a:r>
            <a:r>
              <a:rPr lang="cs-CZ" sz="2700" dirty="0" smtClean="0"/>
              <a:t> (T/t)…</a:t>
            </a:r>
            <a:r>
              <a:rPr lang="cs-CZ" sz="2700" dirty="0" err="1" smtClean="0"/>
              <a:t>atrách</a:t>
            </a:r>
            <a:r>
              <a:rPr lang="cs-CZ" sz="2700" dirty="0" smtClean="0"/>
              <a:t> je meteorologická stanice.</a:t>
            </a:r>
          </a:p>
          <a:p>
            <a:endParaRPr lang="cs-CZ" sz="2700" dirty="0" smtClean="0"/>
          </a:p>
          <a:p>
            <a:endParaRPr lang="cs-CZ" sz="2700" dirty="0"/>
          </a:p>
        </p:txBody>
      </p:sp>
      <p:sp>
        <p:nvSpPr>
          <p:cNvPr id="8" name="Šipka doprava 7"/>
          <p:cNvSpPr/>
          <p:nvPr/>
        </p:nvSpPr>
        <p:spPr>
          <a:xfrm>
            <a:off x="4211960" y="7245424"/>
            <a:ext cx="7978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700" dirty="0" smtClean="0"/>
              <a:t>Větší zásoby černého uhlí se ukrývají mezi Frýdkem Místkem a Rožnovem pod Radhoštěm a také na Kladensku.</a:t>
            </a:r>
          </a:p>
          <a:p>
            <a:r>
              <a:rPr lang="cs-CZ" sz="2700" dirty="0" smtClean="0"/>
              <a:t>Oblast Chodska najdeme v západních Čechách, zahrnuje zhruba území dnešního Domažlicka a Tachovska.</a:t>
            </a:r>
          </a:p>
          <a:p>
            <a:r>
              <a:rPr lang="cs-CZ" sz="2700" dirty="0" smtClean="0"/>
              <a:t>Ananas pochází z tropických oblastí Ameriky, znali ho již Aztékové a Inkové.</a:t>
            </a:r>
          </a:p>
          <a:p>
            <a:r>
              <a:rPr lang="cs-CZ" sz="2700" dirty="0" smtClean="0"/>
              <a:t>Na vrcholu Lomnického štítu ve Vysokých Tatrách je meteorologická stanice.</a:t>
            </a:r>
          </a:p>
          <a:p>
            <a:endParaRPr lang="cs-CZ" sz="27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Použité 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1800" dirty="0" smtClean="0"/>
              <a:t>Vlastní </a:t>
            </a:r>
            <a:r>
              <a:rPr lang="cs-CZ" sz="1800" dirty="0"/>
              <a:t>přípravy z různých učebnic jazyka českého, příruček , metodik aj</a:t>
            </a:r>
            <a:r>
              <a:rPr lang="cs-CZ" sz="1800" dirty="0" smtClean="0"/>
              <a:t>.</a:t>
            </a:r>
          </a:p>
          <a:p>
            <a:r>
              <a:rPr lang="cs-CZ" sz="1800" dirty="0"/>
              <a:t>Pravidla českého pravopisu, Nakladatelství </a:t>
            </a:r>
            <a:r>
              <a:rPr lang="cs-CZ" sz="1800" dirty="0" smtClean="0"/>
              <a:t>Pansofia,1993</a:t>
            </a:r>
          </a:p>
          <a:p>
            <a:r>
              <a:rPr lang="cs-CZ" sz="1800" dirty="0" err="1"/>
              <a:t>Sochrová</a:t>
            </a:r>
            <a:r>
              <a:rPr lang="cs-CZ" sz="1800" dirty="0"/>
              <a:t>, Marie: Literatura v kostce pro střední školy</a:t>
            </a:r>
            <a:r>
              <a:rPr lang="cs-CZ" sz="1800" dirty="0" smtClean="0"/>
              <a:t>, Fragment </a:t>
            </a:r>
            <a:r>
              <a:rPr lang="cs-CZ" sz="1800" dirty="0" smtClean="0"/>
              <a:t>1996</a:t>
            </a:r>
            <a:endParaRPr lang="cs-CZ" sz="1800" dirty="0" smtClean="0"/>
          </a:p>
          <a:p>
            <a:r>
              <a:rPr lang="cs-CZ" sz="1800" dirty="0"/>
              <a:t>http://www.heathersanimations.com/alphabetlist22.html</a:t>
            </a:r>
          </a:p>
          <a:p>
            <a:pPr marL="0" indent="0">
              <a:buNone/>
            </a:pPr>
            <a:endParaRPr lang="cs-CZ" sz="1800" dirty="0"/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Vlastní jména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2771800" y="2060848"/>
            <a:ext cx="3381182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  jednoslovná</a:t>
            </a:r>
            <a:r>
              <a:rPr lang="cs-CZ" sz="4000" b="1" dirty="0">
                <a:solidFill>
                  <a:schemeClr val="bg1"/>
                </a:solidFill>
              </a:rPr>
              <a:t>: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467544" y="3140968"/>
            <a:ext cx="8352928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002060"/>
                </a:solidFill>
              </a:rPr>
              <a:t>iří,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002060"/>
                </a:solidFill>
              </a:rPr>
              <a:t>stravice,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002060"/>
                </a:solidFill>
              </a:rPr>
              <a:t>echy,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002060"/>
                </a:solidFill>
              </a:rPr>
              <a:t>vropa, </a:t>
            </a:r>
            <a:r>
              <a:rPr lang="cs-CZ" sz="2800" b="1" i="1" dirty="0">
                <a:solidFill>
                  <a:srgbClr val="FF0000"/>
                </a:solidFill>
              </a:rPr>
              <a:t>A</a:t>
            </a:r>
            <a:r>
              <a:rPr lang="cs-CZ" sz="2800" i="1" dirty="0">
                <a:solidFill>
                  <a:srgbClr val="002060"/>
                </a:solidFill>
              </a:rPr>
              <a:t>merika, 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002060"/>
                </a:solidFill>
              </a:rPr>
              <a:t>alkán,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002060"/>
                </a:solidFill>
              </a:rPr>
              <a:t>rient,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002060"/>
                </a:solidFill>
              </a:rPr>
              <a:t>tředomoří,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002060"/>
                </a:solidFill>
              </a:rPr>
              <a:t>orava,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002060"/>
                </a:solidFill>
              </a:rPr>
              <a:t>echy,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002060"/>
                </a:solidFill>
              </a:rPr>
              <a:t>ihlavsko,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2060"/>
                </a:solidFill>
              </a:rPr>
              <a:t>elhřimovsko, </a:t>
            </a:r>
            <a:r>
              <a:rPr lang="cs-CZ" sz="2800" b="1" i="1" dirty="0" smtClean="0">
                <a:solidFill>
                  <a:srgbClr val="FF0000"/>
                </a:solidFill>
              </a:rPr>
              <a:t>K</a:t>
            </a:r>
            <a:r>
              <a:rPr lang="cs-CZ" sz="2800" i="1" dirty="0" smtClean="0">
                <a:solidFill>
                  <a:srgbClr val="002060"/>
                </a:solidFill>
              </a:rPr>
              <a:t>rálovéhradecko, </a:t>
            </a:r>
            <a:r>
              <a:rPr lang="cs-CZ" sz="2800" b="1" i="1" dirty="0" err="1" smtClean="0">
                <a:solidFill>
                  <a:srgbClr val="FF0000"/>
                </a:solidFill>
              </a:rPr>
              <a:t>L</a:t>
            </a:r>
            <a:r>
              <a:rPr lang="cs-CZ" sz="2800" i="1" dirty="0" err="1" smtClean="0">
                <a:solidFill>
                  <a:srgbClr val="002060"/>
                </a:solidFill>
              </a:rPr>
              <a:t>abskoústecko</a:t>
            </a:r>
            <a:r>
              <a:rPr lang="cs-CZ" sz="2800" i="1" dirty="0">
                <a:solidFill>
                  <a:srgbClr val="002060"/>
                </a:solidFill>
              </a:rPr>
              <a:t>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2060"/>
                </a:solidFill>
              </a:rPr>
              <a:t>ovltaví,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2060"/>
                </a:solidFill>
              </a:rPr>
              <a:t>odyjí,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2060"/>
                </a:solidFill>
              </a:rPr>
              <a:t>orúří</a:t>
            </a:r>
            <a:r>
              <a:rPr lang="cs-CZ" sz="2800" dirty="0">
                <a:solidFill>
                  <a:srgbClr val="002060"/>
                </a:solidFill>
              </a:rPr>
              <a:t>,</a:t>
            </a:r>
            <a:r>
              <a:rPr lang="cs-CZ" sz="2800" i="1" dirty="0">
                <a:solidFill>
                  <a:srgbClr val="00206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2060"/>
                </a:solidFill>
              </a:rPr>
              <a:t>odkrkonoší, </a:t>
            </a:r>
            <a:r>
              <a:rPr lang="cs-CZ" sz="2800" b="1" i="1" dirty="0">
                <a:solidFill>
                  <a:srgbClr val="FF0000"/>
                </a:solidFill>
              </a:rPr>
              <a:t>Š</a:t>
            </a:r>
            <a:r>
              <a:rPr lang="cs-CZ" sz="2800" i="1" dirty="0">
                <a:solidFill>
                  <a:srgbClr val="002060"/>
                </a:solidFill>
              </a:rPr>
              <a:t>luknovský výběžek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i="1" dirty="0" smtClean="0">
                <a:solidFill>
                  <a:srgbClr val="002060"/>
                </a:solidFill>
              </a:rPr>
              <a:t>aj.</a:t>
            </a:r>
            <a:endParaRPr lang="cs-CZ" sz="2800" i="1" dirty="0">
              <a:solidFill>
                <a:srgbClr val="7030A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485800" y="5373216"/>
            <a:ext cx="833467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i="1" dirty="0" smtClean="0">
                <a:solidFill>
                  <a:srgbClr val="7030A0"/>
                </a:solidFill>
              </a:rPr>
              <a:t>! </a:t>
            </a:r>
            <a:r>
              <a:rPr lang="cs-CZ" sz="2800" i="1" dirty="0">
                <a:solidFill>
                  <a:srgbClr val="7030A0"/>
                </a:solidFill>
              </a:rPr>
              <a:t>ale přídavné jméno </a:t>
            </a:r>
            <a:r>
              <a:rPr lang="cs-CZ" sz="2800" b="1" i="1" dirty="0">
                <a:solidFill>
                  <a:srgbClr val="7030A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eský, </a:t>
            </a:r>
            <a:r>
              <a:rPr lang="cs-CZ" sz="2800" b="1" i="1" dirty="0">
                <a:solidFill>
                  <a:srgbClr val="7030A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vropský, </a:t>
            </a:r>
            <a:r>
              <a:rPr lang="cs-CZ" sz="2800" b="1" i="1" dirty="0" smtClean="0">
                <a:solidFill>
                  <a:srgbClr val="7030A0"/>
                </a:solidFill>
              </a:rPr>
              <a:t>a</a:t>
            </a:r>
            <a:r>
              <a:rPr lang="cs-CZ" sz="2800" i="1" dirty="0" smtClean="0">
                <a:solidFill>
                  <a:srgbClr val="7030A0"/>
                </a:solidFill>
              </a:rPr>
              <a:t>merický</a:t>
            </a:r>
            <a:endParaRPr lang="cs-CZ" sz="28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69776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b="1" spc="150" dirty="0" smtClean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Vlastní jména</a:t>
            </a:r>
            <a:endParaRPr lang="cs-CZ" b="1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142461" y="1484784"/>
            <a:ext cx="2725683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600" b="1" dirty="0" smtClean="0">
                <a:solidFill>
                  <a:schemeClr val="bg1"/>
                </a:solidFill>
              </a:rPr>
              <a:t>  víceslovná</a:t>
            </a:r>
            <a:r>
              <a:rPr lang="cs-CZ" sz="3600" b="1" dirty="0">
                <a:solidFill>
                  <a:schemeClr val="bg1"/>
                </a:solidFill>
              </a:rPr>
              <a:t>:  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359532" y="2276872"/>
            <a:ext cx="8424936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složené ze samých obecních jmen = jen první písmeno je velké</a:t>
            </a:r>
          </a:p>
          <a:p>
            <a:pPr>
              <a:buFont typeface="Arial" pitchFamily="34" charset="0"/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</a:t>
            </a:r>
            <a:endParaRPr lang="cs-CZ" sz="2800" i="1" dirty="0" smtClean="0">
              <a:solidFill>
                <a:schemeClr val="tx1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59532" y="3645024"/>
            <a:ext cx="8424936" cy="31085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itchFamily="34" charset="0"/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/>
              <a:t>rganizace spojených národů,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/>
              <a:t>eská republika,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/>
              <a:t>eský červený kříž,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/>
              <a:t>istina základních práv a svobod,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/>
              <a:t>stravská univerzita </a:t>
            </a:r>
            <a:r>
              <a:rPr lang="cs-CZ" sz="2800" dirty="0"/>
              <a:t>(jde o oficiální název)</a:t>
            </a:r>
            <a:r>
              <a:rPr lang="cs-CZ" sz="2800" i="1" dirty="0"/>
              <a:t> </a:t>
            </a:r>
            <a:r>
              <a:rPr lang="cs-CZ" sz="2800" dirty="0"/>
              <a:t>x </a:t>
            </a:r>
            <a:r>
              <a:rPr lang="cs-CZ" sz="2800" i="1" dirty="0"/>
              <a:t>brněnská univerzita </a:t>
            </a:r>
            <a:r>
              <a:rPr lang="cs-CZ" sz="2800" dirty="0"/>
              <a:t>(oficiální název je</a:t>
            </a:r>
            <a:r>
              <a:rPr lang="cs-CZ" sz="2800" i="1" dirty="0"/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/>
              <a:t>asarykova univerzita),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/>
              <a:t>rlické hory,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/>
              <a:t>everní ledový oceán,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/>
              <a:t>lízký východ,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/>
              <a:t>pojené státy americké,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/>
              <a:t>inisterstvo školství, mládeže a tělovýchovy,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/>
              <a:t>eské vysoké učení technické,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/>
              <a:t>omerční banka</a:t>
            </a:r>
            <a:r>
              <a:rPr lang="cs-CZ" sz="2800" i="1" dirty="0" smtClean="0"/>
              <a:t>, aj.</a:t>
            </a:r>
            <a:endParaRPr lang="cs-CZ" sz="2800" i="1" dirty="0"/>
          </a:p>
        </p:txBody>
      </p:sp>
      <p:sp>
        <p:nvSpPr>
          <p:cNvPr id="9" name="Šipka dolů 8"/>
          <p:cNvSpPr/>
          <p:nvPr/>
        </p:nvSpPr>
        <p:spPr>
          <a:xfrm>
            <a:off x="4020670" y="3040788"/>
            <a:ext cx="484632" cy="72718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15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4087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je-li součástí  takového názvu ještě vlastní jméno = pak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i to píšeme velkým</a:t>
            </a:r>
          </a:p>
          <a:p>
            <a:pPr>
              <a:buFont typeface="Wingdings" pitchFamily="2" charset="2"/>
              <a:buChar char="Ø"/>
            </a:pPr>
            <a:endParaRPr lang="cs-CZ" sz="2800" b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8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názvy měst a čtvrtí </a:t>
            </a:r>
            <a:r>
              <a:rPr lang="cs-CZ" sz="2800" dirty="0" smtClean="0">
                <a:solidFill>
                  <a:schemeClr val="tx1"/>
                </a:solidFill>
              </a:rPr>
              <a:t>= </a:t>
            </a:r>
            <a:r>
              <a:rPr lang="cs-CZ" sz="2800" b="1" dirty="0" smtClean="0">
                <a:solidFill>
                  <a:srgbClr val="FF0000"/>
                </a:solidFill>
              </a:rPr>
              <a:t>všechna písmena velká</a:t>
            </a:r>
            <a:r>
              <a:rPr lang="cs-CZ" sz="2800" dirty="0" smtClean="0"/>
              <a:t>:                                     </a:t>
            </a:r>
            <a:r>
              <a:rPr lang="cs-CZ" sz="2800" dirty="0" smtClean="0">
                <a:solidFill>
                  <a:schemeClr val="tx1"/>
                </a:solidFill>
              </a:rPr>
              <a:t>( předložky zde malým písmenem)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</a:t>
            </a:r>
            <a:endParaRPr lang="cs-CZ" sz="2800" i="1" dirty="0" smtClean="0">
              <a:solidFill>
                <a:srgbClr val="7030A0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55576" y="1196752"/>
            <a:ext cx="7776864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7030A0"/>
                </a:solidFill>
              </a:rPr>
              <a:t>niverzita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arlova ( ale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arlova univerzita),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ysoké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7030A0"/>
                </a:solidFill>
              </a:rPr>
              <a:t>atry,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ěstský úřad v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stravě, kniha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oudrost starých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echů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827584" y="3717032"/>
            <a:ext cx="7776864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pišská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ová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es,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lezské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ředměstí,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alá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trana,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taré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ěsto (pražské),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arlovy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ary,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ové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ěsto na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oravě,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7030A0"/>
                </a:solidFill>
              </a:rPr>
              <a:t>ová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7030A0"/>
                </a:solidFill>
              </a:rPr>
              <a:t>es, </a:t>
            </a:r>
            <a:r>
              <a:rPr lang="cs-CZ" sz="2800" b="1" i="1" dirty="0">
                <a:solidFill>
                  <a:srgbClr val="FF0000"/>
                </a:solidFill>
              </a:rPr>
              <a:t>Ú</a:t>
            </a:r>
            <a:r>
              <a:rPr lang="cs-CZ" sz="2800" i="1" dirty="0">
                <a:solidFill>
                  <a:srgbClr val="7030A0"/>
                </a:solidFill>
              </a:rPr>
              <a:t>stí nad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rlicí,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linsko v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echách,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ánské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ázně, </a:t>
            </a:r>
            <a:r>
              <a:rPr lang="cs-CZ" sz="2800" b="1" i="1" dirty="0">
                <a:solidFill>
                  <a:srgbClr val="FF0000"/>
                </a:solidFill>
              </a:rPr>
              <a:t>Ú</a:t>
            </a:r>
            <a:r>
              <a:rPr lang="cs-CZ" sz="2800" i="1" dirty="0">
                <a:solidFill>
                  <a:srgbClr val="7030A0"/>
                </a:solidFill>
              </a:rPr>
              <a:t>stí nad </a:t>
            </a:r>
            <a:r>
              <a:rPr lang="cs-CZ" sz="2800" b="1" i="1" dirty="0" smtClean="0">
                <a:solidFill>
                  <a:srgbClr val="FF0000"/>
                </a:solidFill>
              </a:rPr>
              <a:t>L</a:t>
            </a:r>
            <a:r>
              <a:rPr lang="cs-CZ" sz="2800" i="1" dirty="0" smtClean="0">
                <a:solidFill>
                  <a:srgbClr val="7030A0"/>
                </a:solidFill>
              </a:rPr>
              <a:t>abem, </a:t>
            </a:r>
            <a:r>
              <a:rPr lang="cs-CZ" sz="2800" b="1" i="1" dirty="0" smtClean="0">
                <a:solidFill>
                  <a:srgbClr val="FF0000"/>
                </a:solidFill>
              </a:rPr>
              <a:t>H</a:t>
            </a:r>
            <a:r>
              <a:rPr lang="cs-CZ" sz="2800" i="1" dirty="0" smtClean="0">
                <a:solidFill>
                  <a:srgbClr val="7030A0"/>
                </a:solidFill>
              </a:rPr>
              <a:t>radec </a:t>
            </a:r>
            <a:r>
              <a:rPr lang="cs-CZ" sz="2800" i="1" dirty="0">
                <a:solidFill>
                  <a:srgbClr val="7030A0"/>
                </a:solidFill>
              </a:rPr>
              <a:t>nad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oravicí, </a:t>
            </a:r>
            <a:r>
              <a:rPr lang="cs-CZ" sz="2800" b="1" i="1" dirty="0" smtClean="0">
                <a:solidFill>
                  <a:srgbClr val="FF0000"/>
                </a:solidFill>
              </a:rPr>
              <a:t>D</a:t>
            </a:r>
            <a:r>
              <a:rPr lang="cs-CZ" sz="2800" i="1" dirty="0" smtClean="0">
                <a:solidFill>
                  <a:srgbClr val="7030A0"/>
                </a:solidFill>
              </a:rPr>
              <a:t>louhá </a:t>
            </a:r>
            <a:r>
              <a:rPr lang="cs-CZ" sz="2800" b="1" i="1" dirty="0">
                <a:solidFill>
                  <a:srgbClr val="FF0000"/>
                </a:solidFill>
              </a:rPr>
              <a:t>L</a:t>
            </a:r>
            <a:r>
              <a:rPr lang="cs-CZ" sz="2800" i="1" dirty="0">
                <a:solidFill>
                  <a:srgbClr val="7030A0"/>
                </a:solidFill>
              </a:rPr>
              <a:t>hota u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ladé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oleslavi,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rálovo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ole </a:t>
            </a:r>
            <a:r>
              <a:rPr lang="cs-CZ" sz="2800" i="1" dirty="0" smtClean="0">
                <a:solidFill>
                  <a:srgbClr val="7030A0"/>
                </a:solidFill>
              </a:rPr>
              <a:t>(</a:t>
            </a:r>
            <a:r>
              <a:rPr lang="cs-CZ" sz="2800" i="1" dirty="0">
                <a:solidFill>
                  <a:srgbClr val="7030A0"/>
                </a:solidFill>
              </a:rPr>
              <a:t>v Brně),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7030A0"/>
                </a:solidFill>
              </a:rPr>
              <a:t>ahradní </a:t>
            </a:r>
            <a:r>
              <a:rPr lang="cs-CZ" sz="2800" b="1" i="1" dirty="0">
                <a:solidFill>
                  <a:srgbClr val="FF0000"/>
                </a:solidFill>
              </a:rPr>
              <a:t>M</a:t>
            </a:r>
            <a:r>
              <a:rPr lang="cs-CZ" sz="2800" i="1" dirty="0">
                <a:solidFill>
                  <a:srgbClr val="7030A0"/>
                </a:solidFill>
              </a:rPr>
              <a:t>ěsto (v Praze)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80920" cy="31683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a) bez předložky:</a:t>
            </a:r>
          </a:p>
          <a:p>
            <a:endParaRPr lang="cs-CZ" sz="2800" dirty="0" smtClean="0"/>
          </a:p>
          <a:p>
            <a:endParaRPr lang="cs-CZ" sz="2800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95536" y="4956264"/>
            <a:ext cx="8496944" cy="178510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ulice, třída, náměstí, nábřeží,</a:t>
            </a:r>
            <a:r>
              <a:rPr kumimoji="0" lang="cs-CZ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2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most</a:t>
            </a:r>
            <a:r>
              <a:rPr kumimoji="0" lang="cs-CZ" sz="2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cs-CZ" sz="2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sady, alej, kolonáda</a:t>
            </a:r>
            <a:r>
              <a:rPr kumimoji="0" lang="cs-CZ" sz="2200" b="1" i="1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2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cs-CZ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cs-C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pokud označují veřejné prostranství</a:t>
            </a:r>
            <a:r>
              <a:rPr kumimoji="0" lang="cs-CZ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cs-C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píšou</a:t>
            </a:r>
            <a:r>
              <a:rPr kumimoji="0" lang="cs-CZ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se </a:t>
            </a:r>
            <a:r>
              <a:rPr kumimoji="0" lang="cs-CZ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 malým písmenem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ulice Bratří Čapků X Česká ulice, třída Míru X Národní třída</a:t>
            </a:r>
            <a:r>
              <a:rPr lang="cs-CZ" sz="22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náměstí Míru X</a:t>
            </a:r>
            <a:r>
              <a:rPr kumimoji="0" lang="cs-CZ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Mírové náměstí </a:t>
            </a:r>
            <a:r>
              <a:rPr lang="cs-CZ" sz="22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most Legií X </a:t>
            </a:r>
            <a:r>
              <a:rPr kumimoji="0" lang="cs-CZ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Barrandovský most, </a:t>
            </a:r>
            <a:r>
              <a:rPr lang="cs-CZ" sz="22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sady Vrchlického  X </a:t>
            </a:r>
            <a:r>
              <a:rPr kumimoji="0" lang="cs-CZ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Vojanovy sady</a:t>
            </a:r>
            <a:r>
              <a:rPr lang="cs-CZ" sz="22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zahrada Na Valech X </a:t>
            </a:r>
            <a:r>
              <a:rPr kumimoji="0" lang="cs-CZ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Valdštejnská zahrada</a:t>
            </a:r>
            <a:r>
              <a:rPr kumimoji="0" lang="cs-CZ" sz="2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cs-C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03548" y="188639"/>
            <a:ext cx="8208912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7030A0"/>
                </a:solidFill>
              </a:rPr>
              <a:t>zeměpisné </a:t>
            </a:r>
            <a:r>
              <a:rPr lang="cs-CZ" sz="2800" b="1" dirty="0">
                <a:solidFill>
                  <a:srgbClr val="7030A0"/>
                </a:solidFill>
              </a:rPr>
              <a:t>názvy, domy</a:t>
            </a:r>
            <a:r>
              <a:rPr lang="cs-CZ" sz="2800" b="1" dirty="0" smtClean="0">
                <a:solidFill>
                  <a:srgbClr val="7030A0"/>
                </a:solidFill>
              </a:rPr>
              <a:t>, ulice </a:t>
            </a:r>
            <a:endParaRPr lang="cs-CZ" sz="28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cs-CZ" sz="2800" b="1" dirty="0">
                <a:solidFill>
                  <a:srgbClr val="7030A0"/>
                </a:solidFill>
              </a:rPr>
              <a:t>     </a:t>
            </a:r>
            <a:r>
              <a:rPr lang="cs-CZ" sz="2800" b="1" dirty="0" smtClean="0">
                <a:solidFill>
                  <a:srgbClr val="7030A0"/>
                </a:solidFill>
              </a:rPr>
              <a:t> </a:t>
            </a:r>
            <a:r>
              <a:rPr lang="cs-CZ" sz="2800" dirty="0" smtClean="0">
                <a:solidFill>
                  <a:srgbClr val="7030A0"/>
                </a:solidFill>
              </a:rPr>
              <a:t>– </a:t>
            </a:r>
            <a:r>
              <a:rPr lang="cs-CZ" sz="2800" b="1" dirty="0">
                <a:solidFill>
                  <a:srgbClr val="7030A0"/>
                </a:solidFill>
              </a:rPr>
              <a:t>obecné jméno druhové malým písmenem</a:t>
            </a:r>
            <a:r>
              <a:rPr lang="cs-CZ" sz="2800" dirty="0" smtClean="0">
                <a:solidFill>
                  <a:srgbClr val="7030A0"/>
                </a:solidFill>
              </a:rPr>
              <a:t>,</a:t>
            </a:r>
          </a:p>
          <a:p>
            <a:pPr>
              <a:buNone/>
            </a:pPr>
            <a:r>
              <a:rPr lang="cs-CZ" sz="2800" dirty="0">
                <a:solidFill>
                  <a:srgbClr val="7030A0"/>
                </a:solidFill>
              </a:rPr>
              <a:t> </a:t>
            </a:r>
            <a:r>
              <a:rPr lang="cs-CZ" sz="2800" dirty="0" smtClean="0">
                <a:solidFill>
                  <a:srgbClr val="7030A0"/>
                </a:solidFill>
              </a:rPr>
              <a:t>      </a:t>
            </a:r>
            <a:r>
              <a:rPr lang="cs-CZ" sz="2800" b="1" dirty="0" smtClean="0">
                <a:solidFill>
                  <a:srgbClr val="FF0000"/>
                </a:solidFill>
              </a:rPr>
              <a:t>rozlišující </a:t>
            </a:r>
            <a:r>
              <a:rPr lang="cs-CZ" sz="2800" b="1" dirty="0">
                <a:solidFill>
                  <a:srgbClr val="FF0000"/>
                </a:solidFill>
              </a:rPr>
              <a:t>přívlastek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b="1" dirty="0">
                <a:solidFill>
                  <a:srgbClr val="FF0000"/>
                </a:solidFill>
              </a:rPr>
              <a:t>velkým písmenem</a:t>
            </a:r>
          </a:p>
        </p:txBody>
      </p:sp>
      <p:sp>
        <p:nvSpPr>
          <p:cNvPr id="4" name="Obdélník 3"/>
          <p:cNvSpPr/>
          <p:nvPr/>
        </p:nvSpPr>
        <p:spPr>
          <a:xfrm>
            <a:off x="737574" y="2286070"/>
            <a:ext cx="7866874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b="1" i="1" dirty="0" smtClean="0">
                <a:solidFill>
                  <a:srgbClr val="FF0000"/>
                </a:solidFill>
              </a:rPr>
              <a:t>P</a:t>
            </a:r>
            <a:r>
              <a:rPr lang="cs-CZ" sz="2800" i="1" dirty="0" smtClean="0">
                <a:solidFill>
                  <a:srgbClr val="7030A0"/>
                </a:solidFill>
              </a:rPr>
              <a:t>yrenejský </a:t>
            </a:r>
            <a:r>
              <a:rPr lang="cs-CZ" sz="2800" i="1" dirty="0">
                <a:solidFill>
                  <a:srgbClr val="7030A0"/>
                </a:solidFill>
              </a:rPr>
              <a:t>poloostrov, </a:t>
            </a:r>
            <a:r>
              <a:rPr lang="cs-CZ" sz="2800" i="1" dirty="0" smtClean="0">
                <a:solidFill>
                  <a:srgbClr val="7030A0"/>
                </a:solidFill>
              </a:rPr>
              <a:t>mys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obré naděje, okres </a:t>
            </a:r>
            <a:r>
              <a:rPr lang="cs-CZ" sz="2800" b="1" i="1" dirty="0">
                <a:solidFill>
                  <a:srgbClr val="FF0000"/>
                </a:solidFill>
              </a:rPr>
              <a:t>O</a:t>
            </a:r>
            <a:r>
              <a:rPr lang="cs-CZ" sz="2800" i="1" dirty="0">
                <a:solidFill>
                  <a:srgbClr val="7030A0"/>
                </a:solidFill>
              </a:rPr>
              <a:t>strava, ulice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todolní, ulice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iřího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7030A0"/>
                </a:solidFill>
              </a:rPr>
              <a:t>imitrova, ulice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ratří </a:t>
            </a:r>
            <a:r>
              <a:rPr lang="cs-CZ" sz="2800" b="1" i="1" dirty="0">
                <a:solidFill>
                  <a:srgbClr val="FF0000"/>
                </a:solidFill>
              </a:rPr>
              <a:t>Č</a:t>
            </a:r>
            <a:r>
              <a:rPr lang="cs-CZ" sz="2800" i="1" dirty="0">
                <a:solidFill>
                  <a:srgbClr val="7030A0"/>
                </a:solidFill>
              </a:rPr>
              <a:t>apků, náměstí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vobody, náměstí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7030A0"/>
                </a:solidFill>
              </a:rPr>
              <a:t>apitána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7030A0"/>
                </a:solidFill>
              </a:rPr>
              <a:t>aroše, náměstí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ratří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7030A0"/>
                </a:solidFill>
              </a:rPr>
              <a:t>ynků, nábřeží </a:t>
            </a:r>
            <a:r>
              <a:rPr lang="cs-CZ" sz="2800" b="1" i="1" dirty="0">
                <a:solidFill>
                  <a:srgbClr val="FF0000"/>
                </a:solidFill>
              </a:rPr>
              <a:t>E</a:t>
            </a:r>
            <a:r>
              <a:rPr lang="cs-CZ" sz="2800" i="1" dirty="0">
                <a:solidFill>
                  <a:srgbClr val="7030A0"/>
                </a:solidFill>
              </a:rPr>
              <a:t>dvarda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7030A0"/>
                </a:solidFill>
              </a:rPr>
              <a:t>eneše, třída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7030A0"/>
                </a:solidFill>
              </a:rPr>
              <a:t>olitických vězňů, zámek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7030A0"/>
                </a:solidFill>
              </a:rPr>
              <a:t>luboká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88640"/>
            <a:ext cx="8496944" cy="65527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cs-CZ" sz="2400" dirty="0" smtClean="0"/>
              <a:t>     </a:t>
            </a:r>
            <a:endParaRPr lang="cs-CZ" sz="2400" i="1" dirty="0" smtClean="0">
              <a:solidFill>
                <a:srgbClr val="7030A0"/>
              </a:solidFill>
            </a:endParaRPr>
          </a:p>
          <a:p>
            <a:pPr>
              <a:buFont typeface="Arial" pitchFamily="34" charset="0"/>
              <a:buNone/>
            </a:pPr>
            <a:endParaRPr lang="cs-CZ" sz="2400" dirty="0" smtClean="0"/>
          </a:p>
          <a:p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3" y="476672"/>
            <a:ext cx="8136905" cy="208823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2800" dirty="0" smtClean="0">
                <a:solidFill>
                  <a:schemeClr val="accent6">
                    <a:lumMod val="50000"/>
                  </a:schemeClr>
                </a:solidFill>
              </a:rPr>
              <a:t>b) </a:t>
            </a:r>
            <a:r>
              <a:rPr lang="cs-CZ" sz="2800" b="1" dirty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</a:rPr>
              <a:t> předložkou </a:t>
            </a:r>
            <a:r>
              <a:rPr lang="cs-CZ" sz="2800" dirty="0" smtClean="0">
                <a:solidFill>
                  <a:schemeClr val="tx1"/>
                </a:solidFill>
              </a:rPr>
              <a:t>- je-li součástí názvu i název s předložka </a:t>
            </a:r>
            <a:r>
              <a:rPr lang="cs-CZ" sz="2800" dirty="0" smtClean="0">
                <a:solidFill>
                  <a:srgbClr val="FF0000"/>
                </a:solidFill>
              </a:rPr>
              <a:t>= </a:t>
            </a:r>
            <a:r>
              <a:rPr lang="cs-CZ" sz="2800" b="1" dirty="0" smtClean="0">
                <a:solidFill>
                  <a:srgbClr val="FF0000"/>
                </a:solidFill>
              </a:rPr>
              <a:t>předložka i následující slovo velkým písmenem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( od roku 1993), vyskytuje se zejména           u názvu ulic, různých budov, restaurací</a:t>
            </a:r>
          </a:p>
          <a:p>
            <a:pPr>
              <a:buNone/>
            </a:pPr>
            <a:endParaRPr lang="cs-CZ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    </a:t>
            </a:r>
          </a:p>
          <a:p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39552" y="2924944"/>
            <a:ext cx="8064896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800" i="1" dirty="0" smtClean="0">
                <a:solidFill>
                  <a:srgbClr val="0070C0"/>
                </a:solidFill>
              </a:rPr>
              <a:t>ulice </a:t>
            </a:r>
            <a:r>
              <a:rPr lang="cs-CZ" sz="2800" b="1" i="1" dirty="0">
                <a:solidFill>
                  <a:srgbClr val="FF0000"/>
                </a:solidFill>
              </a:rPr>
              <a:t>V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0070C0"/>
                </a:solidFill>
              </a:rPr>
              <a:t>álomu, restaurace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T</a:t>
            </a:r>
            <a:r>
              <a:rPr lang="cs-CZ" sz="2800" i="1" dirty="0">
                <a:solidFill>
                  <a:srgbClr val="0070C0"/>
                </a:solidFill>
              </a:rPr>
              <a:t>ří lilií, </a:t>
            </a:r>
            <a:r>
              <a:rPr lang="cs-CZ" sz="2800" i="1" dirty="0" smtClean="0">
                <a:solidFill>
                  <a:srgbClr val="0070C0"/>
                </a:solidFill>
              </a:rPr>
              <a:t>ulice </a:t>
            </a:r>
            <a:r>
              <a:rPr lang="cs-CZ" sz="2800" b="1" i="1" dirty="0" smtClean="0">
                <a:solidFill>
                  <a:srgbClr val="FF0000"/>
                </a:solidFill>
              </a:rPr>
              <a:t>M</a:t>
            </a:r>
            <a:r>
              <a:rPr lang="cs-CZ" sz="2800" i="1" dirty="0" smtClean="0">
                <a:solidFill>
                  <a:srgbClr val="0070C0"/>
                </a:solidFill>
              </a:rPr>
              <a:t>ezi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 smtClean="0">
                <a:solidFill>
                  <a:srgbClr val="0070C0"/>
                </a:solidFill>
              </a:rPr>
              <a:t>ahrádkami</a:t>
            </a:r>
            <a:r>
              <a:rPr lang="cs-CZ" sz="2800" i="1" dirty="0">
                <a:solidFill>
                  <a:srgbClr val="0070C0"/>
                </a:solidFill>
              </a:rPr>
              <a:t>, pivnice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S</a:t>
            </a:r>
            <a:r>
              <a:rPr lang="cs-CZ" sz="2800" i="1" dirty="0">
                <a:solidFill>
                  <a:srgbClr val="0070C0"/>
                </a:solidFill>
              </a:rPr>
              <a:t>udu, výstavní síň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b="1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H</a:t>
            </a:r>
            <a:r>
              <a:rPr lang="cs-CZ" sz="2800" i="1" dirty="0">
                <a:solidFill>
                  <a:srgbClr val="0070C0"/>
                </a:solidFill>
              </a:rPr>
              <a:t>ybernů, dům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D</a:t>
            </a:r>
            <a:r>
              <a:rPr lang="cs-CZ" sz="2800" i="1" dirty="0">
                <a:solidFill>
                  <a:srgbClr val="0070C0"/>
                </a:solidFill>
              </a:rPr>
              <a:t>vou </a:t>
            </a:r>
            <a:r>
              <a:rPr lang="cs-CZ" sz="2800" i="1" dirty="0" err="1">
                <a:solidFill>
                  <a:srgbClr val="0070C0"/>
                </a:solidFill>
              </a:rPr>
              <a:t>slunců</a:t>
            </a:r>
            <a:r>
              <a:rPr lang="cs-CZ" sz="2800" i="1" dirty="0">
                <a:solidFill>
                  <a:srgbClr val="0070C0"/>
                </a:solidFill>
              </a:rPr>
              <a:t>, knihkupectví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Z</a:t>
            </a:r>
            <a:r>
              <a:rPr lang="cs-CZ" sz="2800" i="1" dirty="0">
                <a:solidFill>
                  <a:srgbClr val="0070C0"/>
                </a:solidFill>
              </a:rPr>
              <a:t>latého klasu, lékárna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J</a:t>
            </a:r>
            <a:r>
              <a:rPr lang="cs-CZ" sz="2800" i="1" dirty="0">
                <a:solidFill>
                  <a:srgbClr val="0070C0"/>
                </a:solidFill>
              </a:rPr>
              <a:t>ednorožce,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K</a:t>
            </a:r>
            <a:r>
              <a:rPr lang="cs-CZ" sz="2800" i="1" dirty="0">
                <a:solidFill>
                  <a:srgbClr val="0070C0"/>
                </a:solidFill>
              </a:rPr>
              <a:t>ostela</a:t>
            </a:r>
            <a:r>
              <a:rPr lang="cs-CZ" sz="2800" i="1" dirty="0" smtClean="0">
                <a:solidFill>
                  <a:srgbClr val="0070C0"/>
                </a:solidFill>
              </a:rPr>
              <a:t>, </a:t>
            </a:r>
            <a:r>
              <a:rPr lang="cs-CZ" sz="2800" i="1" dirty="0">
                <a:solidFill>
                  <a:srgbClr val="0070C0"/>
                </a:solidFill>
              </a:rPr>
              <a:t>náměstí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70C0"/>
                </a:solidFill>
              </a:rPr>
              <a:t>od </a:t>
            </a:r>
            <a:r>
              <a:rPr lang="cs-CZ" sz="2800" b="1" i="1" dirty="0">
                <a:solidFill>
                  <a:srgbClr val="FF0000"/>
                </a:solidFill>
              </a:rPr>
              <a:t>P</a:t>
            </a:r>
            <a:r>
              <a:rPr lang="cs-CZ" sz="2800" i="1" dirty="0">
                <a:solidFill>
                  <a:srgbClr val="0070C0"/>
                </a:solidFill>
              </a:rPr>
              <a:t>latany, hostinec </a:t>
            </a:r>
            <a:r>
              <a:rPr lang="cs-CZ" sz="2800" b="1" i="1" dirty="0">
                <a:solidFill>
                  <a:srgbClr val="FF0000"/>
                </a:solidFill>
              </a:rPr>
              <a:t>N</a:t>
            </a:r>
            <a:r>
              <a:rPr lang="cs-CZ" sz="2800" i="1" dirty="0">
                <a:solidFill>
                  <a:srgbClr val="0070C0"/>
                </a:solidFill>
              </a:rPr>
              <a:t>a </a:t>
            </a:r>
            <a:r>
              <a:rPr lang="cs-CZ" sz="2800" b="1" i="1" dirty="0">
                <a:solidFill>
                  <a:srgbClr val="FF0000"/>
                </a:solidFill>
              </a:rPr>
              <a:t>R</a:t>
            </a:r>
            <a:r>
              <a:rPr lang="cs-CZ" sz="2800" i="1" dirty="0">
                <a:solidFill>
                  <a:srgbClr val="0070C0"/>
                </a:solidFill>
              </a:rPr>
              <a:t>ůžku, dům </a:t>
            </a:r>
            <a:r>
              <a:rPr lang="cs-CZ" sz="2800" b="1" i="1" dirty="0">
                <a:solidFill>
                  <a:srgbClr val="FF0000"/>
                </a:solidFill>
              </a:rPr>
              <a:t>U</a:t>
            </a:r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b="1" i="1" dirty="0">
                <a:solidFill>
                  <a:srgbClr val="FF0000"/>
                </a:solidFill>
              </a:rPr>
              <a:t>B</a:t>
            </a:r>
            <a:r>
              <a:rPr lang="cs-CZ" sz="2800" i="1" dirty="0">
                <a:solidFill>
                  <a:srgbClr val="0070C0"/>
                </a:solidFill>
              </a:rPr>
              <a:t>ílého jednorožce  apod.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3085</Words>
  <Application>Microsoft Office PowerPoint</Application>
  <PresentationFormat>Předvádění na obrazovce (4:3)</PresentationFormat>
  <Paragraphs>355</Paragraphs>
  <Slides>47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48" baseType="lpstr">
      <vt:lpstr>Motiv sady Office</vt:lpstr>
      <vt:lpstr>Psaní velkých písmen</vt:lpstr>
      <vt:lpstr>Kapitalizace v lingvistice</vt:lpstr>
      <vt:lpstr>Písmo Slovanů – latinka, azbuka</vt:lpstr>
      <vt:lpstr>Psaní velkých písmen v jazyce českém</vt:lpstr>
      <vt:lpstr>Vlastní jména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 malým písmenem</vt:lpstr>
      <vt:lpstr>Prezentace aplikace PowerPoint</vt:lpstr>
      <vt:lpstr> S velkým i malým písmenem lze psát </vt:lpstr>
      <vt:lpstr>Prezentace aplikace PowerPoint</vt:lpstr>
      <vt:lpstr>Prezentace aplikace PowerPoint</vt:lpstr>
      <vt:lpstr>Prezentace aplikace PowerPoint</vt:lpstr>
      <vt:lpstr>Prezentace aplikace PowerPoint</vt:lpstr>
      <vt:lpstr>Praktická cvičení</vt:lpstr>
      <vt:lpstr>Doplňte správné písmeno</vt:lpstr>
      <vt:lpstr>Řešení: </vt:lpstr>
      <vt:lpstr>Doplňte správné písmeno</vt:lpstr>
      <vt:lpstr>Řešení</vt:lpstr>
      <vt:lpstr>Doplňte správné písmeno</vt:lpstr>
      <vt:lpstr>Řešení</vt:lpstr>
      <vt:lpstr>Doplňte správné písmeno</vt:lpstr>
      <vt:lpstr>Řešení</vt:lpstr>
      <vt:lpstr>Doplňte správné písmeno</vt:lpstr>
      <vt:lpstr>Řešení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Psaní velkých písmen</dc:title>
  <dc:creator>Katka</dc:creator>
  <cp:lastModifiedBy>Kateřina Karbulová</cp:lastModifiedBy>
  <cp:revision>125</cp:revision>
  <dcterms:created xsi:type="dcterms:W3CDTF">2013-02-01T14:19:50Z</dcterms:created>
  <dcterms:modified xsi:type="dcterms:W3CDTF">2013-06-27T18:50:54Z</dcterms:modified>
</cp:coreProperties>
</file>