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71" r:id="rId3"/>
    <p:sldId id="256" r:id="rId4"/>
    <p:sldId id="257" r:id="rId5"/>
    <p:sldId id="258" r:id="rId6"/>
    <p:sldId id="259" r:id="rId7"/>
    <p:sldId id="260" r:id="rId8"/>
    <p:sldId id="261" r:id="rId9"/>
    <p:sldId id="263" r:id="rId10"/>
    <p:sldId id="262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32949046-B62E-46D9-B213-8899150F2C7A}" type="datetimeFigureOut">
              <a:rPr lang="cs-CZ" smtClean="0"/>
              <a:t>24.10.2012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D827DBB-352D-44E4-8C31-BA27972A8D27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9046-B62E-46D9-B213-8899150F2C7A}" type="datetimeFigureOut">
              <a:rPr lang="cs-CZ" smtClean="0"/>
              <a:t>24.10.2012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7DBB-352D-44E4-8C31-BA27972A8D2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9046-B62E-46D9-B213-8899150F2C7A}" type="datetimeFigureOut">
              <a:rPr lang="cs-CZ" smtClean="0"/>
              <a:t>24.10.2012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7DBB-352D-44E4-8C31-BA27972A8D2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714488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b="1" baseline="0">
                <a:solidFill>
                  <a:srgbClr val="233C80"/>
                </a:solidFill>
                <a:latin typeface="Candara" pitchFamily="34" charset="0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470263"/>
            <a:ext cx="6400800" cy="147162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35B2F-058C-4470-8A49-347832A32324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24.10.2012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CDEE-6D05-477B-8A19-FDAFA7D07E4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Obdélník 6"/>
          <p:cNvSpPr/>
          <p:nvPr userDrawn="1"/>
        </p:nvSpPr>
        <p:spPr>
          <a:xfrm>
            <a:off x="0" y="5857892"/>
            <a:ext cx="9144000" cy="1000108"/>
          </a:xfrm>
          <a:prstGeom prst="rect">
            <a:avLst/>
          </a:prstGeom>
          <a:solidFill>
            <a:srgbClr val="233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8" name="Obdélník 7"/>
          <p:cNvSpPr/>
          <p:nvPr userDrawn="1"/>
        </p:nvSpPr>
        <p:spPr>
          <a:xfrm>
            <a:off x="0" y="5857892"/>
            <a:ext cx="428596" cy="928694"/>
          </a:xfrm>
          <a:prstGeom prst="rect">
            <a:avLst/>
          </a:prstGeom>
          <a:solidFill>
            <a:srgbClr val="D866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Obdélník 8"/>
          <p:cNvSpPr/>
          <p:nvPr userDrawn="1"/>
        </p:nvSpPr>
        <p:spPr>
          <a:xfrm>
            <a:off x="0" y="6643710"/>
            <a:ext cx="428596" cy="214314"/>
          </a:xfrm>
          <a:prstGeom prst="rect">
            <a:avLst/>
          </a:prstGeom>
          <a:gradFill flip="none" rotWithShape="1">
            <a:gsLst>
              <a:gs pos="0">
                <a:srgbClr val="D06906">
                  <a:shade val="30000"/>
                  <a:satMod val="115000"/>
                </a:srgbClr>
              </a:gs>
              <a:gs pos="50000">
                <a:srgbClr val="D06906">
                  <a:shade val="67500"/>
                  <a:satMod val="115000"/>
                </a:srgbClr>
              </a:gs>
              <a:gs pos="100000">
                <a:srgbClr val="D06906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0" name="Obdélník 9"/>
          <p:cNvSpPr/>
          <p:nvPr userDrawn="1"/>
        </p:nvSpPr>
        <p:spPr>
          <a:xfrm>
            <a:off x="428596" y="6643710"/>
            <a:ext cx="8715404" cy="214314"/>
          </a:xfrm>
          <a:prstGeom prst="rect">
            <a:avLst/>
          </a:prstGeom>
          <a:gradFill flip="none" rotWithShape="1">
            <a:gsLst>
              <a:gs pos="0">
                <a:srgbClr val="233C80">
                  <a:shade val="30000"/>
                  <a:satMod val="115000"/>
                </a:srgbClr>
              </a:gs>
              <a:gs pos="50000">
                <a:srgbClr val="233C80">
                  <a:shade val="67500"/>
                  <a:satMod val="115000"/>
                </a:srgbClr>
              </a:gs>
              <a:gs pos="100000">
                <a:srgbClr val="233C8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cxnSp>
        <p:nvCxnSpPr>
          <p:cNvPr id="22" name="Přímá spojovací čára 21"/>
          <p:cNvCxnSpPr/>
          <p:nvPr userDrawn="1"/>
        </p:nvCxnSpPr>
        <p:spPr>
          <a:xfrm>
            <a:off x="-71470" y="6653235"/>
            <a:ext cx="9286908" cy="0"/>
          </a:xfrm>
          <a:prstGeom prst="line">
            <a:avLst/>
          </a:prstGeom>
          <a:ln w="76200">
            <a:solidFill>
              <a:schemeClr val="tx1">
                <a:lumMod val="85000"/>
                <a:lumOff val="15000"/>
              </a:schemeClr>
            </a:solidFill>
          </a:ln>
          <a:effectLst>
            <a:softEdge rad="3175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Skupina 10"/>
          <p:cNvGrpSpPr/>
          <p:nvPr userDrawn="1"/>
        </p:nvGrpSpPr>
        <p:grpSpPr>
          <a:xfrm>
            <a:off x="8064524" y="6000768"/>
            <a:ext cx="793756" cy="793756"/>
            <a:chOff x="7921648" y="279378"/>
            <a:chExt cx="1080000" cy="108000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12" name="Elipsa 11"/>
            <p:cNvSpPr/>
            <p:nvPr userDrawn="1"/>
          </p:nvSpPr>
          <p:spPr>
            <a:xfrm>
              <a:off x="7921648" y="279378"/>
              <a:ext cx="1080000" cy="1080000"/>
            </a:xfrm>
            <a:prstGeom prst="ellipse">
              <a:avLst/>
            </a:prstGeom>
            <a:gradFill flip="none" rotWithShape="1">
              <a:gsLst>
                <a:gs pos="0">
                  <a:schemeClr val="tx1"/>
                </a:gs>
                <a:gs pos="50000">
                  <a:schemeClr val="bg1">
                    <a:lumMod val="85000"/>
                  </a:schemeClr>
                </a:gs>
                <a:gs pos="50000">
                  <a:schemeClr val="bg1"/>
                </a:gs>
                <a:gs pos="50000">
                  <a:schemeClr val="bg1">
                    <a:shade val="67500"/>
                    <a:satMod val="11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>
                  <a:solidFill>
                    <a:prstClr val="white"/>
                  </a:solidFill>
                </a:rPr>
                <a:t>0</a:t>
              </a:r>
              <a:endParaRPr lang="cs-CZ" dirty="0">
                <a:solidFill>
                  <a:prstClr val="white"/>
                </a:solidFill>
              </a:endParaRPr>
            </a:p>
          </p:txBody>
        </p:sp>
        <p:grpSp>
          <p:nvGrpSpPr>
            <p:cNvPr id="13" name="Skupina 18"/>
            <p:cNvGrpSpPr/>
            <p:nvPr userDrawn="1"/>
          </p:nvGrpSpPr>
          <p:grpSpPr>
            <a:xfrm>
              <a:off x="7942285" y="296348"/>
              <a:ext cx="1044000" cy="1044000"/>
              <a:chOff x="7942285" y="296348"/>
              <a:chExt cx="1044000" cy="1044000"/>
            </a:xfrm>
          </p:grpSpPr>
          <p:sp>
            <p:nvSpPr>
              <p:cNvPr id="14" name="Elipsa 13"/>
              <p:cNvSpPr/>
              <p:nvPr userDrawn="1"/>
            </p:nvSpPr>
            <p:spPr>
              <a:xfrm>
                <a:off x="7942285" y="296348"/>
                <a:ext cx="1044000" cy="1044000"/>
              </a:xfrm>
              <a:prstGeom prst="ellipse">
                <a:avLst/>
              </a:prstGeom>
              <a:gradFill>
                <a:gsLst>
                  <a:gs pos="50000">
                    <a:schemeClr val="bg1"/>
                  </a:gs>
                  <a:gs pos="50000">
                    <a:schemeClr val="bg1">
                      <a:lumMod val="85000"/>
                    </a:schemeClr>
                  </a:gs>
                  <a:gs pos="50000">
                    <a:schemeClr val="bg1"/>
                  </a:gs>
                  <a:gs pos="50000">
                    <a:schemeClr val="bg1">
                      <a:shade val="67500"/>
                      <a:satMod val="11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>
                  <a:solidFill>
                    <a:prstClr val="white"/>
                  </a:solidFill>
                </a:endParaRPr>
              </a:p>
            </p:txBody>
          </p:sp>
          <p:pic>
            <p:nvPicPr>
              <p:cNvPr id="15" name="Obrázek 10" descr="logo_cele.png"/>
              <p:cNvPicPr>
                <a:picLocks noChangeAspect="1"/>
              </p:cNvPicPr>
              <p:nvPr userDrawn="1"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7969274" y="311127"/>
                <a:ext cx="983184" cy="999093"/>
              </a:xfrm>
              <a:prstGeom prst="rect">
                <a:avLst/>
              </a:prstGeom>
            </p:spPr>
          </p:pic>
        </p:grpSp>
      </p:grpSp>
      <p:sp>
        <p:nvSpPr>
          <p:cNvPr id="17" name="TextovéPole 16"/>
          <p:cNvSpPr txBox="1"/>
          <p:nvPr userDrawn="1"/>
        </p:nvSpPr>
        <p:spPr>
          <a:xfrm>
            <a:off x="1214414" y="6397489"/>
            <a:ext cx="66437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dirty="0" smtClean="0">
                <a:solidFill>
                  <a:prstClr val="white"/>
                </a:solidFill>
                <a:latin typeface="DaxlinePro" pitchFamily="50" charset="0"/>
              </a:rPr>
              <a:t>© Sportovní gymnázium Dany a Emila Zátopkových Ostrava</a:t>
            </a:r>
            <a:endParaRPr lang="cs-CZ" sz="1000" dirty="0">
              <a:solidFill>
                <a:prstClr val="white"/>
              </a:solidFill>
              <a:latin typeface="DaxlinePro" pitchFamily="50" charset="0"/>
            </a:endParaRPr>
          </a:p>
        </p:txBody>
      </p:sp>
      <p:sp>
        <p:nvSpPr>
          <p:cNvPr id="39" name="Obdélník 38"/>
          <p:cNvSpPr/>
          <p:nvPr userDrawn="1"/>
        </p:nvSpPr>
        <p:spPr>
          <a:xfrm>
            <a:off x="-285816" y="7000900"/>
            <a:ext cx="9429816" cy="252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2114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214422"/>
            <a:ext cx="8286808" cy="4911741"/>
          </a:xfrm>
        </p:spPr>
        <p:txBody>
          <a:bodyPr/>
          <a:lstStyle>
            <a:lvl5pPr>
              <a:defRPr sz="14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13A06-7393-4947-8840-33CF06FB5757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24.10.2012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CDEE-6D05-477B-8A19-FDAFA7D07E4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7" name="Skupina 16"/>
          <p:cNvGrpSpPr/>
          <p:nvPr userDrawn="1"/>
        </p:nvGrpSpPr>
        <p:grpSpPr>
          <a:xfrm>
            <a:off x="-32" y="-24"/>
            <a:ext cx="9144000" cy="1000132"/>
            <a:chOff x="-32" y="-24"/>
            <a:chExt cx="9144000" cy="1000132"/>
          </a:xfrm>
        </p:grpSpPr>
        <p:sp>
          <p:nvSpPr>
            <p:cNvPr id="7" name="Obdélník 6"/>
            <p:cNvSpPr/>
            <p:nvPr userDrawn="1"/>
          </p:nvSpPr>
          <p:spPr>
            <a:xfrm>
              <a:off x="-32" y="-24"/>
              <a:ext cx="9144000" cy="785818"/>
            </a:xfrm>
            <a:prstGeom prst="rect">
              <a:avLst/>
            </a:prstGeom>
            <a:solidFill>
              <a:srgbClr val="233C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</a:endParaRPr>
            </a:p>
          </p:txBody>
        </p:sp>
        <p:sp>
          <p:nvSpPr>
            <p:cNvPr id="8" name="Obdélník 7"/>
            <p:cNvSpPr/>
            <p:nvPr userDrawn="1"/>
          </p:nvSpPr>
          <p:spPr>
            <a:xfrm>
              <a:off x="-32" y="-24"/>
              <a:ext cx="428596" cy="785818"/>
            </a:xfrm>
            <a:prstGeom prst="rect">
              <a:avLst/>
            </a:prstGeom>
            <a:solidFill>
              <a:srgbClr val="D866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</a:endParaRPr>
            </a:p>
          </p:txBody>
        </p:sp>
        <p:sp>
          <p:nvSpPr>
            <p:cNvPr id="9" name="Obdélník 8"/>
            <p:cNvSpPr/>
            <p:nvPr userDrawn="1"/>
          </p:nvSpPr>
          <p:spPr>
            <a:xfrm>
              <a:off x="0" y="785794"/>
              <a:ext cx="428596" cy="214314"/>
            </a:xfrm>
            <a:prstGeom prst="rect">
              <a:avLst/>
            </a:prstGeom>
            <a:gradFill flip="none" rotWithShape="1">
              <a:gsLst>
                <a:gs pos="0">
                  <a:srgbClr val="D06906">
                    <a:shade val="30000"/>
                    <a:satMod val="115000"/>
                  </a:srgbClr>
                </a:gs>
                <a:gs pos="50000">
                  <a:srgbClr val="D06906">
                    <a:shade val="67500"/>
                    <a:satMod val="115000"/>
                  </a:srgbClr>
                </a:gs>
                <a:gs pos="100000">
                  <a:srgbClr val="D06906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</a:endParaRPr>
            </a:p>
          </p:txBody>
        </p:sp>
        <p:sp>
          <p:nvSpPr>
            <p:cNvPr id="10" name="Obdélník 9"/>
            <p:cNvSpPr/>
            <p:nvPr userDrawn="1"/>
          </p:nvSpPr>
          <p:spPr>
            <a:xfrm>
              <a:off x="428564" y="785794"/>
              <a:ext cx="8715404" cy="214314"/>
            </a:xfrm>
            <a:prstGeom prst="rect">
              <a:avLst/>
            </a:prstGeom>
            <a:gradFill flip="none" rotWithShape="1">
              <a:gsLst>
                <a:gs pos="0">
                  <a:srgbClr val="233C80">
                    <a:shade val="30000"/>
                    <a:satMod val="115000"/>
                  </a:srgbClr>
                </a:gs>
                <a:gs pos="50000">
                  <a:srgbClr val="233C80">
                    <a:shade val="67500"/>
                    <a:satMod val="115000"/>
                  </a:srgbClr>
                </a:gs>
                <a:gs pos="100000">
                  <a:srgbClr val="233C8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</a:endParaRPr>
            </a:p>
          </p:txBody>
        </p:sp>
        <p:grpSp>
          <p:nvGrpSpPr>
            <p:cNvPr id="11" name="Skupina 10"/>
            <p:cNvGrpSpPr/>
            <p:nvPr userDrawn="1"/>
          </p:nvGrpSpPr>
          <p:grpSpPr>
            <a:xfrm>
              <a:off x="8064492" y="142852"/>
              <a:ext cx="793756" cy="793756"/>
              <a:chOff x="7921648" y="279378"/>
              <a:chExt cx="1080000" cy="1080000"/>
            </a:xfr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12" name="Elipsa 11"/>
              <p:cNvSpPr/>
              <p:nvPr userDrawn="1"/>
            </p:nvSpPr>
            <p:spPr>
              <a:xfrm>
                <a:off x="7921648" y="279378"/>
                <a:ext cx="1080000" cy="1080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/>
                  </a:gs>
                  <a:gs pos="50000">
                    <a:schemeClr val="bg1">
                      <a:lumMod val="85000"/>
                    </a:schemeClr>
                  </a:gs>
                  <a:gs pos="50000">
                    <a:schemeClr val="bg1"/>
                  </a:gs>
                  <a:gs pos="50000">
                    <a:schemeClr val="bg1">
                      <a:shade val="67500"/>
                      <a:satMod val="11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16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dirty="0" smtClean="0">
                    <a:solidFill>
                      <a:prstClr val="white"/>
                    </a:solidFill>
                  </a:rPr>
                  <a:t>0</a:t>
                </a:r>
                <a:endParaRPr lang="cs-CZ" dirty="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" name="Skupina 18"/>
              <p:cNvGrpSpPr/>
              <p:nvPr userDrawn="1"/>
            </p:nvGrpSpPr>
            <p:grpSpPr>
              <a:xfrm>
                <a:off x="7942285" y="296348"/>
                <a:ext cx="1044000" cy="1044000"/>
                <a:chOff x="7942285" y="296348"/>
                <a:chExt cx="1044000" cy="1044000"/>
              </a:xfrm>
            </p:grpSpPr>
            <p:sp>
              <p:nvSpPr>
                <p:cNvPr id="14" name="Elipsa 13"/>
                <p:cNvSpPr/>
                <p:nvPr userDrawn="1"/>
              </p:nvSpPr>
              <p:spPr>
                <a:xfrm>
                  <a:off x="7942285" y="296348"/>
                  <a:ext cx="1044000" cy="1044000"/>
                </a:xfrm>
                <a:prstGeom prst="ellipse">
                  <a:avLst/>
                </a:prstGeom>
                <a:gradFill>
                  <a:gsLst>
                    <a:gs pos="50000">
                      <a:schemeClr val="bg1"/>
                    </a:gs>
                    <a:gs pos="50000">
                      <a:schemeClr val="bg1">
                        <a:lumMod val="85000"/>
                      </a:schemeClr>
                    </a:gs>
                    <a:gs pos="50000">
                      <a:schemeClr val="bg1"/>
                    </a:gs>
                    <a:gs pos="50000">
                      <a:schemeClr val="bg1">
                        <a:shade val="67500"/>
                        <a:satMod val="115000"/>
                      </a:schemeClr>
                    </a:gs>
                    <a:gs pos="100000">
                      <a:schemeClr val="bg1">
                        <a:shade val="100000"/>
                        <a:satMod val="115000"/>
                      </a:schemeClr>
                    </a:gs>
                  </a:gsLst>
                  <a:lin ang="54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>
                    <a:solidFill>
                      <a:prstClr val="white"/>
                    </a:solidFill>
                  </a:endParaRPr>
                </a:p>
              </p:txBody>
            </p:sp>
            <p:pic>
              <p:nvPicPr>
                <p:cNvPr id="15" name="Obrázek 10" descr="logo_cele.png"/>
                <p:cNvPicPr>
                  <a:picLocks noChangeAspect="1"/>
                </p:cNvPicPr>
                <p:nvPr userDrawn="1"/>
              </p:nvPicPr>
              <p:blipFill>
                <a:blip r:embed="rId2" cstate="print"/>
                <a:stretch>
                  <a:fillRect/>
                </a:stretch>
              </p:blipFill>
              <p:spPr>
                <a:xfrm>
                  <a:off x="7969274" y="311127"/>
                  <a:ext cx="983184" cy="999093"/>
                </a:xfrm>
                <a:prstGeom prst="rect">
                  <a:avLst/>
                </a:prstGeom>
              </p:spPr>
            </p:pic>
          </p:grpSp>
        </p:grpSp>
        <p:sp>
          <p:nvSpPr>
            <p:cNvPr id="16" name="Zástupný symbol pro nadpis 1"/>
            <p:cNvSpPr txBox="1">
              <a:spLocks/>
            </p:cNvSpPr>
            <p:nvPr userDrawn="1"/>
          </p:nvSpPr>
          <p:spPr>
            <a:xfrm>
              <a:off x="642878" y="214290"/>
              <a:ext cx="7215270" cy="571504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algn="ctr">
                <a:spcBef>
                  <a:spcPct val="0"/>
                </a:spcBef>
                <a:defRPr/>
              </a:pPr>
              <a:r>
                <a:rPr lang="cs-CZ" sz="2800" dirty="0" smtClean="0">
                  <a:solidFill>
                    <a:srgbClr val="FFFF00"/>
                  </a:solidFill>
                  <a:latin typeface="Candara" pitchFamily="34" charset="0"/>
                </a:rPr>
                <a:t>Klepnutím lze upravit styl předlohy nadpisů.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291511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200" b="1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DEF0C-86C9-4CA1-A0AC-C359BC3151D2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24.10.2012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CDEE-6D05-477B-8A19-FDAFA7D07E4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Obdélník 6"/>
          <p:cNvSpPr/>
          <p:nvPr userDrawn="1"/>
        </p:nvSpPr>
        <p:spPr>
          <a:xfrm>
            <a:off x="-32" y="-24"/>
            <a:ext cx="9144000" cy="785818"/>
          </a:xfrm>
          <a:prstGeom prst="rect">
            <a:avLst/>
          </a:prstGeom>
          <a:solidFill>
            <a:srgbClr val="233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8" name="Obdélník 7"/>
          <p:cNvSpPr/>
          <p:nvPr userDrawn="1"/>
        </p:nvSpPr>
        <p:spPr>
          <a:xfrm>
            <a:off x="-32" y="-24"/>
            <a:ext cx="428596" cy="785818"/>
          </a:xfrm>
          <a:prstGeom prst="rect">
            <a:avLst/>
          </a:prstGeom>
          <a:solidFill>
            <a:srgbClr val="D866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Obdélník 8"/>
          <p:cNvSpPr/>
          <p:nvPr userDrawn="1"/>
        </p:nvSpPr>
        <p:spPr>
          <a:xfrm>
            <a:off x="-32" y="785794"/>
            <a:ext cx="428596" cy="214314"/>
          </a:xfrm>
          <a:prstGeom prst="rect">
            <a:avLst/>
          </a:prstGeom>
          <a:gradFill flip="none" rotWithShape="1">
            <a:gsLst>
              <a:gs pos="0">
                <a:srgbClr val="D06906">
                  <a:shade val="30000"/>
                  <a:satMod val="115000"/>
                </a:srgbClr>
              </a:gs>
              <a:gs pos="50000">
                <a:srgbClr val="D06906">
                  <a:shade val="67500"/>
                  <a:satMod val="115000"/>
                </a:srgbClr>
              </a:gs>
              <a:gs pos="100000">
                <a:srgbClr val="D06906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0" name="Obdélník 9"/>
          <p:cNvSpPr/>
          <p:nvPr userDrawn="1"/>
        </p:nvSpPr>
        <p:spPr>
          <a:xfrm>
            <a:off x="428564" y="785794"/>
            <a:ext cx="8715404" cy="214314"/>
          </a:xfrm>
          <a:prstGeom prst="rect">
            <a:avLst/>
          </a:prstGeom>
          <a:gradFill flip="none" rotWithShape="1">
            <a:gsLst>
              <a:gs pos="0">
                <a:srgbClr val="233C80">
                  <a:shade val="30000"/>
                  <a:satMod val="115000"/>
                </a:srgbClr>
              </a:gs>
              <a:gs pos="50000">
                <a:srgbClr val="233C80">
                  <a:shade val="67500"/>
                  <a:satMod val="115000"/>
                </a:srgbClr>
              </a:gs>
              <a:gs pos="100000">
                <a:srgbClr val="233C8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grpSp>
        <p:nvGrpSpPr>
          <p:cNvPr id="11" name="Skupina 10"/>
          <p:cNvGrpSpPr/>
          <p:nvPr userDrawn="1"/>
        </p:nvGrpSpPr>
        <p:grpSpPr>
          <a:xfrm>
            <a:off x="8064492" y="142852"/>
            <a:ext cx="793756" cy="793756"/>
            <a:chOff x="7921648" y="279378"/>
            <a:chExt cx="1080000" cy="108000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12" name="Elipsa 11"/>
            <p:cNvSpPr/>
            <p:nvPr userDrawn="1"/>
          </p:nvSpPr>
          <p:spPr>
            <a:xfrm>
              <a:off x="7921648" y="279378"/>
              <a:ext cx="1080000" cy="1080000"/>
            </a:xfrm>
            <a:prstGeom prst="ellipse">
              <a:avLst/>
            </a:prstGeom>
            <a:gradFill flip="none" rotWithShape="1">
              <a:gsLst>
                <a:gs pos="0">
                  <a:schemeClr val="tx1"/>
                </a:gs>
                <a:gs pos="50000">
                  <a:schemeClr val="bg1">
                    <a:lumMod val="85000"/>
                  </a:schemeClr>
                </a:gs>
                <a:gs pos="50000">
                  <a:schemeClr val="bg1"/>
                </a:gs>
                <a:gs pos="50000">
                  <a:schemeClr val="bg1">
                    <a:shade val="67500"/>
                    <a:satMod val="11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>
                  <a:solidFill>
                    <a:prstClr val="white"/>
                  </a:solidFill>
                </a:rPr>
                <a:t>0</a:t>
              </a:r>
              <a:endParaRPr lang="cs-CZ" dirty="0">
                <a:solidFill>
                  <a:prstClr val="white"/>
                </a:solidFill>
              </a:endParaRPr>
            </a:p>
          </p:txBody>
        </p:sp>
        <p:grpSp>
          <p:nvGrpSpPr>
            <p:cNvPr id="13" name="Skupina 18"/>
            <p:cNvGrpSpPr/>
            <p:nvPr userDrawn="1"/>
          </p:nvGrpSpPr>
          <p:grpSpPr>
            <a:xfrm>
              <a:off x="7942285" y="296348"/>
              <a:ext cx="1044000" cy="1044000"/>
              <a:chOff x="7942285" y="296348"/>
              <a:chExt cx="1044000" cy="1044000"/>
            </a:xfrm>
          </p:grpSpPr>
          <p:sp>
            <p:nvSpPr>
              <p:cNvPr id="14" name="Elipsa 13"/>
              <p:cNvSpPr/>
              <p:nvPr userDrawn="1"/>
            </p:nvSpPr>
            <p:spPr>
              <a:xfrm>
                <a:off x="7942285" y="296348"/>
                <a:ext cx="1044000" cy="1044000"/>
              </a:xfrm>
              <a:prstGeom prst="ellipse">
                <a:avLst/>
              </a:prstGeom>
              <a:gradFill>
                <a:gsLst>
                  <a:gs pos="50000">
                    <a:schemeClr val="bg1"/>
                  </a:gs>
                  <a:gs pos="50000">
                    <a:schemeClr val="bg1">
                      <a:lumMod val="85000"/>
                    </a:schemeClr>
                  </a:gs>
                  <a:gs pos="50000">
                    <a:schemeClr val="bg1"/>
                  </a:gs>
                  <a:gs pos="50000">
                    <a:schemeClr val="bg1">
                      <a:shade val="67500"/>
                      <a:satMod val="11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>
                  <a:solidFill>
                    <a:prstClr val="white"/>
                  </a:solidFill>
                </a:endParaRPr>
              </a:p>
            </p:txBody>
          </p:sp>
          <p:pic>
            <p:nvPicPr>
              <p:cNvPr id="15" name="Obrázek 10" descr="logo_cele.png"/>
              <p:cNvPicPr>
                <a:picLocks noChangeAspect="1"/>
              </p:cNvPicPr>
              <p:nvPr userDrawn="1"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7969274" y="311127"/>
                <a:ext cx="983184" cy="999093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5500170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14422"/>
            <a:ext cx="4038600" cy="491174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14422"/>
            <a:ext cx="4038600" cy="4911741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488A6-DF69-4DB6-8122-22294332C242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24.10.2012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CDEE-6D05-477B-8A19-FDAFA7D07E4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20" name="Skupina 19"/>
          <p:cNvGrpSpPr/>
          <p:nvPr userDrawn="1"/>
        </p:nvGrpSpPr>
        <p:grpSpPr>
          <a:xfrm>
            <a:off x="-32" y="-24"/>
            <a:ext cx="9144000" cy="1000132"/>
            <a:chOff x="-32" y="-24"/>
            <a:chExt cx="9144000" cy="1000132"/>
          </a:xfrm>
        </p:grpSpPr>
        <p:sp>
          <p:nvSpPr>
            <p:cNvPr id="21" name="Obdélník 20"/>
            <p:cNvSpPr/>
            <p:nvPr userDrawn="1"/>
          </p:nvSpPr>
          <p:spPr>
            <a:xfrm>
              <a:off x="-32" y="-24"/>
              <a:ext cx="9144000" cy="785818"/>
            </a:xfrm>
            <a:prstGeom prst="rect">
              <a:avLst/>
            </a:prstGeom>
            <a:solidFill>
              <a:srgbClr val="233C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</a:endParaRPr>
            </a:p>
          </p:txBody>
        </p:sp>
        <p:sp>
          <p:nvSpPr>
            <p:cNvPr id="22" name="Obdélník 21"/>
            <p:cNvSpPr/>
            <p:nvPr userDrawn="1"/>
          </p:nvSpPr>
          <p:spPr>
            <a:xfrm>
              <a:off x="-32" y="-24"/>
              <a:ext cx="428596" cy="785818"/>
            </a:xfrm>
            <a:prstGeom prst="rect">
              <a:avLst/>
            </a:prstGeom>
            <a:solidFill>
              <a:srgbClr val="D866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</a:endParaRPr>
            </a:p>
          </p:txBody>
        </p:sp>
        <p:sp>
          <p:nvSpPr>
            <p:cNvPr id="23" name="Obdélník 22"/>
            <p:cNvSpPr/>
            <p:nvPr userDrawn="1"/>
          </p:nvSpPr>
          <p:spPr>
            <a:xfrm>
              <a:off x="0" y="785794"/>
              <a:ext cx="428596" cy="214314"/>
            </a:xfrm>
            <a:prstGeom prst="rect">
              <a:avLst/>
            </a:prstGeom>
            <a:gradFill flip="none" rotWithShape="1">
              <a:gsLst>
                <a:gs pos="0">
                  <a:srgbClr val="D06906">
                    <a:shade val="30000"/>
                    <a:satMod val="115000"/>
                  </a:srgbClr>
                </a:gs>
                <a:gs pos="50000">
                  <a:srgbClr val="D06906">
                    <a:shade val="67500"/>
                    <a:satMod val="115000"/>
                  </a:srgbClr>
                </a:gs>
                <a:gs pos="100000">
                  <a:srgbClr val="D06906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</a:endParaRPr>
            </a:p>
          </p:txBody>
        </p:sp>
        <p:sp>
          <p:nvSpPr>
            <p:cNvPr id="24" name="Obdélník 23"/>
            <p:cNvSpPr/>
            <p:nvPr userDrawn="1"/>
          </p:nvSpPr>
          <p:spPr>
            <a:xfrm>
              <a:off x="428564" y="785794"/>
              <a:ext cx="8715404" cy="214314"/>
            </a:xfrm>
            <a:prstGeom prst="rect">
              <a:avLst/>
            </a:prstGeom>
            <a:gradFill flip="none" rotWithShape="1">
              <a:gsLst>
                <a:gs pos="0">
                  <a:srgbClr val="233C80">
                    <a:shade val="30000"/>
                    <a:satMod val="115000"/>
                  </a:srgbClr>
                </a:gs>
                <a:gs pos="50000">
                  <a:srgbClr val="233C80">
                    <a:shade val="67500"/>
                    <a:satMod val="115000"/>
                  </a:srgbClr>
                </a:gs>
                <a:gs pos="100000">
                  <a:srgbClr val="233C8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</a:endParaRPr>
            </a:p>
          </p:txBody>
        </p:sp>
        <p:grpSp>
          <p:nvGrpSpPr>
            <p:cNvPr id="25" name="Skupina 24"/>
            <p:cNvGrpSpPr/>
            <p:nvPr userDrawn="1"/>
          </p:nvGrpSpPr>
          <p:grpSpPr>
            <a:xfrm>
              <a:off x="8064492" y="142852"/>
              <a:ext cx="793756" cy="793756"/>
              <a:chOff x="7921648" y="279378"/>
              <a:chExt cx="1080000" cy="1080000"/>
            </a:xfr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27" name="Elipsa 26"/>
              <p:cNvSpPr/>
              <p:nvPr userDrawn="1"/>
            </p:nvSpPr>
            <p:spPr>
              <a:xfrm>
                <a:off x="7921648" y="279378"/>
                <a:ext cx="1080000" cy="1080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/>
                  </a:gs>
                  <a:gs pos="50000">
                    <a:schemeClr val="bg1">
                      <a:lumMod val="85000"/>
                    </a:schemeClr>
                  </a:gs>
                  <a:gs pos="50000">
                    <a:schemeClr val="bg1"/>
                  </a:gs>
                  <a:gs pos="50000">
                    <a:schemeClr val="bg1">
                      <a:shade val="67500"/>
                      <a:satMod val="11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16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dirty="0" smtClean="0">
                    <a:solidFill>
                      <a:prstClr val="white"/>
                    </a:solidFill>
                  </a:rPr>
                  <a:t>0</a:t>
                </a:r>
                <a:endParaRPr lang="cs-CZ" dirty="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28" name="Skupina 18"/>
              <p:cNvGrpSpPr/>
              <p:nvPr userDrawn="1"/>
            </p:nvGrpSpPr>
            <p:grpSpPr>
              <a:xfrm>
                <a:off x="7942285" y="296348"/>
                <a:ext cx="1044000" cy="1044000"/>
                <a:chOff x="7942285" y="296348"/>
                <a:chExt cx="1044000" cy="1044000"/>
              </a:xfrm>
            </p:grpSpPr>
            <p:sp>
              <p:nvSpPr>
                <p:cNvPr id="29" name="Elipsa 28"/>
                <p:cNvSpPr/>
                <p:nvPr userDrawn="1"/>
              </p:nvSpPr>
              <p:spPr>
                <a:xfrm>
                  <a:off x="7942285" y="296348"/>
                  <a:ext cx="1044000" cy="1044000"/>
                </a:xfrm>
                <a:prstGeom prst="ellipse">
                  <a:avLst/>
                </a:prstGeom>
                <a:gradFill>
                  <a:gsLst>
                    <a:gs pos="50000">
                      <a:schemeClr val="bg1"/>
                    </a:gs>
                    <a:gs pos="50000">
                      <a:schemeClr val="bg1">
                        <a:lumMod val="85000"/>
                      </a:schemeClr>
                    </a:gs>
                    <a:gs pos="50000">
                      <a:schemeClr val="bg1"/>
                    </a:gs>
                    <a:gs pos="50000">
                      <a:schemeClr val="bg1">
                        <a:shade val="67500"/>
                        <a:satMod val="115000"/>
                      </a:schemeClr>
                    </a:gs>
                    <a:gs pos="100000">
                      <a:schemeClr val="bg1">
                        <a:shade val="100000"/>
                        <a:satMod val="115000"/>
                      </a:schemeClr>
                    </a:gs>
                  </a:gsLst>
                  <a:lin ang="54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>
                    <a:solidFill>
                      <a:prstClr val="white"/>
                    </a:solidFill>
                  </a:endParaRPr>
                </a:p>
              </p:txBody>
            </p:sp>
            <p:pic>
              <p:nvPicPr>
                <p:cNvPr id="30" name="Obrázek 10" descr="logo_cele.png"/>
                <p:cNvPicPr>
                  <a:picLocks noChangeAspect="1"/>
                </p:cNvPicPr>
                <p:nvPr userDrawn="1"/>
              </p:nvPicPr>
              <p:blipFill>
                <a:blip r:embed="rId2" cstate="print"/>
                <a:stretch>
                  <a:fillRect/>
                </a:stretch>
              </p:blipFill>
              <p:spPr>
                <a:xfrm>
                  <a:off x="7969274" y="311127"/>
                  <a:ext cx="983184" cy="999093"/>
                </a:xfrm>
                <a:prstGeom prst="rect">
                  <a:avLst/>
                </a:prstGeom>
              </p:spPr>
            </p:pic>
          </p:grpSp>
        </p:grpSp>
        <p:sp>
          <p:nvSpPr>
            <p:cNvPr id="26" name="Zástupný symbol pro nadpis 1"/>
            <p:cNvSpPr txBox="1">
              <a:spLocks/>
            </p:cNvSpPr>
            <p:nvPr userDrawn="1"/>
          </p:nvSpPr>
          <p:spPr>
            <a:xfrm>
              <a:off x="642878" y="214290"/>
              <a:ext cx="7215270" cy="571504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algn="ctr">
                <a:spcBef>
                  <a:spcPct val="0"/>
                </a:spcBef>
                <a:defRPr/>
              </a:pPr>
              <a:r>
                <a:rPr lang="cs-CZ" sz="2800" dirty="0" smtClean="0">
                  <a:solidFill>
                    <a:srgbClr val="FFFF00"/>
                  </a:solidFill>
                  <a:latin typeface="DaxlinePro" pitchFamily="50" charset="0"/>
                </a:rPr>
                <a:t>Klepnutím lze upravit styl předlohy nadpisů.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87355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60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000240"/>
            <a:ext cx="4040188" cy="412592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285860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000240"/>
            <a:ext cx="4041775" cy="412592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D099-A6E9-4E29-A2D5-52B56B98A1DA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24.10.2012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CDEE-6D05-477B-8A19-FDAFA7D07E4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9" name="Skupina 18"/>
          <p:cNvGrpSpPr/>
          <p:nvPr userDrawn="1"/>
        </p:nvGrpSpPr>
        <p:grpSpPr>
          <a:xfrm>
            <a:off x="-32" y="-24"/>
            <a:ext cx="9144000" cy="1000132"/>
            <a:chOff x="-32" y="-24"/>
            <a:chExt cx="9144000" cy="1000132"/>
          </a:xfrm>
        </p:grpSpPr>
        <p:sp>
          <p:nvSpPr>
            <p:cNvPr id="21" name="Obdélník 20"/>
            <p:cNvSpPr/>
            <p:nvPr userDrawn="1"/>
          </p:nvSpPr>
          <p:spPr>
            <a:xfrm>
              <a:off x="-32" y="-24"/>
              <a:ext cx="9144000" cy="785818"/>
            </a:xfrm>
            <a:prstGeom prst="rect">
              <a:avLst/>
            </a:prstGeom>
            <a:solidFill>
              <a:srgbClr val="233C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</a:endParaRPr>
            </a:p>
          </p:txBody>
        </p:sp>
        <p:sp>
          <p:nvSpPr>
            <p:cNvPr id="22" name="Obdélník 21"/>
            <p:cNvSpPr/>
            <p:nvPr userDrawn="1"/>
          </p:nvSpPr>
          <p:spPr>
            <a:xfrm>
              <a:off x="-32" y="-24"/>
              <a:ext cx="428596" cy="785818"/>
            </a:xfrm>
            <a:prstGeom prst="rect">
              <a:avLst/>
            </a:prstGeom>
            <a:solidFill>
              <a:srgbClr val="D866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</a:endParaRPr>
            </a:p>
          </p:txBody>
        </p:sp>
        <p:sp>
          <p:nvSpPr>
            <p:cNvPr id="23" name="Obdélník 22"/>
            <p:cNvSpPr/>
            <p:nvPr userDrawn="1"/>
          </p:nvSpPr>
          <p:spPr>
            <a:xfrm>
              <a:off x="0" y="785794"/>
              <a:ext cx="428596" cy="214314"/>
            </a:xfrm>
            <a:prstGeom prst="rect">
              <a:avLst/>
            </a:prstGeom>
            <a:gradFill flip="none" rotWithShape="1">
              <a:gsLst>
                <a:gs pos="0">
                  <a:srgbClr val="D06906">
                    <a:shade val="30000"/>
                    <a:satMod val="115000"/>
                  </a:srgbClr>
                </a:gs>
                <a:gs pos="50000">
                  <a:srgbClr val="D06906">
                    <a:shade val="67500"/>
                    <a:satMod val="115000"/>
                  </a:srgbClr>
                </a:gs>
                <a:gs pos="100000">
                  <a:srgbClr val="D06906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</a:endParaRPr>
            </a:p>
          </p:txBody>
        </p:sp>
        <p:sp>
          <p:nvSpPr>
            <p:cNvPr id="24" name="Obdélník 23"/>
            <p:cNvSpPr/>
            <p:nvPr userDrawn="1"/>
          </p:nvSpPr>
          <p:spPr>
            <a:xfrm>
              <a:off x="428564" y="785794"/>
              <a:ext cx="8715404" cy="214314"/>
            </a:xfrm>
            <a:prstGeom prst="rect">
              <a:avLst/>
            </a:prstGeom>
            <a:gradFill flip="none" rotWithShape="1">
              <a:gsLst>
                <a:gs pos="0">
                  <a:srgbClr val="233C80">
                    <a:shade val="30000"/>
                    <a:satMod val="115000"/>
                  </a:srgbClr>
                </a:gs>
                <a:gs pos="50000">
                  <a:srgbClr val="233C80">
                    <a:shade val="67500"/>
                    <a:satMod val="115000"/>
                  </a:srgbClr>
                </a:gs>
                <a:gs pos="100000">
                  <a:srgbClr val="233C8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</a:endParaRPr>
            </a:p>
          </p:txBody>
        </p:sp>
        <p:grpSp>
          <p:nvGrpSpPr>
            <p:cNvPr id="25" name="Skupina 24"/>
            <p:cNvGrpSpPr/>
            <p:nvPr userDrawn="1"/>
          </p:nvGrpSpPr>
          <p:grpSpPr>
            <a:xfrm>
              <a:off x="8064492" y="142852"/>
              <a:ext cx="793756" cy="793756"/>
              <a:chOff x="7921648" y="279378"/>
              <a:chExt cx="1080000" cy="1080000"/>
            </a:xfr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27" name="Elipsa 26"/>
              <p:cNvSpPr/>
              <p:nvPr userDrawn="1"/>
            </p:nvSpPr>
            <p:spPr>
              <a:xfrm>
                <a:off x="7921648" y="279378"/>
                <a:ext cx="1080000" cy="1080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/>
                  </a:gs>
                  <a:gs pos="50000">
                    <a:schemeClr val="bg1">
                      <a:lumMod val="85000"/>
                    </a:schemeClr>
                  </a:gs>
                  <a:gs pos="50000">
                    <a:schemeClr val="bg1"/>
                  </a:gs>
                  <a:gs pos="50000">
                    <a:schemeClr val="bg1">
                      <a:shade val="67500"/>
                      <a:satMod val="11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16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dirty="0" smtClean="0">
                    <a:solidFill>
                      <a:prstClr val="white"/>
                    </a:solidFill>
                  </a:rPr>
                  <a:t>0</a:t>
                </a:r>
                <a:endParaRPr lang="cs-CZ" dirty="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28" name="Skupina 18"/>
              <p:cNvGrpSpPr/>
              <p:nvPr userDrawn="1"/>
            </p:nvGrpSpPr>
            <p:grpSpPr>
              <a:xfrm>
                <a:off x="7942285" y="296348"/>
                <a:ext cx="1044000" cy="1044000"/>
                <a:chOff x="7942285" y="296348"/>
                <a:chExt cx="1044000" cy="1044000"/>
              </a:xfrm>
            </p:grpSpPr>
            <p:sp>
              <p:nvSpPr>
                <p:cNvPr id="29" name="Elipsa 28"/>
                <p:cNvSpPr/>
                <p:nvPr userDrawn="1"/>
              </p:nvSpPr>
              <p:spPr>
                <a:xfrm>
                  <a:off x="7942285" y="296348"/>
                  <a:ext cx="1044000" cy="1044000"/>
                </a:xfrm>
                <a:prstGeom prst="ellipse">
                  <a:avLst/>
                </a:prstGeom>
                <a:gradFill>
                  <a:gsLst>
                    <a:gs pos="50000">
                      <a:schemeClr val="bg1"/>
                    </a:gs>
                    <a:gs pos="50000">
                      <a:schemeClr val="bg1">
                        <a:lumMod val="85000"/>
                      </a:schemeClr>
                    </a:gs>
                    <a:gs pos="50000">
                      <a:schemeClr val="bg1"/>
                    </a:gs>
                    <a:gs pos="50000">
                      <a:schemeClr val="bg1">
                        <a:shade val="67500"/>
                        <a:satMod val="115000"/>
                      </a:schemeClr>
                    </a:gs>
                    <a:gs pos="100000">
                      <a:schemeClr val="bg1">
                        <a:shade val="100000"/>
                        <a:satMod val="115000"/>
                      </a:schemeClr>
                    </a:gs>
                  </a:gsLst>
                  <a:lin ang="54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>
                    <a:solidFill>
                      <a:prstClr val="white"/>
                    </a:solidFill>
                  </a:endParaRPr>
                </a:p>
              </p:txBody>
            </p:sp>
            <p:pic>
              <p:nvPicPr>
                <p:cNvPr id="30" name="Obrázek 10" descr="logo_cele.png"/>
                <p:cNvPicPr>
                  <a:picLocks noChangeAspect="1"/>
                </p:cNvPicPr>
                <p:nvPr userDrawn="1"/>
              </p:nvPicPr>
              <p:blipFill>
                <a:blip r:embed="rId2" cstate="print"/>
                <a:stretch>
                  <a:fillRect/>
                </a:stretch>
              </p:blipFill>
              <p:spPr>
                <a:xfrm>
                  <a:off x="7969274" y="311127"/>
                  <a:ext cx="983184" cy="999093"/>
                </a:xfrm>
                <a:prstGeom prst="rect">
                  <a:avLst/>
                </a:prstGeom>
              </p:spPr>
            </p:pic>
          </p:grpSp>
        </p:grpSp>
        <p:sp>
          <p:nvSpPr>
            <p:cNvPr id="26" name="Zástupný symbol pro nadpis 1"/>
            <p:cNvSpPr txBox="1">
              <a:spLocks/>
            </p:cNvSpPr>
            <p:nvPr userDrawn="1"/>
          </p:nvSpPr>
          <p:spPr>
            <a:xfrm>
              <a:off x="642878" y="214290"/>
              <a:ext cx="7215270" cy="571504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algn="ctr">
                <a:spcBef>
                  <a:spcPct val="0"/>
                </a:spcBef>
                <a:defRPr/>
              </a:pPr>
              <a:r>
                <a:rPr lang="cs-CZ" sz="2800" dirty="0" smtClean="0">
                  <a:solidFill>
                    <a:srgbClr val="FFFF00"/>
                  </a:solidFill>
                  <a:latin typeface="DaxlinePro" pitchFamily="50" charset="0"/>
                </a:rPr>
                <a:t>Klepnutím lze upravit styl předlohy nadpisů.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009525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CCBA6-A3B2-4CC9-8A05-F3E771FE2FA9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24.10.2012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CDEE-6D05-477B-8A19-FDAFA7D07E4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7453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071546"/>
            <a:ext cx="3008313" cy="642942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071546"/>
            <a:ext cx="5111750" cy="505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857364"/>
            <a:ext cx="3008313" cy="42687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64AF5-766A-4202-AC0D-64CE63024540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24.10.2012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CDEE-6D05-477B-8A19-FDAFA7D07E4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Obdélník 7"/>
          <p:cNvSpPr/>
          <p:nvPr userDrawn="1"/>
        </p:nvSpPr>
        <p:spPr>
          <a:xfrm>
            <a:off x="-32" y="-24"/>
            <a:ext cx="9144000" cy="785818"/>
          </a:xfrm>
          <a:prstGeom prst="rect">
            <a:avLst/>
          </a:prstGeom>
          <a:solidFill>
            <a:srgbClr val="233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Obdélník 8"/>
          <p:cNvSpPr/>
          <p:nvPr userDrawn="1"/>
        </p:nvSpPr>
        <p:spPr>
          <a:xfrm>
            <a:off x="-32" y="-24"/>
            <a:ext cx="428596" cy="785818"/>
          </a:xfrm>
          <a:prstGeom prst="rect">
            <a:avLst/>
          </a:prstGeom>
          <a:solidFill>
            <a:srgbClr val="D866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0" name="Obdélník 9"/>
          <p:cNvSpPr/>
          <p:nvPr userDrawn="1"/>
        </p:nvSpPr>
        <p:spPr>
          <a:xfrm>
            <a:off x="-32" y="785794"/>
            <a:ext cx="428596" cy="214314"/>
          </a:xfrm>
          <a:prstGeom prst="rect">
            <a:avLst/>
          </a:prstGeom>
          <a:gradFill flip="none" rotWithShape="1">
            <a:gsLst>
              <a:gs pos="0">
                <a:srgbClr val="D06906">
                  <a:shade val="30000"/>
                  <a:satMod val="115000"/>
                </a:srgbClr>
              </a:gs>
              <a:gs pos="50000">
                <a:srgbClr val="D06906">
                  <a:shade val="67500"/>
                  <a:satMod val="115000"/>
                </a:srgbClr>
              </a:gs>
              <a:gs pos="100000">
                <a:srgbClr val="D06906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1" name="Obdélník 10"/>
          <p:cNvSpPr/>
          <p:nvPr userDrawn="1"/>
        </p:nvSpPr>
        <p:spPr>
          <a:xfrm>
            <a:off x="428564" y="785794"/>
            <a:ext cx="8715404" cy="214314"/>
          </a:xfrm>
          <a:prstGeom prst="rect">
            <a:avLst/>
          </a:prstGeom>
          <a:gradFill flip="none" rotWithShape="1">
            <a:gsLst>
              <a:gs pos="0">
                <a:srgbClr val="233C80">
                  <a:shade val="30000"/>
                  <a:satMod val="115000"/>
                </a:srgbClr>
              </a:gs>
              <a:gs pos="50000">
                <a:srgbClr val="233C80">
                  <a:shade val="67500"/>
                  <a:satMod val="115000"/>
                </a:srgbClr>
              </a:gs>
              <a:gs pos="100000">
                <a:srgbClr val="233C8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grpSp>
        <p:nvGrpSpPr>
          <p:cNvPr id="12" name="Skupina 11"/>
          <p:cNvGrpSpPr/>
          <p:nvPr userDrawn="1"/>
        </p:nvGrpSpPr>
        <p:grpSpPr>
          <a:xfrm>
            <a:off x="8064492" y="142852"/>
            <a:ext cx="793756" cy="793756"/>
            <a:chOff x="7921648" y="279378"/>
            <a:chExt cx="1080000" cy="108000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13" name="Elipsa 12"/>
            <p:cNvSpPr/>
            <p:nvPr userDrawn="1"/>
          </p:nvSpPr>
          <p:spPr>
            <a:xfrm>
              <a:off x="7921648" y="279378"/>
              <a:ext cx="1080000" cy="1080000"/>
            </a:xfrm>
            <a:prstGeom prst="ellipse">
              <a:avLst/>
            </a:prstGeom>
            <a:gradFill flip="none" rotWithShape="1">
              <a:gsLst>
                <a:gs pos="0">
                  <a:schemeClr val="tx1"/>
                </a:gs>
                <a:gs pos="50000">
                  <a:schemeClr val="bg1">
                    <a:lumMod val="85000"/>
                  </a:schemeClr>
                </a:gs>
                <a:gs pos="50000">
                  <a:schemeClr val="bg1"/>
                </a:gs>
                <a:gs pos="50000">
                  <a:schemeClr val="bg1">
                    <a:shade val="67500"/>
                    <a:satMod val="11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>
                  <a:solidFill>
                    <a:prstClr val="white"/>
                  </a:solidFill>
                </a:rPr>
                <a:t>0</a:t>
              </a:r>
              <a:endParaRPr lang="cs-CZ" dirty="0">
                <a:solidFill>
                  <a:prstClr val="white"/>
                </a:solidFill>
              </a:endParaRPr>
            </a:p>
          </p:txBody>
        </p:sp>
        <p:grpSp>
          <p:nvGrpSpPr>
            <p:cNvPr id="14" name="Skupina 18"/>
            <p:cNvGrpSpPr/>
            <p:nvPr userDrawn="1"/>
          </p:nvGrpSpPr>
          <p:grpSpPr>
            <a:xfrm>
              <a:off x="7942285" y="296348"/>
              <a:ext cx="1044000" cy="1044000"/>
              <a:chOff x="7942285" y="296348"/>
              <a:chExt cx="1044000" cy="1044000"/>
            </a:xfrm>
          </p:grpSpPr>
          <p:sp>
            <p:nvSpPr>
              <p:cNvPr id="15" name="Elipsa 14"/>
              <p:cNvSpPr/>
              <p:nvPr userDrawn="1"/>
            </p:nvSpPr>
            <p:spPr>
              <a:xfrm>
                <a:off x="7942285" y="296348"/>
                <a:ext cx="1044000" cy="1044000"/>
              </a:xfrm>
              <a:prstGeom prst="ellipse">
                <a:avLst/>
              </a:prstGeom>
              <a:gradFill>
                <a:gsLst>
                  <a:gs pos="50000">
                    <a:schemeClr val="bg1"/>
                  </a:gs>
                  <a:gs pos="50000">
                    <a:schemeClr val="bg1">
                      <a:lumMod val="85000"/>
                    </a:schemeClr>
                  </a:gs>
                  <a:gs pos="50000">
                    <a:schemeClr val="bg1"/>
                  </a:gs>
                  <a:gs pos="50000">
                    <a:schemeClr val="bg1">
                      <a:shade val="67500"/>
                      <a:satMod val="11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>
                  <a:solidFill>
                    <a:prstClr val="white"/>
                  </a:solidFill>
                </a:endParaRPr>
              </a:p>
            </p:txBody>
          </p:sp>
          <p:pic>
            <p:nvPicPr>
              <p:cNvPr id="16" name="Obrázek 10" descr="logo_cele.png"/>
              <p:cNvPicPr>
                <a:picLocks noChangeAspect="1"/>
              </p:cNvPicPr>
              <p:nvPr userDrawn="1"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7969274" y="311127"/>
                <a:ext cx="983184" cy="999093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5043569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291154"/>
            <a:ext cx="5486400" cy="49530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71588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864198"/>
            <a:ext cx="5486400" cy="2794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A5EA0-ADDC-46B0-88DB-992F35A0EB94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24.10.2012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CDEE-6D05-477B-8A19-FDAFA7D07E4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7" name="Skupina 16"/>
          <p:cNvGrpSpPr/>
          <p:nvPr userDrawn="1"/>
        </p:nvGrpSpPr>
        <p:grpSpPr>
          <a:xfrm>
            <a:off x="-32" y="-24"/>
            <a:ext cx="9144000" cy="1000132"/>
            <a:chOff x="-32" y="-24"/>
            <a:chExt cx="9144000" cy="1000132"/>
          </a:xfrm>
        </p:grpSpPr>
        <p:sp>
          <p:nvSpPr>
            <p:cNvPr id="18" name="Obdélník 17"/>
            <p:cNvSpPr/>
            <p:nvPr userDrawn="1"/>
          </p:nvSpPr>
          <p:spPr>
            <a:xfrm>
              <a:off x="-32" y="-24"/>
              <a:ext cx="9144000" cy="785818"/>
            </a:xfrm>
            <a:prstGeom prst="rect">
              <a:avLst/>
            </a:prstGeom>
            <a:solidFill>
              <a:srgbClr val="233C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</a:endParaRPr>
            </a:p>
          </p:txBody>
        </p:sp>
        <p:sp>
          <p:nvSpPr>
            <p:cNvPr id="19" name="Obdélník 18"/>
            <p:cNvSpPr/>
            <p:nvPr userDrawn="1"/>
          </p:nvSpPr>
          <p:spPr>
            <a:xfrm>
              <a:off x="-32" y="-24"/>
              <a:ext cx="428596" cy="785818"/>
            </a:xfrm>
            <a:prstGeom prst="rect">
              <a:avLst/>
            </a:prstGeom>
            <a:solidFill>
              <a:srgbClr val="D866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</a:endParaRPr>
            </a:p>
          </p:txBody>
        </p:sp>
        <p:sp>
          <p:nvSpPr>
            <p:cNvPr id="20" name="Obdélník 19"/>
            <p:cNvSpPr/>
            <p:nvPr userDrawn="1"/>
          </p:nvSpPr>
          <p:spPr>
            <a:xfrm>
              <a:off x="0" y="785794"/>
              <a:ext cx="428596" cy="214314"/>
            </a:xfrm>
            <a:prstGeom prst="rect">
              <a:avLst/>
            </a:prstGeom>
            <a:gradFill flip="none" rotWithShape="1">
              <a:gsLst>
                <a:gs pos="0">
                  <a:srgbClr val="D06906">
                    <a:shade val="30000"/>
                    <a:satMod val="115000"/>
                  </a:srgbClr>
                </a:gs>
                <a:gs pos="50000">
                  <a:srgbClr val="D06906">
                    <a:shade val="67500"/>
                    <a:satMod val="115000"/>
                  </a:srgbClr>
                </a:gs>
                <a:gs pos="100000">
                  <a:srgbClr val="D06906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</a:endParaRPr>
            </a:p>
          </p:txBody>
        </p:sp>
        <p:sp>
          <p:nvSpPr>
            <p:cNvPr id="21" name="Obdélník 20"/>
            <p:cNvSpPr/>
            <p:nvPr userDrawn="1"/>
          </p:nvSpPr>
          <p:spPr>
            <a:xfrm>
              <a:off x="428564" y="785794"/>
              <a:ext cx="8715404" cy="214314"/>
            </a:xfrm>
            <a:prstGeom prst="rect">
              <a:avLst/>
            </a:prstGeom>
            <a:gradFill flip="none" rotWithShape="1">
              <a:gsLst>
                <a:gs pos="0">
                  <a:srgbClr val="233C80">
                    <a:shade val="30000"/>
                    <a:satMod val="115000"/>
                  </a:srgbClr>
                </a:gs>
                <a:gs pos="50000">
                  <a:srgbClr val="233C80">
                    <a:shade val="67500"/>
                    <a:satMod val="115000"/>
                  </a:srgbClr>
                </a:gs>
                <a:gs pos="100000">
                  <a:srgbClr val="233C8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</a:endParaRPr>
            </a:p>
          </p:txBody>
        </p:sp>
        <p:grpSp>
          <p:nvGrpSpPr>
            <p:cNvPr id="22" name="Skupina 21"/>
            <p:cNvGrpSpPr/>
            <p:nvPr userDrawn="1"/>
          </p:nvGrpSpPr>
          <p:grpSpPr>
            <a:xfrm>
              <a:off x="8064492" y="142852"/>
              <a:ext cx="793756" cy="793756"/>
              <a:chOff x="7921648" y="279378"/>
              <a:chExt cx="1080000" cy="1080000"/>
            </a:xfr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24" name="Elipsa 23"/>
              <p:cNvSpPr/>
              <p:nvPr userDrawn="1"/>
            </p:nvSpPr>
            <p:spPr>
              <a:xfrm>
                <a:off x="7921648" y="279378"/>
                <a:ext cx="1080000" cy="1080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/>
                  </a:gs>
                  <a:gs pos="50000">
                    <a:schemeClr val="bg1">
                      <a:lumMod val="85000"/>
                    </a:schemeClr>
                  </a:gs>
                  <a:gs pos="50000">
                    <a:schemeClr val="bg1"/>
                  </a:gs>
                  <a:gs pos="50000">
                    <a:schemeClr val="bg1">
                      <a:shade val="67500"/>
                      <a:satMod val="11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16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dirty="0" smtClean="0">
                    <a:solidFill>
                      <a:prstClr val="white"/>
                    </a:solidFill>
                  </a:rPr>
                  <a:t>0</a:t>
                </a:r>
                <a:endParaRPr lang="cs-CZ" dirty="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25" name="Skupina 18"/>
              <p:cNvGrpSpPr/>
              <p:nvPr userDrawn="1"/>
            </p:nvGrpSpPr>
            <p:grpSpPr>
              <a:xfrm>
                <a:off x="7942285" y="296348"/>
                <a:ext cx="1044000" cy="1044000"/>
                <a:chOff x="7942285" y="296348"/>
                <a:chExt cx="1044000" cy="1044000"/>
              </a:xfrm>
            </p:grpSpPr>
            <p:sp>
              <p:nvSpPr>
                <p:cNvPr id="26" name="Elipsa 25"/>
                <p:cNvSpPr/>
                <p:nvPr userDrawn="1"/>
              </p:nvSpPr>
              <p:spPr>
                <a:xfrm>
                  <a:off x="7942285" y="296348"/>
                  <a:ext cx="1044000" cy="1044000"/>
                </a:xfrm>
                <a:prstGeom prst="ellipse">
                  <a:avLst/>
                </a:prstGeom>
                <a:gradFill>
                  <a:gsLst>
                    <a:gs pos="50000">
                      <a:schemeClr val="bg1"/>
                    </a:gs>
                    <a:gs pos="50000">
                      <a:schemeClr val="bg1">
                        <a:lumMod val="85000"/>
                      </a:schemeClr>
                    </a:gs>
                    <a:gs pos="50000">
                      <a:schemeClr val="bg1"/>
                    </a:gs>
                    <a:gs pos="50000">
                      <a:schemeClr val="bg1">
                        <a:shade val="67500"/>
                        <a:satMod val="115000"/>
                      </a:schemeClr>
                    </a:gs>
                    <a:gs pos="100000">
                      <a:schemeClr val="bg1">
                        <a:shade val="100000"/>
                        <a:satMod val="115000"/>
                      </a:schemeClr>
                    </a:gs>
                  </a:gsLst>
                  <a:lin ang="54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>
                    <a:solidFill>
                      <a:prstClr val="white"/>
                    </a:solidFill>
                  </a:endParaRPr>
                </a:p>
              </p:txBody>
            </p:sp>
            <p:pic>
              <p:nvPicPr>
                <p:cNvPr id="27" name="Obrázek 10" descr="logo_cele.png"/>
                <p:cNvPicPr>
                  <a:picLocks noChangeAspect="1"/>
                </p:cNvPicPr>
                <p:nvPr userDrawn="1"/>
              </p:nvPicPr>
              <p:blipFill>
                <a:blip r:embed="rId2" cstate="print"/>
                <a:stretch>
                  <a:fillRect/>
                </a:stretch>
              </p:blipFill>
              <p:spPr>
                <a:xfrm>
                  <a:off x="7969274" y="311127"/>
                  <a:ext cx="983184" cy="999093"/>
                </a:xfrm>
                <a:prstGeom prst="rect">
                  <a:avLst/>
                </a:prstGeom>
              </p:spPr>
            </p:pic>
          </p:grpSp>
        </p:grpSp>
      </p:grpSp>
    </p:spTree>
    <p:extLst>
      <p:ext uri="{BB962C8B-B14F-4D97-AF65-F5344CB8AC3E}">
        <p14:creationId xmlns:p14="http://schemas.microsoft.com/office/powerpoint/2010/main" val="3845965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9046-B62E-46D9-B213-8899150F2C7A}" type="datetimeFigureOut">
              <a:rPr lang="cs-CZ" smtClean="0"/>
              <a:t>24.10.2012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7DBB-352D-44E4-8C31-BA27972A8D2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28596" y="1285860"/>
            <a:ext cx="8286808" cy="484030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8D6F2-4F8C-47EB-B41E-2C4F22204B2A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24.10.2012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CDEE-6D05-477B-8A19-FDAFA7D07E4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6" name="Skupina 15"/>
          <p:cNvGrpSpPr/>
          <p:nvPr userDrawn="1"/>
        </p:nvGrpSpPr>
        <p:grpSpPr>
          <a:xfrm>
            <a:off x="-32" y="-24"/>
            <a:ext cx="9144000" cy="1000132"/>
            <a:chOff x="-32" y="-24"/>
            <a:chExt cx="9144000" cy="1000132"/>
          </a:xfrm>
        </p:grpSpPr>
        <p:sp>
          <p:nvSpPr>
            <p:cNvPr id="18" name="Obdélník 17"/>
            <p:cNvSpPr/>
            <p:nvPr userDrawn="1"/>
          </p:nvSpPr>
          <p:spPr>
            <a:xfrm>
              <a:off x="-32" y="-24"/>
              <a:ext cx="9144000" cy="785818"/>
            </a:xfrm>
            <a:prstGeom prst="rect">
              <a:avLst/>
            </a:prstGeom>
            <a:solidFill>
              <a:srgbClr val="233C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</a:endParaRPr>
            </a:p>
          </p:txBody>
        </p:sp>
        <p:sp>
          <p:nvSpPr>
            <p:cNvPr id="19" name="Obdélník 18"/>
            <p:cNvSpPr/>
            <p:nvPr userDrawn="1"/>
          </p:nvSpPr>
          <p:spPr>
            <a:xfrm>
              <a:off x="-32" y="-24"/>
              <a:ext cx="428596" cy="785818"/>
            </a:xfrm>
            <a:prstGeom prst="rect">
              <a:avLst/>
            </a:prstGeom>
            <a:solidFill>
              <a:srgbClr val="D866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</a:endParaRPr>
            </a:p>
          </p:txBody>
        </p:sp>
        <p:sp>
          <p:nvSpPr>
            <p:cNvPr id="20" name="Obdélník 19"/>
            <p:cNvSpPr/>
            <p:nvPr userDrawn="1"/>
          </p:nvSpPr>
          <p:spPr>
            <a:xfrm>
              <a:off x="0" y="785794"/>
              <a:ext cx="428596" cy="214314"/>
            </a:xfrm>
            <a:prstGeom prst="rect">
              <a:avLst/>
            </a:prstGeom>
            <a:gradFill flip="none" rotWithShape="1">
              <a:gsLst>
                <a:gs pos="0">
                  <a:srgbClr val="D06906">
                    <a:shade val="30000"/>
                    <a:satMod val="115000"/>
                  </a:srgbClr>
                </a:gs>
                <a:gs pos="50000">
                  <a:srgbClr val="D06906">
                    <a:shade val="67500"/>
                    <a:satMod val="115000"/>
                  </a:srgbClr>
                </a:gs>
                <a:gs pos="100000">
                  <a:srgbClr val="D06906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</a:endParaRPr>
            </a:p>
          </p:txBody>
        </p:sp>
        <p:sp>
          <p:nvSpPr>
            <p:cNvPr id="21" name="Obdélník 20"/>
            <p:cNvSpPr/>
            <p:nvPr userDrawn="1"/>
          </p:nvSpPr>
          <p:spPr>
            <a:xfrm>
              <a:off x="428564" y="785794"/>
              <a:ext cx="8715404" cy="214314"/>
            </a:xfrm>
            <a:prstGeom prst="rect">
              <a:avLst/>
            </a:prstGeom>
            <a:gradFill flip="none" rotWithShape="1">
              <a:gsLst>
                <a:gs pos="0">
                  <a:srgbClr val="233C80">
                    <a:shade val="30000"/>
                    <a:satMod val="115000"/>
                  </a:srgbClr>
                </a:gs>
                <a:gs pos="50000">
                  <a:srgbClr val="233C80">
                    <a:shade val="67500"/>
                    <a:satMod val="115000"/>
                  </a:srgbClr>
                </a:gs>
                <a:gs pos="100000">
                  <a:srgbClr val="233C8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</a:endParaRPr>
            </a:p>
          </p:txBody>
        </p:sp>
        <p:grpSp>
          <p:nvGrpSpPr>
            <p:cNvPr id="22" name="Skupina 21"/>
            <p:cNvGrpSpPr/>
            <p:nvPr userDrawn="1"/>
          </p:nvGrpSpPr>
          <p:grpSpPr>
            <a:xfrm>
              <a:off x="8064492" y="142852"/>
              <a:ext cx="793756" cy="793756"/>
              <a:chOff x="7921648" y="279378"/>
              <a:chExt cx="1080000" cy="1080000"/>
            </a:xfr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24" name="Elipsa 23"/>
              <p:cNvSpPr/>
              <p:nvPr userDrawn="1"/>
            </p:nvSpPr>
            <p:spPr>
              <a:xfrm>
                <a:off x="7921648" y="279378"/>
                <a:ext cx="1080000" cy="1080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/>
                  </a:gs>
                  <a:gs pos="50000">
                    <a:schemeClr val="bg1">
                      <a:lumMod val="85000"/>
                    </a:schemeClr>
                  </a:gs>
                  <a:gs pos="50000">
                    <a:schemeClr val="bg1"/>
                  </a:gs>
                  <a:gs pos="50000">
                    <a:schemeClr val="bg1">
                      <a:shade val="67500"/>
                      <a:satMod val="11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16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dirty="0" smtClean="0">
                    <a:solidFill>
                      <a:prstClr val="white"/>
                    </a:solidFill>
                  </a:rPr>
                  <a:t>0</a:t>
                </a:r>
                <a:endParaRPr lang="cs-CZ" dirty="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25" name="Skupina 18"/>
              <p:cNvGrpSpPr/>
              <p:nvPr userDrawn="1"/>
            </p:nvGrpSpPr>
            <p:grpSpPr>
              <a:xfrm>
                <a:off x="7942285" y="296348"/>
                <a:ext cx="1044000" cy="1044000"/>
                <a:chOff x="7942285" y="296348"/>
                <a:chExt cx="1044000" cy="1044000"/>
              </a:xfrm>
            </p:grpSpPr>
            <p:sp>
              <p:nvSpPr>
                <p:cNvPr id="26" name="Elipsa 25"/>
                <p:cNvSpPr/>
                <p:nvPr userDrawn="1"/>
              </p:nvSpPr>
              <p:spPr>
                <a:xfrm>
                  <a:off x="7942285" y="296348"/>
                  <a:ext cx="1044000" cy="1044000"/>
                </a:xfrm>
                <a:prstGeom prst="ellipse">
                  <a:avLst/>
                </a:prstGeom>
                <a:gradFill>
                  <a:gsLst>
                    <a:gs pos="50000">
                      <a:schemeClr val="bg1"/>
                    </a:gs>
                    <a:gs pos="50000">
                      <a:schemeClr val="bg1">
                        <a:lumMod val="85000"/>
                      </a:schemeClr>
                    </a:gs>
                    <a:gs pos="50000">
                      <a:schemeClr val="bg1"/>
                    </a:gs>
                    <a:gs pos="50000">
                      <a:schemeClr val="bg1">
                        <a:shade val="67500"/>
                        <a:satMod val="115000"/>
                      </a:schemeClr>
                    </a:gs>
                    <a:gs pos="100000">
                      <a:schemeClr val="bg1">
                        <a:shade val="100000"/>
                        <a:satMod val="115000"/>
                      </a:schemeClr>
                    </a:gs>
                  </a:gsLst>
                  <a:lin ang="54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>
                    <a:solidFill>
                      <a:prstClr val="white"/>
                    </a:solidFill>
                  </a:endParaRPr>
                </a:p>
              </p:txBody>
            </p:sp>
            <p:pic>
              <p:nvPicPr>
                <p:cNvPr id="27" name="Obrázek 10" descr="logo_cele.png"/>
                <p:cNvPicPr>
                  <a:picLocks noChangeAspect="1"/>
                </p:cNvPicPr>
                <p:nvPr userDrawn="1"/>
              </p:nvPicPr>
              <p:blipFill>
                <a:blip r:embed="rId2" cstate="print"/>
                <a:stretch>
                  <a:fillRect/>
                </a:stretch>
              </p:blipFill>
              <p:spPr>
                <a:xfrm>
                  <a:off x="7969274" y="311127"/>
                  <a:ext cx="983184" cy="999093"/>
                </a:xfrm>
                <a:prstGeom prst="rect">
                  <a:avLst/>
                </a:prstGeom>
              </p:spPr>
            </p:pic>
          </p:grpSp>
        </p:grpSp>
        <p:sp>
          <p:nvSpPr>
            <p:cNvPr id="23" name="Zástupný symbol pro nadpis 1"/>
            <p:cNvSpPr txBox="1">
              <a:spLocks/>
            </p:cNvSpPr>
            <p:nvPr userDrawn="1"/>
          </p:nvSpPr>
          <p:spPr>
            <a:xfrm>
              <a:off x="642878" y="214290"/>
              <a:ext cx="7215270" cy="571504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algn="ctr">
                <a:spcBef>
                  <a:spcPct val="0"/>
                </a:spcBef>
                <a:defRPr/>
              </a:pPr>
              <a:r>
                <a:rPr lang="cs-CZ" sz="2800" dirty="0" smtClean="0">
                  <a:solidFill>
                    <a:srgbClr val="FFFF00"/>
                  </a:solidFill>
                  <a:latin typeface="DaxlinePro" pitchFamily="50" charset="0"/>
                </a:rPr>
                <a:t>Klepnutím lze upravit styl předlohy nadpisů.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569324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72276" y="274638"/>
            <a:ext cx="115731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186502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471594" cy="365125"/>
          </a:xfrm>
        </p:spPr>
        <p:txBody>
          <a:bodyPr/>
          <a:lstStyle/>
          <a:p>
            <a:fld id="{29EBD035-A825-4F15-B8F4-EF4D5A48232F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24.10.2012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366986" y="6356350"/>
            <a:ext cx="2895600" cy="365125"/>
          </a:xfrm>
        </p:spPr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5795986" y="6356350"/>
            <a:ext cx="2133600" cy="365125"/>
          </a:xfrm>
        </p:spPr>
        <p:txBody>
          <a:bodyPr/>
          <a:lstStyle/>
          <a:p>
            <a:fld id="{65C1CDEE-6D05-477B-8A19-FDAFA7D07E4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Obdélník 6"/>
          <p:cNvSpPr/>
          <p:nvPr userDrawn="1"/>
        </p:nvSpPr>
        <p:spPr>
          <a:xfrm rot="5400000">
            <a:off x="5286404" y="3000372"/>
            <a:ext cx="6858000" cy="857256"/>
          </a:xfrm>
          <a:prstGeom prst="rect">
            <a:avLst/>
          </a:prstGeom>
          <a:solidFill>
            <a:srgbClr val="233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8" name="Obdélník 7"/>
          <p:cNvSpPr/>
          <p:nvPr userDrawn="1"/>
        </p:nvSpPr>
        <p:spPr>
          <a:xfrm rot="5400000">
            <a:off x="8501106" y="-214322"/>
            <a:ext cx="428596" cy="857256"/>
          </a:xfrm>
          <a:prstGeom prst="rect">
            <a:avLst/>
          </a:prstGeom>
          <a:solidFill>
            <a:srgbClr val="D866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Obdélník 8"/>
          <p:cNvSpPr/>
          <p:nvPr userDrawn="1"/>
        </p:nvSpPr>
        <p:spPr>
          <a:xfrm rot="5400000">
            <a:off x="7965321" y="107149"/>
            <a:ext cx="428596" cy="214314"/>
          </a:xfrm>
          <a:prstGeom prst="rect">
            <a:avLst/>
          </a:prstGeom>
          <a:gradFill flip="none" rotWithShape="1">
            <a:gsLst>
              <a:gs pos="0">
                <a:srgbClr val="D06906">
                  <a:shade val="30000"/>
                  <a:satMod val="115000"/>
                </a:srgbClr>
              </a:gs>
              <a:gs pos="50000">
                <a:srgbClr val="D06906">
                  <a:shade val="67500"/>
                  <a:satMod val="115000"/>
                </a:srgbClr>
              </a:gs>
              <a:gs pos="100000">
                <a:srgbClr val="D06906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0" name="Obdélník 9"/>
          <p:cNvSpPr/>
          <p:nvPr userDrawn="1"/>
        </p:nvSpPr>
        <p:spPr>
          <a:xfrm rot="5400000">
            <a:off x="4964925" y="3536149"/>
            <a:ext cx="6429364" cy="214338"/>
          </a:xfrm>
          <a:prstGeom prst="rect">
            <a:avLst/>
          </a:prstGeom>
          <a:gradFill flip="none" rotWithShape="1">
            <a:gsLst>
              <a:gs pos="0">
                <a:srgbClr val="233C80">
                  <a:shade val="30000"/>
                  <a:satMod val="115000"/>
                </a:srgbClr>
              </a:gs>
              <a:gs pos="50000">
                <a:srgbClr val="233C80">
                  <a:shade val="67500"/>
                  <a:satMod val="115000"/>
                </a:srgbClr>
              </a:gs>
              <a:gs pos="100000">
                <a:srgbClr val="233C8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grpSp>
        <p:nvGrpSpPr>
          <p:cNvPr id="18" name="Skupina 17"/>
          <p:cNvGrpSpPr/>
          <p:nvPr userDrawn="1"/>
        </p:nvGrpSpPr>
        <p:grpSpPr>
          <a:xfrm>
            <a:off x="8135962" y="5778524"/>
            <a:ext cx="793756" cy="793756"/>
            <a:chOff x="8135962" y="5778524"/>
            <a:chExt cx="793756" cy="793756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grpSpPr>
        <p:sp>
          <p:nvSpPr>
            <p:cNvPr id="12" name="Elipsa 11"/>
            <p:cNvSpPr/>
            <p:nvPr userDrawn="1"/>
          </p:nvSpPr>
          <p:spPr>
            <a:xfrm rot="5400000">
              <a:off x="8135962" y="5778524"/>
              <a:ext cx="793756" cy="793756"/>
            </a:xfrm>
            <a:prstGeom prst="ellipse">
              <a:avLst/>
            </a:prstGeom>
            <a:gradFill flip="none" rotWithShape="1">
              <a:gsLst>
                <a:gs pos="0">
                  <a:schemeClr val="tx1"/>
                </a:gs>
                <a:gs pos="50000">
                  <a:schemeClr val="bg1">
                    <a:lumMod val="85000"/>
                  </a:schemeClr>
                </a:gs>
                <a:gs pos="50000">
                  <a:schemeClr val="bg1"/>
                </a:gs>
                <a:gs pos="50000">
                  <a:schemeClr val="bg1">
                    <a:shade val="67500"/>
                    <a:satMod val="11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>
                  <a:solidFill>
                    <a:prstClr val="white"/>
                  </a:solidFill>
                </a:rPr>
                <a:t>0</a:t>
              </a:r>
              <a:endParaRPr lang="cs-CZ" dirty="0">
                <a:solidFill>
                  <a:prstClr val="white"/>
                </a:solidFill>
              </a:endParaRPr>
            </a:p>
          </p:txBody>
        </p:sp>
        <p:grpSp>
          <p:nvGrpSpPr>
            <p:cNvPr id="13" name="Skupina 18"/>
            <p:cNvGrpSpPr/>
            <p:nvPr userDrawn="1"/>
          </p:nvGrpSpPr>
          <p:grpSpPr>
            <a:xfrm rot="5400000">
              <a:off x="8149949" y="5793690"/>
              <a:ext cx="767297" cy="767297"/>
              <a:chOff x="7942285" y="296348"/>
              <a:chExt cx="1044000" cy="1044000"/>
            </a:xfrm>
          </p:grpSpPr>
          <p:sp>
            <p:nvSpPr>
              <p:cNvPr id="14" name="Elipsa 13"/>
              <p:cNvSpPr/>
              <p:nvPr userDrawn="1"/>
            </p:nvSpPr>
            <p:spPr>
              <a:xfrm>
                <a:off x="7942285" y="296348"/>
                <a:ext cx="1044000" cy="1044000"/>
              </a:xfrm>
              <a:prstGeom prst="ellipse">
                <a:avLst/>
              </a:prstGeom>
              <a:gradFill>
                <a:gsLst>
                  <a:gs pos="50000">
                    <a:schemeClr val="bg1"/>
                  </a:gs>
                  <a:gs pos="50000">
                    <a:schemeClr val="bg1">
                      <a:lumMod val="85000"/>
                    </a:schemeClr>
                  </a:gs>
                  <a:gs pos="50000">
                    <a:schemeClr val="bg1"/>
                  </a:gs>
                  <a:gs pos="50000">
                    <a:schemeClr val="bg1">
                      <a:shade val="67500"/>
                      <a:satMod val="11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>
                  <a:solidFill>
                    <a:prstClr val="white"/>
                  </a:solidFill>
                </a:endParaRPr>
              </a:p>
            </p:txBody>
          </p:sp>
          <p:pic>
            <p:nvPicPr>
              <p:cNvPr id="15" name="Obrázek 10" descr="logo_cele.png"/>
              <p:cNvPicPr>
                <a:picLocks noChangeAspect="1"/>
              </p:cNvPicPr>
              <p:nvPr userDrawn="1"/>
            </p:nvPicPr>
            <p:blipFill>
              <a:blip r:embed="rId2" cstate="print"/>
              <a:stretch>
                <a:fillRect/>
              </a:stretch>
            </p:blipFill>
            <p:spPr>
              <a:xfrm rot="16200000">
                <a:off x="7985614" y="311128"/>
                <a:ext cx="983184" cy="999092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012768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9046-B62E-46D9-B213-8899150F2C7A}" type="datetimeFigureOut">
              <a:rPr lang="cs-CZ" smtClean="0"/>
              <a:t>24.10.2012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7DBB-352D-44E4-8C31-BA27972A8D2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9046-B62E-46D9-B213-8899150F2C7A}" type="datetimeFigureOut">
              <a:rPr lang="cs-CZ" smtClean="0"/>
              <a:t>24.10.2012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7DBB-352D-44E4-8C31-BA27972A8D27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9046-B62E-46D9-B213-8899150F2C7A}" type="datetimeFigureOut">
              <a:rPr lang="cs-CZ" smtClean="0"/>
              <a:t>24.10.2012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7DBB-352D-44E4-8C31-BA27972A8D2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9046-B62E-46D9-B213-8899150F2C7A}" type="datetimeFigureOut">
              <a:rPr lang="cs-CZ" smtClean="0"/>
              <a:t>24.10.2012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7DBB-352D-44E4-8C31-BA27972A8D2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9046-B62E-46D9-B213-8899150F2C7A}" type="datetimeFigureOut">
              <a:rPr lang="cs-CZ" smtClean="0"/>
              <a:t>24.10.2012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7DBB-352D-44E4-8C31-BA27972A8D2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9046-B62E-46D9-B213-8899150F2C7A}" type="datetimeFigureOut">
              <a:rPr lang="cs-CZ" smtClean="0"/>
              <a:t>24.10.2012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7DBB-352D-44E4-8C31-BA27972A8D27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9046-B62E-46D9-B213-8899150F2C7A}" type="datetimeFigureOut">
              <a:rPr lang="cs-CZ" smtClean="0"/>
              <a:t>24.10.2012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7DBB-352D-44E4-8C31-BA27972A8D2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32949046-B62E-46D9-B213-8899150F2C7A}" type="datetimeFigureOut">
              <a:rPr lang="cs-CZ" smtClean="0"/>
              <a:t>24.10.2012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D827DBB-352D-44E4-8C31-BA27972A8D2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CEADA-2F9D-4C80-BE70-6AB00BAA5E09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24.10.2012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1CDEE-6D05-477B-8A19-FDAFA7D07E4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28596" y="1500174"/>
            <a:ext cx="8286808" cy="46259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8306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FFFF00"/>
          </a:solidFill>
          <a:latin typeface="DaxlinePro" pitchFamily="50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D06906"/>
        </a:buClr>
        <a:buFont typeface="DaxlinePro" pitchFamily="50" charset="0"/>
        <a:buChar char="›"/>
        <a:defRPr sz="2800" kern="1200">
          <a:solidFill>
            <a:schemeClr val="tx1"/>
          </a:solidFill>
          <a:latin typeface="Candara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233C80"/>
        </a:buClr>
        <a:buFont typeface="Calibri" pitchFamily="34" charset="0"/>
        <a:buChar char="→"/>
        <a:defRPr sz="2400" kern="1200">
          <a:solidFill>
            <a:schemeClr val="tx1"/>
          </a:solidFill>
          <a:latin typeface="Candara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Candara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Candara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200" kern="1200">
          <a:solidFill>
            <a:schemeClr val="tx1"/>
          </a:solidFill>
          <a:latin typeface="Candar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VY_32_INOVACE_CAJKOVA.JAZCES.04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Shoda podmětu s přísudkem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194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6696862" cy="45712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Postavení podmětu a přísudku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24536"/>
          </a:xfrm>
        </p:spPr>
        <p:txBody>
          <a:bodyPr>
            <a:normAutofit/>
          </a:bodyPr>
          <a:lstStyle/>
          <a:p>
            <a:r>
              <a:rPr lang="cs-CZ" b="1" dirty="0" smtClean="0"/>
              <a:t>Je-li přísudek za podmětem</a:t>
            </a:r>
            <a:r>
              <a:rPr lang="cs-CZ" dirty="0" smtClean="0"/>
              <a:t>, řídíme se výše uvedenými pravidly.</a:t>
            </a:r>
          </a:p>
          <a:p>
            <a:r>
              <a:rPr lang="cs-CZ" b="1" dirty="0" smtClean="0"/>
              <a:t>Je-li přísudek před podmětem</a:t>
            </a:r>
            <a:r>
              <a:rPr lang="cs-CZ" dirty="0" smtClean="0"/>
              <a:t>, můžeme se řídit prvním podmětem za přísudkem.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Př.: Na ukončení prázdnin se sešly turistky a turisté na Lysé hoře. X Na ukončení prázdnin se sešli turisté a turistky.</a:t>
            </a:r>
          </a:p>
          <a:p>
            <a:r>
              <a:rPr lang="cs-CZ" dirty="0" smtClean="0"/>
              <a:t>Ve dne v noci pracovaly stroje i lidé.</a:t>
            </a:r>
          </a:p>
          <a:p>
            <a:r>
              <a:rPr lang="cs-CZ" dirty="0" smtClean="0"/>
              <a:t>Na dvoře se procházela kuřata a slepice.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138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908720"/>
            <a:ext cx="6777317" cy="4923909"/>
          </a:xfrm>
        </p:spPr>
        <p:txBody>
          <a:bodyPr>
            <a:normAutofit/>
          </a:bodyPr>
          <a:lstStyle/>
          <a:p>
            <a:r>
              <a:rPr lang="cs-CZ" b="1" dirty="0" smtClean="0"/>
              <a:t>Jsou </a:t>
            </a:r>
            <a:r>
              <a:rPr lang="cs-CZ" b="1" dirty="0" err="1" smtClean="0"/>
              <a:t>li</a:t>
            </a:r>
            <a:r>
              <a:rPr lang="cs-CZ" b="1" dirty="0" smtClean="0"/>
              <a:t> všechna </a:t>
            </a:r>
            <a:r>
              <a:rPr lang="cs-CZ" b="1" dirty="0" err="1" smtClean="0"/>
              <a:t>podst</a:t>
            </a:r>
            <a:r>
              <a:rPr lang="cs-CZ" b="1" dirty="0" smtClean="0"/>
              <a:t>. jména </a:t>
            </a:r>
            <a:r>
              <a:rPr lang="cs-CZ" dirty="0" smtClean="0"/>
              <a:t>několikanásobného podmětu </a:t>
            </a:r>
            <a:r>
              <a:rPr lang="cs-CZ" b="1" dirty="0" smtClean="0"/>
              <a:t>v čísle jednotném</a:t>
            </a:r>
            <a:r>
              <a:rPr lang="cs-CZ" dirty="0" smtClean="0"/>
              <a:t>, mají-li </a:t>
            </a:r>
            <a:r>
              <a:rPr lang="cs-CZ" b="1" dirty="0" smtClean="0"/>
              <a:t>všechny rody </a:t>
            </a:r>
            <a:r>
              <a:rPr lang="cs-CZ" dirty="0" smtClean="0"/>
              <a:t>a přísudek stojí za podmětem, je v koncovce vždy množné číslo    - </a:t>
            </a:r>
            <a:r>
              <a:rPr lang="cs-CZ" b="1" dirty="0" smtClean="0"/>
              <a:t>i.</a:t>
            </a:r>
          </a:p>
          <a:p>
            <a:endParaRPr lang="cs-CZ" b="1" dirty="0" smtClean="0"/>
          </a:p>
          <a:p>
            <a:r>
              <a:rPr lang="cs-CZ" dirty="0" smtClean="0"/>
              <a:t>Př.: Jezdec i auto obstáli v závodě.</a:t>
            </a:r>
          </a:p>
          <a:p>
            <a:r>
              <a:rPr lang="cs-CZ" dirty="0" smtClean="0"/>
              <a:t>Lyžař, lyžařka a jejich dítě vešli do chaty.</a:t>
            </a:r>
          </a:p>
          <a:p>
            <a:r>
              <a:rPr lang="cs-CZ" dirty="0" smtClean="0"/>
              <a:t>( stojí </a:t>
            </a:r>
            <a:r>
              <a:rPr lang="cs-CZ" dirty="0" err="1" smtClean="0"/>
              <a:t>li</a:t>
            </a:r>
            <a:r>
              <a:rPr lang="cs-CZ" dirty="0" smtClean="0"/>
              <a:t> přísudek před podměty, řídíme se většinou nejbližším členem). Př.. Do chaty vešel lyžař, lyžařka dítě.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409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7314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Výrazy množství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844824"/>
            <a:ext cx="6777317" cy="3987805"/>
          </a:xfrm>
        </p:spPr>
        <p:txBody>
          <a:bodyPr/>
          <a:lstStyle/>
          <a:p>
            <a:r>
              <a:rPr lang="cs-CZ" b="1" dirty="0" smtClean="0"/>
              <a:t>Skupina, řada, dav, deset, tisíc, milion, pár </a:t>
            </a:r>
            <a:r>
              <a:rPr lang="cs-CZ" dirty="0" smtClean="0"/>
              <a:t>ve spojení s 2.pádem podstatného jména není </a:t>
            </a:r>
            <a:r>
              <a:rPr lang="cs-CZ" b="1" dirty="0" smtClean="0"/>
              <a:t>podmětem</a:t>
            </a:r>
            <a:r>
              <a:rPr lang="cs-CZ" dirty="0" smtClean="0"/>
              <a:t> toto </a:t>
            </a:r>
            <a:r>
              <a:rPr lang="cs-CZ" dirty="0" err="1" smtClean="0"/>
              <a:t>podst</a:t>
            </a:r>
            <a:r>
              <a:rPr lang="cs-CZ" dirty="0" smtClean="0"/>
              <a:t>. jméno ale </a:t>
            </a:r>
            <a:r>
              <a:rPr lang="cs-CZ" b="1" dirty="0" smtClean="0"/>
              <a:t>výraz množství.</a:t>
            </a:r>
          </a:p>
          <a:p>
            <a:endParaRPr lang="cs-CZ" b="1" dirty="0" smtClean="0"/>
          </a:p>
          <a:p>
            <a:r>
              <a:rPr lang="cs-CZ" dirty="0" smtClean="0"/>
              <a:t>Př.: Davy lidí stály. Tisíce diváků pleskaly.</a:t>
            </a:r>
          </a:p>
          <a:p>
            <a:r>
              <a:rPr lang="cs-CZ" dirty="0" smtClean="0"/>
              <a:t>Souvětí: Tisíce lidí pleskaly, aby projevili ( i projevily) svá přání.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104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dirty="0" smtClean="0"/>
              <a:t>Praktická 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Doplňte</a:t>
            </a:r>
            <a:r>
              <a:rPr lang="cs-CZ" b="1" dirty="0"/>
              <a:t> </a:t>
            </a:r>
            <a:r>
              <a:rPr lang="cs-CZ" b="1" dirty="0" smtClean="0"/>
              <a:t>i-y-a</a:t>
            </a:r>
          </a:p>
          <a:p>
            <a:r>
              <a:rPr lang="cs-CZ" dirty="0" smtClean="0"/>
              <a:t>Cestující nastoupil….., Letušky a piloti letěl…..,</a:t>
            </a:r>
          </a:p>
          <a:p>
            <a:r>
              <a:rPr lang="cs-CZ" dirty="0" smtClean="0"/>
              <a:t>Křídla letadla se zatáhl……, Místa byl….vyhrazen….,  Motory zaburácel…… Koně se vzpínal…….a řehtal…..</a:t>
            </a:r>
          </a:p>
          <a:p>
            <a:r>
              <a:rPr lang="cs-CZ" dirty="0" smtClean="0"/>
              <a:t>Chlapci a děvčata denně sportoval…..,Pět tisíc chlapců se shromáždil……., Jeden turista a dvě turistky </a:t>
            </a:r>
            <a:r>
              <a:rPr lang="cs-CZ" dirty="0" err="1" smtClean="0"/>
              <a:t>šl</a:t>
            </a:r>
            <a:r>
              <a:rPr lang="cs-CZ" dirty="0" smtClean="0"/>
              <a:t>….., Domy a zahrady byl….udržován…., Kůzlata a koťata běhal….., Děti výskal………, Ukazatelé se otáčel…..</a:t>
            </a:r>
          </a:p>
          <a:p>
            <a:r>
              <a:rPr lang="cs-CZ" dirty="0" smtClean="0"/>
              <a:t>Štěňata a kůzle dováděl……, Rodiče a děti se setkal…, Ve škole seděl…..děvčata a chlapci</a:t>
            </a:r>
            <a:r>
              <a:rPr lang="cs-CZ" dirty="0"/>
              <a:t>.</a:t>
            </a:r>
            <a:r>
              <a:rPr lang="cs-CZ" dirty="0" smtClean="0"/>
              <a:t> Draci se utrhl…..</a:t>
            </a:r>
          </a:p>
          <a:p>
            <a:r>
              <a:rPr lang="cs-CZ" dirty="0" smtClean="0"/>
              <a:t>Skupina turistů </a:t>
            </a:r>
            <a:r>
              <a:rPr lang="cs-CZ" dirty="0" err="1" smtClean="0"/>
              <a:t>vešl</a:t>
            </a:r>
            <a:r>
              <a:rPr lang="cs-CZ" dirty="0" smtClean="0"/>
              <a:t>….., Úřady práce byl….zavřen…..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134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správně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92500"/>
          </a:bodyPr>
          <a:lstStyle/>
          <a:p>
            <a:pPr lvl="0"/>
            <a:r>
              <a:rPr lang="cs-CZ" sz="2700" dirty="0">
                <a:solidFill>
                  <a:prstClr val="black"/>
                </a:solidFill>
              </a:rPr>
              <a:t>Cestující </a:t>
            </a:r>
            <a:r>
              <a:rPr lang="cs-CZ" sz="2700" dirty="0" smtClean="0">
                <a:solidFill>
                  <a:prstClr val="black"/>
                </a:solidFill>
              </a:rPr>
              <a:t>nastoupil</a:t>
            </a:r>
            <a:r>
              <a:rPr lang="cs-CZ" sz="2700" dirty="0">
                <a:solidFill>
                  <a:prstClr val="black"/>
                </a:solidFill>
              </a:rPr>
              <a:t>i</a:t>
            </a:r>
            <a:r>
              <a:rPr lang="cs-CZ" sz="2700" dirty="0" smtClean="0">
                <a:solidFill>
                  <a:prstClr val="black"/>
                </a:solidFill>
              </a:rPr>
              <a:t>, </a:t>
            </a:r>
            <a:r>
              <a:rPr lang="cs-CZ" sz="2700" dirty="0">
                <a:solidFill>
                  <a:prstClr val="black"/>
                </a:solidFill>
              </a:rPr>
              <a:t>Letušky a piloti </a:t>
            </a:r>
            <a:r>
              <a:rPr lang="cs-CZ" sz="2700" dirty="0" smtClean="0">
                <a:solidFill>
                  <a:prstClr val="black"/>
                </a:solidFill>
              </a:rPr>
              <a:t>letěl</a:t>
            </a:r>
            <a:r>
              <a:rPr lang="cs-CZ" sz="2700" dirty="0">
                <a:solidFill>
                  <a:prstClr val="black"/>
                </a:solidFill>
              </a:rPr>
              <a:t>i</a:t>
            </a:r>
            <a:r>
              <a:rPr lang="cs-CZ" sz="2700" dirty="0" smtClean="0">
                <a:solidFill>
                  <a:prstClr val="black"/>
                </a:solidFill>
              </a:rPr>
              <a:t>,</a:t>
            </a:r>
            <a:endParaRPr lang="cs-CZ" sz="2700" dirty="0">
              <a:solidFill>
                <a:prstClr val="black"/>
              </a:solidFill>
            </a:endParaRPr>
          </a:p>
          <a:p>
            <a:pPr lvl="0"/>
            <a:r>
              <a:rPr lang="cs-CZ" sz="2700" dirty="0">
                <a:solidFill>
                  <a:prstClr val="black"/>
                </a:solidFill>
              </a:rPr>
              <a:t>Křídla letadla se </a:t>
            </a:r>
            <a:r>
              <a:rPr lang="cs-CZ" sz="2700" dirty="0" smtClean="0">
                <a:solidFill>
                  <a:prstClr val="black"/>
                </a:solidFill>
              </a:rPr>
              <a:t>zatáhl</a:t>
            </a:r>
            <a:r>
              <a:rPr lang="cs-CZ" sz="2700" dirty="0">
                <a:solidFill>
                  <a:prstClr val="black"/>
                </a:solidFill>
              </a:rPr>
              <a:t>a</a:t>
            </a:r>
            <a:r>
              <a:rPr lang="cs-CZ" sz="2700" dirty="0" smtClean="0">
                <a:solidFill>
                  <a:prstClr val="black"/>
                </a:solidFill>
              </a:rPr>
              <a:t>, </a:t>
            </a:r>
            <a:r>
              <a:rPr lang="cs-CZ" sz="2700" dirty="0">
                <a:solidFill>
                  <a:prstClr val="black"/>
                </a:solidFill>
              </a:rPr>
              <a:t>Místa </a:t>
            </a:r>
            <a:r>
              <a:rPr lang="cs-CZ" sz="2700" dirty="0" smtClean="0">
                <a:solidFill>
                  <a:prstClr val="black"/>
                </a:solidFill>
              </a:rPr>
              <a:t>byla vyhrazena,  </a:t>
            </a:r>
            <a:r>
              <a:rPr lang="cs-CZ" sz="2700" dirty="0">
                <a:solidFill>
                  <a:prstClr val="black"/>
                </a:solidFill>
              </a:rPr>
              <a:t>Motory </a:t>
            </a:r>
            <a:r>
              <a:rPr lang="cs-CZ" sz="2700" dirty="0" smtClean="0">
                <a:solidFill>
                  <a:prstClr val="black"/>
                </a:solidFill>
              </a:rPr>
              <a:t>zaburácely.  </a:t>
            </a:r>
            <a:r>
              <a:rPr lang="cs-CZ" sz="2700" dirty="0">
                <a:solidFill>
                  <a:prstClr val="black"/>
                </a:solidFill>
              </a:rPr>
              <a:t>Koně se </a:t>
            </a:r>
            <a:r>
              <a:rPr lang="cs-CZ" sz="2700" dirty="0" smtClean="0">
                <a:solidFill>
                  <a:prstClr val="black"/>
                </a:solidFill>
              </a:rPr>
              <a:t>vzpínali</a:t>
            </a:r>
            <a:r>
              <a:rPr lang="cs-CZ" sz="2700" dirty="0">
                <a:solidFill>
                  <a:prstClr val="black"/>
                </a:solidFill>
              </a:rPr>
              <a:t> </a:t>
            </a:r>
            <a:r>
              <a:rPr lang="cs-CZ" sz="2700" dirty="0" smtClean="0">
                <a:solidFill>
                  <a:prstClr val="black"/>
                </a:solidFill>
              </a:rPr>
              <a:t>a řehtal</a:t>
            </a:r>
            <a:r>
              <a:rPr lang="cs-CZ" sz="2700" dirty="0">
                <a:solidFill>
                  <a:prstClr val="black"/>
                </a:solidFill>
              </a:rPr>
              <a:t>i</a:t>
            </a:r>
            <a:r>
              <a:rPr lang="cs-CZ" sz="2700" dirty="0" smtClean="0">
                <a:solidFill>
                  <a:prstClr val="black"/>
                </a:solidFill>
              </a:rPr>
              <a:t>.</a:t>
            </a:r>
            <a:endParaRPr lang="cs-CZ" sz="2700" dirty="0">
              <a:solidFill>
                <a:prstClr val="black"/>
              </a:solidFill>
            </a:endParaRPr>
          </a:p>
          <a:p>
            <a:pPr lvl="0"/>
            <a:r>
              <a:rPr lang="cs-CZ" sz="2700" dirty="0">
                <a:solidFill>
                  <a:prstClr val="black"/>
                </a:solidFill>
              </a:rPr>
              <a:t>Chlapci a děvčata denně </a:t>
            </a:r>
            <a:r>
              <a:rPr lang="cs-CZ" sz="2700" dirty="0" smtClean="0">
                <a:solidFill>
                  <a:prstClr val="black"/>
                </a:solidFill>
              </a:rPr>
              <a:t>sportovali. Pět </a:t>
            </a:r>
            <a:r>
              <a:rPr lang="cs-CZ" sz="2700" dirty="0">
                <a:solidFill>
                  <a:prstClr val="black"/>
                </a:solidFill>
              </a:rPr>
              <a:t>tisíc chlapců se </a:t>
            </a:r>
            <a:r>
              <a:rPr lang="cs-CZ" sz="2700" dirty="0" smtClean="0">
                <a:solidFill>
                  <a:prstClr val="black"/>
                </a:solidFill>
              </a:rPr>
              <a:t>shromáždilo.  </a:t>
            </a:r>
            <a:r>
              <a:rPr lang="cs-CZ" sz="2700" dirty="0">
                <a:solidFill>
                  <a:prstClr val="black"/>
                </a:solidFill>
              </a:rPr>
              <a:t>Jeden turista a dvě turistky </a:t>
            </a:r>
            <a:r>
              <a:rPr lang="cs-CZ" sz="2700" dirty="0" smtClean="0">
                <a:solidFill>
                  <a:prstClr val="black"/>
                </a:solidFill>
              </a:rPr>
              <a:t>šli. </a:t>
            </a:r>
            <a:r>
              <a:rPr lang="cs-CZ" sz="2700" dirty="0">
                <a:solidFill>
                  <a:prstClr val="black"/>
                </a:solidFill>
              </a:rPr>
              <a:t>Domy a zahrady </a:t>
            </a:r>
            <a:r>
              <a:rPr lang="cs-CZ" sz="2700" dirty="0" smtClean="0">
                <a:solidFill>
                  <a:prstClr val="black"/>
                </a:solidFill>
              </a:rPr>
              <a:t>byly udržovány. </a:t>
            </a:r>
            <a:r>
              <a:rPr lang="cs-CZ" sz="2700" dirty="0">
                <a:solidFill>
                  <a:prstClr val="black"/>
                </a:solidFill>
              </a:rPr>
              <a:t>Kůzlata a koťata </a:t>
            </a:r>
            <a:r>
              <a:rPr lang="cs-CZ" sz="2700" dirty="0" smtClean="0">
                <a:solidFill>
                  <a:prstClr val="black"/>
                </a:solidFill>
              </a:rPr>
              <a:t>běhala.  </a:t>
            </a:r>
            <a:r>
              <a:rPr lang="cs-CZ" sz="2700" dirty="0">
                <a:solidFill>
                  <a:prstClr val="black"/>
                </a:solidFill>
              </a:rPr>
              <a:t>Děti </a:t>
            </a:r>
            <a:r>
              <a:rPr lang="cs-CZ" sz="2700" dirty="0" smtClean="0">
                <a:solidFill>
                  <a:prstClr val="black"/>
                </a:solidFill>
              </a:rPr>
              <a:t>výskaly. Ukazatelé </a:t>
            </a:r>
            <a:r>
              <a:rPr lang="cs-CZ" sz="2700" dirty="0">
                <a:solidFill>
                  <a:prstClr val="black"/>
                </a:solidFill>
              </a:rPr>
              <a:t>se </a:t>
            </a:r>
            <a:r>
              <a:rPr lang="cs-CZ" sz="2700" dirty="0" smtClean="0">
                <a:solidFill>
                  <a:prstClr val="black"/>
                </a:solidFill>
              </a:rPr>
              <a:t>otáčeli.</a:t>
            </a:r>
            <a:endParaRPr lang="cs-CZ" sz="2700" dirty="0">
              <a:solidFill>
                <a:prstClr val="black"/>
              </a:solidFill>
            </a:endParaRPr>
          </a:p>
          <a:p>
            <a:pPr lvl="0"/>
            <a:r>
              <a:rPr lang="cs-CZ" sz="2700" dirty="0">
                <a:solidFill>
                  <a:prstClr val="black"/>
                </a:solidFill>
              </a:rPr>
              <a:t>Štěňata a kůzle </a:t>
            </a:r>
            <a:r>
              <a:rPr lang="cs-CZ" sz="2700" dirty="0" smtClean="0">
                <a:solidFill>
                  <a:prstClr val="black"/>
                </a:solidFill>
              </a:rPr>
              <a:t>dováděly. </a:t>
            </a:r>
            <a:r>
              <a:rPr lang="cs-CZ" sz="2700" dirty="0">
                <a:solidFill>
                  <a:prstClr val="black"/>
                </a:solidFill>
              </a:rPr>
              <a:t>Rodiče a děti se </a:t>
            </a:r>
            <a:r>
              <a:rPr lang="cs-CZ" sz="2700" dirty="0" smtClean="0">
                <a:solidFill>
                  <a:prstClr val="black"/>
                </a:solidFill>
              </a:rPr>
              <a:t>setkali. </a:t>
            </a:r>
            <a:r>
              <a:rPr lang="cs-CZ" sz="2700" dirty="0">
                <a:solidFill>
                  <a:prstClr val="black"/>
                </a:solidFill>
              </a:rPr>
              <a:t>Ve škole </a:t>
            </a:r>
            <a:r>
              <a:rPr lang="cs-CZ" sz="2700" dirty="0" smtClean="0">
                <a:solidFill>
                  <a:prstClr val="black"/>
                </a:solidFill>
              </a:rPr>
              <a:t>seděla (i –i)děvčata </a:t>
            </a:r>
            <a:r>
              <a:rPr lang="cs-CZ" sz="2700" dirty="0">
                <a:solidFill>
                  <a:prstClr val="black"/>
                </a:solidFill>
              </a:rPr>
              <a:t>a </a:t>
            </a:r>
            <a:r>
              <a:rPr lang="cs-CZ" sz="2700" dirty="0" smtClean="0">
                <a:solidFill>
                  <a:prstClr val="black"/>
                </a:solidFill>
              </a:rPr>
              <a:t>chlapci. Draci </a:t>
            </a:r>
            <a:r>
              <a:rPr lang="cs-CZ" sz="2700" dirty="0">
                <a:solidFill>
                  <a:prstClr val="black"/>
                </a:solidFill>
              </a:rPr>
              <a:t>se </a:t>
            </a:r>
            <a:r>
              <a:rPr lang="cs-CZ" sz="2700" dirty="0" smtClean="0">
                <a:solidFill>
                  <a:prstClr val="black"/>
                </a:solidFill>
              </a:rPr>
              <a:t>utrhl</a:t>
            </a:r>
            <a:r>
              <a:rPr lang="cs-CZ" sz="2700" dirty="0">
                <a:solidFill>
                  <a:prstClr val="black"/>
                </a:solidFill>
              </a:rPr>
              <a:t>i</a:t>
            </a:r>
            <a:r>
              <a:rPr lang="cs-CZ" sz="2700" dirty="0" smtClean="0">
                <a:solidFill>
                  <a:prstClr val="black"/>
                </a:solidFill>
              </a:rPr>
              <a:t>.</a:t>
            </a:r>
            <a:endParaRPr lang="cs-CZ" sz="2700" dirty="0">
              <a:solidFill>
                <a:prstClr val="black"/>
              </a:solidFill>
            </a:endParaRPr>
          </a:p>
          <a:p>
            <a:pPr lvl="0"/>
            <a:r>
              <a:rPr lang="cs-CZ" sz="2700" dirty="0">
                <a:solidFill>
                  <a:prstClr val="black"/>
                </a:solidFill>
              </a:rPr>
              <a:t>Skupina turistů </a:t>
            </a:r>
            <a:r>
              <a:rPr lang="cs-CZ" sz="2700" dirty="0" smtClean="0">
                <a:solidFill>
                  <a:prstClr val="black"/>
                </a:solidFill>
              </a:rPr>
              <a:t>vešla. Úřady </a:t>
            </a:r>
            <a:r>
              <a:rPr lang="cs-CZ" sz="2700" dirty="0">
                <a:solidFill>
                  <a:prstClr val="black"/>
                </a:solidFill>
              </a:rPr>
              <a:t>práce </a:t>
            </a:r>
            <a:r>
              <a:rPr lang="cs-CZ" sz="2700" dirty="0" smtClean="0">
                <a:solidFill>
                  <a:prstClr val="black"/>
                </a:solidFill>
              </a:rPr>
              <a:t>byly zavřeny.</a:t>
            </a:r>
            <a:endParaRPr lang="cs-CZ" sz="2700" dirty="0">
              <a:solidFill>
                <a:prstClr val="black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10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548680"/>
            <a:ext cx="7024744" cy="720080"/>
          </a:xfrm>
        </p:spPr>
        <p:txBody>
          <a:bodyPr>
            <a:normAutofit/>
          </a:bodyPr>
          <a:lstStyle/>
          <a:p>
            <a:r>
              <a:rPr lang="cs-CZ" dirty="0" smtClean="0"/>
              <a:t>Doplňte i-y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268760"/>
            <a:ext cx="6777317" cy="511256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Houpací koně se dětem líbil……</a:t>
            </a:r>
          </a:p>
          <a:p>
            <a:r>
              <a:rPr lang="cs-CZ" dirty="0" smtClean="0"/>
              <a:t>Sestra  a bratr šl….do kina.</a:t>
            </a:r>
          </a:p>
          <a:p>
            <a:r>
              <a:rPr lang="cs-CZ" dirty="0" smtClean="0"/>
              <a:t>Miliony lidí </a:t>
            </a:r>
            <a:r>
              <a:rPr lang="cs-CZ" dirty="0" err="1" smtClean="0"/>
              <a:t>protestova</a:t>
            </a:r>
            <a:r>
              <a:rPr lang="cs-CZ" dirty="0" smtClean="0"/>
              <a:t>….</a:t>
            </a:r>
          </a:p>
          <a:p>
            <a:r>
              <a:rPr lang="cs-CZ" dirty="0" smtClean="0"/>
              <a:t>Dřevěné nosiče se rozpadal….</a:t>
            </a:r>
          </a:p>
          <a:p>
            <a:r>
              <a:rPr lang="cs-CZ" dirty="0" smtClean="0"/>
              <a:t>V rozhlase vysílal….  </a:t>
            </a:r>
            <a:r>
              <a:rPr lang="cs-CZ" dirty="0"/>
              <a:t>z</a:t>
            </a:r>
            <a:r>
              <a:rPr lang="cs-CZ" dirty="0" smtClean="0"/>
              <a:t>právy.</a:t>
            </a:r>
          </a:p>
          <a:p>
            <a:r>
              <a:rPr lang="cs-CZ" dirty="0" smtClean="0"/>
              <a:t>Rozhodující byl….  dané ukazatele.</a:t>
            </a:r>
          </a:p>
          <a:p>
            <a:r>
              <a:rPr lang="cs-CZ" dirty="0" smtClean="0"/>
              <a:t>Uzenáče ležel…. na pultě.</a:t>
            </a:r>
          </a:p>
          <a:p>
            <a:r>
              <a:rPr lang="cs-CZ" dirty="0" smtClean="0"/>
              <a:t>Byl…  ocenění vítěz  i trenérka.</a:t>
            </a:r>
          </a:p>
          <a:p>
            <a:r>
              <a:rPr lang="cs-CZ" dirty="0" smtClean="0"/>
              <a:t>Německo a Polsko se zatím nerozhodl….</a:t>
            </a:r>
          </a:p>
          <a:p>
            <a:r>
              <a:rPr lang="cs-CZ" dirty="0" smtClean="0"/>
              <a:t>V pohádkách se hrobové otvíral… a dni se krátil….</a:t>
            </a:r>
          </a:p>
          <a:p>
            <a:r>
              <a:rPr lang="cs-CZ" dirty="0" smtClean="0"/>
              <a:t>Slepice, kuřata i kohout před psem utekl…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491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57606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Správně: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268760"/>
            <a:ext cx="6777317" cy="4896544"/>
          </a:xfrm>
        </p:spPr>
        <p:txBody>
          <a:bodyPr>
            <a:normAutofit lnSpcReduction="10000"/>
          </a:bodyPr>
          <a:lstStyle/>
          <a:p>
            <a:r>
              <a:rPr lang="cs-CZ" dirty="0"/>
              <a:t>Houpací koně se dětem </a:t>
            </a:r>
            <a:r>
              <a:rPr lang="cs-CZ" dirty="0" smtClean="0"/>
              <a:t>líbily.</a:t>
            </a:r>
            <a:endParaRPr lang="cs-CZ" dirty="0"/>
          </a:p>
          <a:p>
            <a:r>
              <a:rPr lang="cs-CZ" dirty="0"/>
              <a:t>Sestra  a bratr </a:t>
            </a:r>
            <a:r>
              <a:rPr lang="cs-CZ" dirty="0" smtClean="0"/>
              <a:t>šli do </a:t>
            </a:r>
            <a:r>
              <a:rPr lang="cs-CZ" dirty="0"/>
              <a:t>kina.</a:t>
            </a:r>
          </a:p>
          <a:p>
            <a:r>
              <a:rPr lang="cs-CZ" dirty="0"/>
              <a:t>Miliony lidí </a:t>
            </a:r>
            <a:r>
              <a:rPr lang="cs-CZ" dirty="0" smtClean="0"/>
              <a:t>protestovaly.</a:t>
            </a:r>
            <a:endParaRPr lang="cs-CZ" dirty="0"/>
          </a:p>
          <a:p>
            <a:r>
              <a:rPr lang="cs-CZ" dirty="0"/>
              <a:t>Dřevěné nosiče se </a:t>
            </a:r>
            <a:r>
              <a:rPr lang="cs-CZ" dirty="0" smtClean="0"/>
              <a:t>rozpadaly.</a:t>
            </a:r>
            <a:endParaRPr lang="cs-CZ" dirty="0"/>
          </a:p>
          <a:p>
            <a:r>
              <a:rPr lang="cs-CZ" dirty="0"/>
              <a:t>V rozhlase </a:t>
            </a:r>
            <a:r>
              <a:rPr lang="cs-CZ" dirty="0" smtClean="0"/>
              <a:t>vysílal</a:t>
            </a:r>
            <a:r>
              <a:rPr lang="cs-CZ" dirty="0"/>
              <a:t>i</a:t>
            </a:r>
            <a:r>
              <a:rPr lang="cs-CZ" dirty="0" smtClean="0"/>
              <a:t> </a:t>
            </a:r>
            <a:r>
              <a:rPr lang="cs-CZ" dirty="0"/>
              <a:t>zprávy.</a:t>
            </a:r>
          </a:p>
          <a:p>
            <a:r>
              <a:rPr lang="cs-CZ" dirty="0"/>
              <a:t>Rozhodující </a:t>
            </a:r>
            <a:r>
              <a:rPr lang="cs-CZ" dirty="0" smtClean="0"/>
              <a:t>byl</a:t>
            </a:r>
            <a:r>
              <a:rPr lang="cs-CZ" dirty="0"/>
              <a:t>y</a:t>
            </a:r>
            <a:r>
              <a:rPr lang="cs-CZ" dirty="0" smtClean="0"/>
              <a:t> dané </a:t>
            </a:r>
            <a:r>
              <a:rPr lang="cs-CZ" dirty="0"/>
              <a:t>ukazatele.</a:t>
            </a:r>
          </a:p>
          <a:p>
            <a:r>
              <a:rPr lang="cs-CZ" dirty="0"/>
              <a:t>Uzenáče </a:t>
            </a:r>
            <a:r>
              <a:rPr lang="cs-CZ" dirty="0" smtClean="0"/>
              <a:t>ležely na </a:t>
            </a:r>
            <a:r>
              <a:rPr lang="cs-CZ" dirty="0"/>
              <a:t>pultě.</a:t>
            </a:r>
          </a:p>
          <a:p>
            <a:r>
              <a:rPr lang="cs-CZ" dirty="0" smtClean="0"/>
              <a:t>Byli  </a:t>
            </a:r>
            <a:r>
              <a:rPr lang="cs-CZ" dirty="0"/>
              <a:t>ocenění vítěz i trenérka.</a:t>
            </a:r>
          </a:p>
          <a:p>
            <a:r>
              <a:rPr lang="cs-CZ" dirty="0"/>
              <a:t>Německo a Polsko se zatím </a:t>
            </a:r>
            <a:r>
              <a:rPr lang="cs-CZ" dirty="0" smtClean="0"/>
              <a:t>nerozhodly.</a:t>
            </a:r>
            <a:endParaRPr lang="cs-CZ" dirty="0"/>
          </a:p>
          <a:p>
            <a:r>
              <a:rPr lang="cs-CZ" dirty="0"/>
              <a:t>V pohádkách se hrobové </a:t>
            </a:r>
            <a:r>
              <a:rPr lang="cs-CZ" dirty="0" smtClean="0"/>
              <a:t>otvírali </a:t>
            </a:r>
            <a:r>
              <a:rPr lang="cs-CZ" dirty="0"/>
              <a:t>a dni se </a:t>
            </a:r>
            <a:r>
              <a:rPr lang="cs-CZ" dirty="0" smtClean="0"/>
              <a:t>krátily.</a:t>
            </a:r>
            <a:endParaRPr lang="cs-CZ" dirty="0"/>
          </a:p>
          <a:p>
            <a:r>
              <a:rPr lang="cs-CZ" dirty="0"/>
              <a:t>Slepice, kuřata i kohout před psem </a:t>
            </a:r>
            <a:r>
              <a:rPr lang="cs-CZ" dirty="0" smtClean="0"/>
              <a:t>utekli.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7118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Shoda přísudku s podmětem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8306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89168"/>
          </a:xfrm>
        </p:spPr>
        <p:txBody>
          <a:bodyPr/>
          <a:lstStyle/>
          <a:p>
            <a:r>
              <a:rPr lang="cs-CZ" dirty="0" smtClean="0"/>
              <a:t>Hlavní poučka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2060848"/>
            <a:ext cx="6777317" cy="3771781"/>
          </a:xfrm>
        </p:spPr>
        <p:txBody>
          <a:bodyPr/>
          <a:lstStyle/>
          <a:p>
            <a:r>
              <a:rPr lang="cs-CZ" dirty="0" smtClean="0"/>
              <a:t> Je-li ve větě podmět rodu mužského životného  ( nebo má podmět koncovku –</a:t>
            </a:r>
            <a:r>
              <a:rPr lang="cs-CZ" dirty="0" err="1" smtClean="0"/>
              <a:t>i,é,ové,í</a:t>
            </a:r>
            <a:r>
              <a:rPr lang="cs-CZ" dirty="0" smtClean="0"/>
              <a:t>) je ve slovese </a:t>
            </a:r>
            <a:r>
              <a:rPr lang="cs-CZ" dirty="0"/>
              <a:t>v</a:t>
            </a:r>
            <a:r>
              <a:rPr lang="cs-CZ" dirty="0" smtClean="0"/>
              <a:t>ždy na konci </a:t>
            </a:r>
            <a:r>
              <a:rPr lang="cs-CZ" b="1" dirty="0" smtClean="0"/>
              <a:t>– i .</a:t>
            </a:r>
          </a:p>
          <a:p>
            <a:endParaRPr lang="cs-CZ" b="1" dirty="0" smtClean="0"/>
          </a:p>
          <a:p>
            <a:r>
              <a:rPr lang="cs-CZ" dirty="0" smtClean="0"/>
              <a:t>Ve všech ostatních případech je – </a:t>
            </a:r>
            <a:r>
              <a:rPr lang="cs-CZ" b="1" dirty="0" smtClean="0"/>
              <a:t>y.</a:t>
            </a:r>
          </a:p>
          <a:p>
            <a:r>
              <a:rPr lang="cs-CZ" dirty="0" smtClean="0"/>
              <a:t>Jen v rodě středním   </a:t>
            </a:r>
            <a:r>
              <a:rPr lang="cs-CZ" b="1" dirty="0" smtClean="0"/>
              <a:t>- a-</a:t>
            </a:r>
          </a:p>
          <a:p>
            <a:pPr marL="0" indent="0">
              <a:buNone/>
            </a:pPr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29494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620688"/>
            <a:ext cx="7024744" cy="792088"/>
          </a:xfrm>
        </p:spPr>
        <p:txBody>
          <a:bodyPr>
            <a:normAutofit/>
          </a:bodyPr>
          <a:lstStyle/>
          <a:p>
            <a:r>
              <a:rPr lang="cs-CZ" dirty="0" smtClean="0"/>
              <a:t>Základní pravidla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700808"/>
            <a:ext cx="6777317" cy="4131821"/>
          </a:xfrm>
        </p:spPr>
        <p:txBody>
          <a:bodyPr/>
          <a:lstStyle/>
          <a:p>
            <a:r>
              <a:rPr lang="cs-CZ" b="1" dirty="0" smtClean="0"/>
              <a:t>Je-li  podmět v čísle množném:</a:t>
            </a:r>
          </a:p>
          <a:p>
            <a:endParaRPr lang="cs-CZ" b="1" dirty="0" smtClean="0"/>
          </a:p>
          <a:p>
            <a:r>
              <a:rPr lang="cs-CZ" dirty="0"/>
              <a:t>r</a:t>
            </a:r>
            <a:r>
              <a:rPr lang="cs-CZ" dirty="0" smtClean="0"/>
              <a:t>odu </a:t>
            </a:r>
            <a:r>
              <a:rPr lang="cs-CZ" b="1" dirty="0" smtClean="0"/>
              <a:t>mužského život. </a:t>
            </a:r>
            <a:r>
              <a:rPr lang="cs-CZ" dirty="0" smtClean="0"/>
              <a:t>je v přísudku v příčestí minulém a trpném  </a:t>
            </a:r>
            <a:r>
              <a:rPr lang="cs-CZ" dirty="0"/>
              <a:t>	</a:t>
            </a:r>
            <a:r>
              <a:rPr lang="cs-CZ" dirty="0" smtClean="0"/>
              <a:t>    </a:t>
            </a:r>
            <a:r>
              <a:rPr lang="cs-CZ" b="1" dirty="0" smtClean="0"/>
              <a:t>- i</a:t>
            </a:r>
          </a:p>
          <a:p>
            <a:r>
              <a:rPr lang="cs-CZ" b="1" dirty="0"/>
              <a:t>r</a:t>
            </a:r>
            <a:r>
              <a:rPr lang="cs-CZ" b="1" dirty="0" smtClean="0"/>
              <a:t>odu mužského neživot.        	    - y</a:t>
            </a:r>
          </a:p>
          <a:p>
            <a:r>
              <a:rPr lang="cs-CZ" b="1" dirty="0"/>
              <a:t>r</a:t>
            </a:r>
            <a:r>
              <a:rPr lang="cs-CZ" b="1" dirty="0" smtClean="0"/>
              <a:t>odu ženského		 	    - y</a:t>
            </a:r>
          </a:p>
          <a:p>
            <a:r>
              <a:rPr lang="cs-CZ" b="1" dirty="0"/>
              <a:t>r</a:t>
            </a:r>
            <a:r>
              <a:rPr lang="cs-CZ" b="1" dirty="0" smtClean="0"/>
              <a:t>odu středního		  	    - a</a:t>
            </a:r>
          </a:p>
        </p:txBody>
      </p:sp>
    </p:spTree>
    <p:extLst>
      <p:ext uri="{BB962C8B-B14F-4D97-AF65-F5344CB8AC3E}">
        <p14:creationId xmlns:p14="http://schemas.microsoft.com/office/powerpoint/2010/main" val="338340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Některá </a:t>
            </a:r>
            <a:r>
              <a:rPr lang="cs-CZ" dirty="0" err="1" smtClean="0"/>
              <a:t>podst</a:t>
            </a:r>
            <a:r>
              <a:rPr lang="cs-CZ" dirty="0" smtClean="0"/>
              <a:t>. jména mohou mít koncovku životnou i neživotnou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Jedná se o </a:t>
            </a:r>
            <a:r>
              <a:rPr lang="cs-CZ" b="1" dirty="0" smtClean="0"/>
              <a:t>shodu mluvnickou</a:t>
            </a:r>
          </a:p>
          <a:p>
            <a:r>
              <a:rPr lang="cs-CZ" dirty="0" smtClean="0"/>
              <a:t>Př.: Ukazatele byly stanoveny X Ukazatelé byli stanoveni</a:t>
            </a:r>
          </a:p>
          <a:p>
            <a:r>
              <a:rPr lang="cs-CZ" dirty="0" smtClean="0"/>
              <a:t>Sněhuláci stáli u domu</a:t>
            </a:r>
          </a:p>
          <a:p>
            <a:r>
              <a:rPr lang="cs-CZ" dirty="0" smtClean="0"/>
              <a:t>Ledoborci vypluli X Ledoborce vypluly</a:t>
            </a:r>
          </a:p>
          <a:p>
            <a:r>
              <a:rPr lang="cs-CZ" dirty="0" smtClean="0"/>
              <a:t>Draci létali po obloze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462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72008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Pozor ! </a:t>
            </a:r>
            <a:r>
              <a:rPr lang="cs-CZ" dirty="0"/>
              <a:t>B</a:t>
            </a:r>
            <a:r>
              <a:rPr lang="cs-CZ" dirty="0" smtClean="0"/>
              <a:t>udeme si pamatovat!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24536"/>
          </a:xfrm>
        </p:spPr>
        <p:txBody>
          <a:bodyPr>
            <a:normAutofit/>
          </a:bodyPr>
          <a:lstStyle/>
          <a:p>
            <a:r>
              <a:rPr lang="cs-CZ" b="1" dirty="0" smtClean="0"/>
              <a:t>Koně</a:t>
            </a:r>
          </a:p>
          <a:p>
            <a:r>
              <a:rPr lang="cs-CZ" b="1" dirty="0" smtClean="0"/>
              <a:t>Rodiče		vždy v přísudku  - i</a:t>
            </a:r>
          </a:p>
          <a:p>
            <a:r>
              <a:rPr lang="cs-CZ" b="1" dirty="0" smtClean="0"/>
              <a:t>Lidičky</a:t>
            </a:r>
          </a:p>
          <a:p>
            <a:endParaRPr lang="cs-CZ" dirty="0"/>
          </a:p>
          <a:p>
            <a:r>
              <a:rPr lang="cs-CZ" dirty="0" smtClean="0"/>
              <a:t>X ale          </a:t>
            </a:r>
            <a:r>
              <a:rPr lang="cs-CZ" b="1" dirty="0" smtClean="0"/>
              <a:t>děti </a:t>
            </a:r>
            <a:r>
              <a:rPr lang="cs-CZ" dirty="0" smtClean="0"/>
              <a:t>   vždy     - </a:t>
            </a:r>
            <a:r>
              <a:rPr lang="cs-CZ" b="1" dirty="0" smtClean="0"/>
              <a:t>y</a:t>
            </a:r>
          </a:p>
          <a:p>
            <a:r>
              <a:rPr lang="cs-CZ" b="1" dirty="0"/>
              <a:t> </a:t>
            </a:r>
            <a:r>
              <a:rPr lang="cs-CZ" b="1" dirty="0" smtClean="0"/>
              <a:t> dni a dny           </a:t>
            </a:r>
            <a:r>
              <a:rPr lang="cs-CZ" dirty="0" smtClean="0"/>
              <a:t> vždy     </a:t>
            </a:r>
            <a:r>
              <a:rPr lang="cs-CZ" b="1" dirty="0" smtClean="0"/>
              <a:t>- y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Rodiče šli na třídní schůzky. Koně řehtali v maštali. X Ve výloze stály dřevěné houpací koně. Lidičky se seběhli. Děti se smály. Dni ubíhaly. Dny se krátily. X Dnové se krátili.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128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548680"/>
            <a:ext cx="7024744" cy="792088"/>
          </a:xfrm>
        </p:spPr>
        <p:txBody>
          <a:bodyPr/>
          <a:lstStyle/>
          <a:p>
            <a:r>
              <a:rPr lang="cs-CZ" dirty="0" smtClean="0"/>
              <a:t>Několikanásobný podmět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556792"/>
            <a:ext cx="6777317" cy="4608512"/>
          </a:xfrm>
        </p:spPr>
        <p:txBody>
          <a:bodyPr>
            <a:normAutofit/>
          </a:bodyPr>
          <a:lstStyle/>
          <a:p>
            <a:r>
              <a:rPr lang="cs-CZ" dirty="0" smtClean="0"/>
              <a:t>Je-li alespoň jeden podmět rodu mužského životného, píšeme vždy </a:t>
            </a:r>
            <a:r>
              <a:rPr lang="cs-CZ" b="1" dirty="0" smtClean="0"/>
              <a:t>– i .</a:t>
            </a:r>
          </a:p>
          <a:p>
            <a:r>
              <a:rPr lang="cs-CZ" dirty="0" smtClean="0"/>
              <a:t>Nevyjádřený podmět (skrytý, nebo my, ) píšeme  vždy - </a:t>
            </a:r>
            <a:r>
              <a:rPr lang="cs-CZ" b="1" dirty="0" smtClean="0"/>
              <a:t>i.</a:t>
            </a:r>
            <a:r>
              <a:rPr lang="cs-CZ" dirty="0" smtClean="0"/>
              <a:t> ( není-li z textu prokazatelně zřejmý podmět)</a:t>
            </a:r>
          </a:p>
          <a:p>
            <a:r>
              <a:rPr lang="cs-CZ" dirty="0" smtClean="0"/>
              <a:t>Všeobecný podmět ( oni) píšeme </a:t>
            </a:r>
            <a:r>
              <a:rPr lang="cs-CZ" b="1" dirty="0" smtClean="0"/>
              <a:t>– i.</a:t>
            </a:r>
          </a:p>
          <a:p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Př.:  Otec, matka a dítě byli v divadle společně.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Chodili vždy usměvaví. V rádiu oznamovali 	výsledky.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68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980728"/>
            <a:ext cx="6777317" cy="4851901"/>
          </a:xfrm>
        </p:spPr>
        <p:txBody>
          <a:bodyPr>
            <a:normAutofit/>
          </a:bodyPr>
          <a:lstStyle/>
          <a:p>
            <a:r>
              <a:rPr lang="cs-CZ" dirty="0" smtClean="0"/>
              <a:t>Není-li žádný člen podmětu rodu mužského životného  a </a:t>
            </a:r>
            <a:r>
              <a:rPr lang="cs-CZ" b="1" dirty="0" smtClean="0"/>
              <a:t>přísudek stojí za podmětem píšeme – y.</a:t>
            </a:r>
          </a:p>
          <a:p>
            <a:endParaRPr lang="cs-CZ" b="1" dirty="0" smtClean="0"/>
          </a:p>
          <a:p>
            <a:r>
              <a:rPr lang="cs-CZ" dirty="0" smtClean="0"/>
              <a:t>Jsou-li všechny </a:t>
            </a:r>
            <a:r>
              <a:rPr lang="cs-CZ" b="1" dirty="0" smtClean="0"/>
              <a:t>podměty rodu středního a v množném čísle, píšeme  -a.</a:t>
            </a:r>
          </a:p>
          <a:p>
            <a:endParaRPr lang="cs-CZ" b="1" dirty="0" smtClean="0"/>
          </a:p>
          <a:p>
            <a:r>
              <a:rPr lang="cs-CZ" dirty="0" smtClean="0"/>
              <a:t>Př.: Ulice a náměstí se naplnily davy zvědavců.</a:t>
            </a:r>
            <a:endParaRPr lang="cs-CZ" dirty="0"/>
          </a:p>
          <a:p>
            <a:r>
              <a:rPr lang="cs-CZ" dirty="0" smtClean="0"/>
              <a:t>Hříbata a kůzlata skákala.</a:t>
            </a:r>
          </a:p>
          <a:p>
            <a:r>
              <a:rPr lang="cs-CZ" dirty="0" smtClean="0"/>
              <a:t>Maminka a děti šly do kina.</a:t>
            </a:r>
          </a:p>
        </p:txBody>
      </p:sp>
    </p:spTree>
    <p:extLst>
      <p:ext uri="{BB962C8B-B14F-4D97-AF65-F5344CB8AC3E}">
        <p14:creationId xmlns:p14="http://schemas.microsoft.com/office/powerpoint/2010/main" val="33948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45152"/>
          </a:xfrm>
        </p:spPr>
        <p:txBody>
          <a:bodyPr/>
          <a:lstStyle/>
          <a:p>
            <a:r>
              <a:rPr lang="cs-CZ" dirty="0" smtClean="0"/>
              <a:t>Ale!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700808"/>
            <a:ext cx="6777317" cy="4131821"/>
          </a:xfrm>
        </p:spPr>
        <p:txBody>
          <a:bodyPr/>
          <a:lstStyle/>
          <a:p>
            <a:r>
              <a:rPr lang="cs-CZ" dirty="0" smtClean="0"/>
              <a:t>Jsou-li všechny </a:t>
            </a:r>
            <a:r>
              <a:rPr lang="cs-CZ" b="1" dirty="0" smtClean="0"/>
              <a:t>podměty rodu středního a alespoň jeden je v čísle jednotném píšeme  -y.</a:t>
            </a:r>
          </a:p>
          <a:p>
            <a:r>
              <a:rPr lang="cs-CZ" dirty="0" smtClean="0"/>
              <a:t>Př.: Hříbě a kůzlata skákaly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Jsou-li podměty rodu středního </a:t>
            </a:r>
            <a:r>
              <a:rPr lang="cs-CZ" b="1" dirty="0" smtClean="0"/>
              <a:t>všechny v jednotném čísle , píšeme také  -y.</a:t>
            </a:r>
          </a:p>
          <a:p>
            <a:r>
              <a:rPr lang="cs-CZ" dirty="0" smtClean="0"/>
              <a:t>Rakousko, Česko a Slovensko se usnesly.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591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rezentace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526</TotalTime>
  <Words>825</Words>
  <Application>Microsoft Office PowerPoint</Application>
  <PresentationFormat>Předvádění na obrazovce (4:3)</PresentationFormat>
  <Paragraphs>105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16</vt:i4>
      </vt:variant>
    </vt:vector>
  </HeadingPairs>
  <TitlesOfParts>
    <vt:vector size="18" baseType="lpstr">
      <vt:lpstr>Austin</vt:lpstr>
      <vt:lpstr>Prezentace1</vt:lpstr>
      <vt:lpstr>VY_32_INOVACE_CAJKOVA.JAZCES.04</vt:lpstr>
      <vt:lpstr>Shoda přísudku s podmětem</vt:lpstr>
      <vt:lpstr>Hlavní poučka</vt:lpstr>
      <vt:lpstr>Základní pravidla</vt:lpstr>
      <vt:lpstr>Některá podst. jména mohou mít koncovku životnou i neživotnou</vt:lpstr>
      <vt:lpstr>Pozor ! Budeme si pamatovat!</vt:lpstr>
      <vt:lpstr>Několikanásobný podmět</vt:lpstr>
      <vt:lpstr>Prezentace aplikace PowerPoint</vt:lpstr>
      <vt:lpstr>Ale!</vt:lpstr>
      <vt:lpstr>Postavení podmětu a přísudku</vt:lpstr>
      <vt:lpstr>Prezentace aplikace PowerPoint</vt:lpstr>
      <vt:lpstr>Výrazy množství</vt:lpstr>
      <vt:lpstr>Praktická cvičení</vt:lpstr>
      <vt:lpstr>správně</vt:lpstr>
      <vt:lpstr>Doplňte i-y</vt:lpstr>
      <vt:lpstr>Správně:</vt:lpstr>
    </vt:vector>
  </TitlesOfParts>
  <Company>Sportovní gymnázium Dany a Emila Zátopkových Ostrava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Shoda přísudku s podmětem</dc:title>
  <dc:creator>Renata Čajková</dc:creator>
  <cp:lastModifiedBy>Renata Čajková</cp:lastModifiedBy>
  <cp:revision>59</cp:revision>
  <dcterms:created xsi:type="dcterms:W3CDTF">2012-09-30T08:09:28Z</dcterms:created>
  <dcterms:modified xsi:type="dcterms:W3CDTF">2012-10-24T09:18:10Z</dcterms:modified>
</cp:coreProperties>
</file>