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1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233C80"/>
                </a:solidFill>
                <a:latin typeface="Candara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70263"/>
            <a:ext cx="6400800" cy="14716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B2F-058C-4470-8A49-347832A3232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0" y="5857892"/>
            <a:ext cx="428596" cy="928694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6643710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428596" y="6643710"/>
            <a:ext cx="8715404" cy="214314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22" name="Přímá spojovací čára 21"/>
          <p:cNvCxnSpPr/>
          <p:nvPr userDrawn="1"/>
        </p:nvCxnSpPr>
        <p:spPr>
          <a:xfrm>
            <a:off x="-71470" y="6653235"/>
            <a:ext cx="9286908" cy="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 userDrawn="1"/>
        </p:nvGrpSpPr>
        <p:grpSpPr>
          <a:xfrm>
            <a:off x="8064524" y="6000768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Elipsa 11"/>
            <p:cNvSpPr/>
            <p:nvPr userDrawn="1"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Skupina 18"/>
            <p:cNvGrpSpPr/>
            <p:nvPr userDrawn="1"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4" name="Elipsa 13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5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  <p:sp>
        <p:nvSpPr>
          <p:cNvPr id="17" name="TextovéPole 16"/>
          <p:cNvSpPr txBox="1"/>
          <p:nvPr userDrawn="1"/>
        </p:nvSpPr>
        <p:spPr>
          <a:xfrm>
            <a:off x="1214414" y="6397489"/>
            <a:ext cx="6643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>
                <a:solidFill>
                  <a:prstClr val="white"/>
                </a:solidFill>
                <a:latin typeface="DaxlinePro" pitchFamily="50" charset="0"/>
              </a:rPr>
              <a:t>© Sportovní gymnázium Dany a Emila Zátopkových Ostrava</a:t>
            </a:r>
            <a:endParaRPr lang="cs-CZ" sz="1000" dirty="0">
              <a:solidFill>
                <a:prstClr val="white"/>
              </a:solidFill>
              <a:latin typeface="DaxlinePro" pitchFamily="50" charset="0"/>
            </a:endParaRPr>
          </a:p>
        </p:txBody>
      </p:sp>
      <p:sp>
        <p:nvSpPr>
          <p:cNvPr id="39" name="Obdélník 38"/>
          <p:cNvSpPr/>
          <p:nvPr userDrawn="1"/>
        </p:nvSpPr>
        <p:spPr>
          <a:xfrm>
            <a:off x="-285816" y="7000900"/>
            <a:ext cx="9429816" cy="252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1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4911741"/>
          </a:xfrm>
        </p:spPr>
        <p:txBody>
          <a:bodyPr/>
          <a:lstStyle>
            <a:lvl5pPr>
              <a:defRPr sz="14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A06-7393-4947-8840-33CF06FB575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7" name="Obdélník 6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8" name="Obdélník 7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9" name="Obdélník 8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11" name="Skupina 10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Elipsa 11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14" name="Elipsa 13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15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16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Candara" pitchFamily="34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915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F0C-86C9-4CA1-A0AC-C359BC3151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-32" y="-24"/>
            <a:ext cx="9144000" cy="785818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-32" y="-24"/>
            <a:ext cx="428596" cy="785818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-32" y="785794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428564" y="785794"/>
            <a:ext cx="8715404" cy="214314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8064492" y="142852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Elipsa 11"/>
            <p:cNvSpPr/>
            <p:nvPr userDrawn="1"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Skupina 18"/>
            <p:cNvGrpSpPr/>
            <p:nvPr userDrawn="1"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4" name="Elipsa 13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5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50017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8A6-DF69-4DB6-8122-22294332C2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0" name="Skupina 19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21" name="Obdélník 20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3" name="Obdélník 22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4" name="Obdélník 23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5" name="Skupina 24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Elipsa 26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9" name="Elipsa 28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30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DaxlinePro" pitchFamily="50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735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000240"/>
            <a:ext cx="4040188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D099-A6E9-4E29-A2D5-52B56B98A1D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9" name="Skupina 18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21" name="Obdélník 20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3" name="Obdélník 22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4" name="Obdélník 23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5" name="Skupina 24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Elipsa 26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9" name="Elipsa 28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30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DaxlinePro" pitchFamily="50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0952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BA6-A3B2-4CC9-8A05-F3E771FE2FA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45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3008313" cy="642942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857364"/>
            <a:ext cx="3008313" cy="4268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4AF5-766A-4202-AC0D-64CE6302454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-32" y="-24"/>
            <a:ext cx="9144000" cy="785818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-32" y="-24"/>
            <a:ext cx="428596" cy="785818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-32" y="785794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 userDrawn="1"/>
        </p:nvSpPr>
        <p:spPr>
          <a:xfrm>
            <a:off x="428564" y="785794"/>
            <a:ext cx="8715404" cy="214314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12" name="Skupina 11"/>
          <p:cNvGrpSpPr/>
          <p:nvPr userDrawn="1"/>
        </p:nvGrpSpPr>
        <p:grpSpPr>
          <a:xfrm>
            <a:off x="8064492" y="142852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Elipsa 12"/>
            <p:cNvSpPr/>
            <p:nvPr userDrawn="1"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4" name="Skupina 18"/>
            <p:cNvGrpSpPr/>
            <p:nvPr userDrawn="1"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5" name="Elipsa 14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6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04356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291154"/>
            <a:ext cx="5486400" cy="4953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7158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864198"/>
            <a:ext cx="5486400" cy="2794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5EA0-ADDC-46B0-88DB-992F35A0EB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18" name="Obdélník 17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0" name="Obdélník 19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1" name="Obdélník 20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2" name="Skupina 21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Elipsa 23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5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6" name="Elipsa 25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27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84596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28596" y="1285860"/>
            <a:ext cx="8286808" cy="484030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D6F2-4F8C-47EB-B41E-2C4F22204B2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6" name="Skupina 15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18" name="Obdélník 17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0" name="Obdélník 19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1" name="Obdélník 20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2" name="Skupina 21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Elipsa 23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5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6" name="Elipsa 25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27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23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DaxlinePro" pitchFamily="50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6932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2276" y="274638"/>
            <a:ext cx="115731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8650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71594" cy="365125"/>
          </a:xfrm>
        </p:spPr>
        <p:txBody>
          <a:bodyPr/>
          <a:lstStyle/>
          <a:p>
            <a:fld id="{29EBD035-A825-4F15-B8F4-EF4D5A48232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366986" y="6356350"/>
            <a:ext cx="2895600" cy="365125"/>
          </a:xfrm>
        </p:spPr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795986" y="6356350"/>
            <a:ext cx="2133600" cy="365125"/>
          </a:xfrm>
        </p:spPr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 rot="5400000">
            <a:off x="5286404" y="3000372"/>
            <a:ext cx="6858000" cy="857256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 rot="5400000">
            <a:off x="8501106" y="-214322"/>
            <a:ext cx="428596" cy="857256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 rot="5400000">
            <a:off x="7965321" y="107149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 rot="5400000">
            <a:off x="4964925" y="3536149"/>
            <a:ext cx="6429364" cy="214338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18" name="Skupina 17"/>
          <p:cNvGrpSpPr/>
          <p:nvPr userDrawn="1"/>
        </p:nvGrpSpPr>
        <p:grpSpPr>
          <a:xfrm>
            <a:off x="8135962" y="5778524"/>
            <a:ext cx="793756" cy="793756"/>
            <a:chOff x="8135962" y="5778524"/>
            <a:chExt cx="793756" cy="793756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2" name="Elipsa 11"/>
            <p:cNvSpPr/>
            <p:nvPr userDrawn="1"/>
          </p:nvSpPr>
          <p:spPr>
            <a:xfrm rot="5400000">
              <a:off x="8135962" y="5778524"/>
              <a:ext cx="793756" cy="793756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Skupina 18"/>
            <p:cNvGrpSpPr/>
            <p:nvPr userDrawn="1"/>
          </p:nvGrpSpPr>
          <p:grpSpPr>
            <a:xfrm rot="5400000">
              <a:off x="8149949" y="5793690"/>
              <a:ext cx="767297" cy="767297"/>
              <a:chOff x="7942285" y="296348"/>
              <a:chExt cx="1044000" cy="1044000"/>
            </a:xfrm>
          </p:grpSpPr>
          <p:sp>
            <p:nvSpPr>
              <p:cNvPr id="14" name="Elipsa 13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5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 rot="16200000">
                <a:off x="7985614" y="311128"/>
                <a:ext cx="983184" cy="99909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1276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949046-B62E-46D9-B213-8899150F2C7A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D827DBB-352D-44E4-8C31-BA27972A8D2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CEADA-2F9D-4C80-BE70-6AB00BAA5E0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8286808" cy="4625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30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00"/>
          </a:solidFill>
          <a:latin typeface="DaxlinePro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06906"/>
        </a:buClr>
        <a:buFont typeface="DaxlinePro" pitchFamily="50" charset="0"/>
        <a:buChar char="›"/>
        <a:defRPr sz="28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33C80"/>
        </a:buClr>
        <a:buFont typeface="Calibri" pitchFamily="34" charset="0"/>
        <a:buChar char="→"/>
        <a:defRPr sz="24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VY_32_INOVACE_CAJKOVA.JAZCES.04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Shoda podmětu s přísudkem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9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696862" cy="4571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Postavení podmětu a přísudku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r>
              <a:rPr lang="cs-CZ" b="1" dirty="0" smtClean="0"/>
              <a:t>Je-li přísudek za podmětem</a:t>
            </a:r>
            <a:r>
              <a:rPr lang="cs-CZ" dirty="0" smtClean="0"/>
              <a:t>, řídíme se výše uvedenými pravidly.</a:t>
            </a:r>
          </a:p>
          <a:p>
            <a:r>
              <a:rPr lang="cs-CZ" b="1" dirty="0" smtClean="0"/>
              <a:t>Je-li přísudek před podmětem</a:t>
            </a:r>
            <a:r>
              <a:rPr lang="cs-CZ" dirty="0" smtClean="0"/>
              <a:t>, můžeme se řídit prvním podmětem za přísudkem.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Př.: Na ukončení prázdnin se sešly turistky a turisté na Lysé hoře. X Na ukončení prázdnin se sešli turisté a turistky.</a:t>
            </a:r>
          </a:p>
          <a:p>
            <a:r>
              <a:rPr lang="cs-CZ" dirty="0" smtClean="0"/>
              <a:t>Ve dne v noci pracovaly stroje i lidé.</a:t>
            </a:r>
          </a:p>
          <a:p>
            <a:r>
              <a:rPr lang="cs-CZ" dirty="0" smtClean="0"/>
              <a:t>Na dvoře se procházela kuřata a slepice.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3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/>
          </a:bodyPr>
          <a:lstStyle/>
          <a:p>
            <a:r>
              <a:rPr lang="cs-CZ" b="1" dirty="0" smtClean="0"/>
              <a:t>Jsou </a:t>
            </a:r>
            <a:r>
              <a:rPr lang="cs-CZ" b="1" dirty="0" err="1" smtClean="0"/>
              <a:t>li</a:t>
            </a:r>
            <a:r>
              <a:rPr lang="cs-CZ" b="1" dirty="0" smtClean="0"/>
              <a:t> všechna </a:t>
            </a:r>
            <a:r>
              <a:rPr lang="cs-CZ" b="1" dirty="0" err="1" smtClean="0"/>
              <a:t>podst</a:t>
            </a:r>
            <a:r>
              <a:rPr lang="cs-CZ" b="1" dirty="0" smtClean="0"/>
              <a:t>. jména </a:t>
            </a:r>
            <a:r>
              <a:rPr lang="cs-CZ" dirty="0" smtClean="0"/>
              <a:t>několikanásobného podmětu </a:t>
            </a:r>
            <a:r>
              <a:rPr lang="cs-CZ" b="1" dirty="0" smtClean="0"/>
              <a:t>v čísle jednotném</a:t>
            </a:r>
            <a:r>
              <a:rPr lang="cs-CZ" dirty="0" smtClean="0"/>
              <a:t>, mají-li </a:t>
            </a:r>
            <a:r>
              <a:rPr lang="cs-CZ" b="1" dirty="0" smtClean="0"/>
              <a:t>všechny rody </a:t>
            </a:r>
            <a:r>
              <a:rPr lang="cs-CZ" dirty="0" smtClean="0"/>
              <a:t>a přísudek stojí za podmětem, je v koncovce vždy množné číslo    - </a:t>
            </a:r>
            <a:r>
              <a:rPr lang="cs-CZ" b="1" dirty="0" smtClean="0"/>
              <a:t>i.</a:t>
            </a:r>
          </a:p>
          <a:p>
            <a:endParaRPr lang="cs-CZ" b="1" dirty="0" smtClean="0"/>
          </a:p>
          <a:p>
            <a:r>
              <a:rPr lang="cs-CZ" dirty="0" smtClean="0"/>
              <a:t>Př.: Jezdec i auto obstáli v závodě.</a:t>
            </a:r>
          </a:p>
          <a:p>
            <a:r>
              <a:rPr lang="cs-CZ" dirty="0" smtClean="0"/>
              <a:t>Lyžař, lyžařka a jejich dítě vešli do chaty.</a:t>
            </a:r>
          </a:p>
          <a:p>
            <a:r>
              <a:rPr lang="cs-CZ" dirty="0" smtClean="0"/>
              <a:t>( stojí </a:t>
            </a:r>
            <a:r>
              <a:rPr lang="cs-CZ" dirty="0" err="1" smtClean="0"/>
              <a:t>li</a:t>
            </a:r>
            <a:r>
              <a:rPr lang="cs-CZ" dirty="0" smtClean="0"/>
              <a:t> přísudek před podměty, řídíme se většinou nejbližším členem). Př.. Do chaty vešel lyžař, lyžařka dítě.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0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Výrazy množství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r>
              <a:rPr lang="cs-CZ" b="1" dirty="0" smtClean="0"/>
              <a:t>Skupina, řada, dav, deset, tisíc, milion, pár </a:t>
            </a:r>
            <a:r>
              <a:rPr lang="cs-CZ" dirty="0" smtClean="0"/>
              <a:t>ve spojení s 2.pádem podstatného jména není </a:t>
            </a:r>
            <a:r>
              <a:rPr lang="cs-CZ" b="1" dirty="0" smtClean="0"/>
              <a:t>podmětem</a:t>
            </a:r>
            <a:r>
              <a:rPr lang="cs-CZ" dirty="0" smtClean="0"/>
              <a:t> toto </a:t>
            </a:r>
            <a:r>
              <a:rPr lang="cs-CZ" dirty="0" err="1" smtClean="0"/>
              <a:t>podst</a:t>
            </a:r>
            <a:r>
              <a:rPr lang="cs-CZ" dirty="0" smtClean="0"/>
              <a:t>. jméno ale </a:t>
            </a:r>
            <a:r>
              <a:rPr lang="cs-CZ" b="1" dirty="0" smtClean="0"/>
              <a:t>výraz množství.</a:t>
            </a:r>
          </a:p>
          <a:p>
            <a:endParaRPr lang="cs-CZ" b="1" dirty="0" smtClean="0"/>
          </a:p>
          <a:p>
            <a:r>
              <a:rPr lang="cs-CZ" dirty="0" smtClean="0"/>
              <a:t>Př.: Davy lidí stály. Tisíce diváků pleskaly.</a:t>
            </a:r>
          </a:p>
          <a:p>
            <a:r>
              <a:rPr lang="cs-CZ" dirty="0" smtClean="0"/>
              <a:t>Souvětí: Tisíce lidí pleskaly, aby projevili ( i projevily) svá přání.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0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Praktická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Doplňte</a:t>
            </a:r>
            <a:r>
              <a:rPr lang="cs-CZ" b="1" dirty="0"/>
              <a:t> </a:t>
            </a:r>
            <a:r>
              <a:rPr lang="cs-CZ" b="1" dirty="0" smtClean="0"/>
              <a:t>i-y-a</a:t>
            </a:r>
          </a:p>
          <a:p>
            <a:r>
              <a:rPr lang="cs-CZ" dirty="0" smtClean="0"/>
              <a:t>Cestující nastoupil….., Letušky a piloti letěl…..,</a:t>
            </a:r>
          </a:p>
          <a:p>
            <a:r>
              <a:rPr lang="cs-CZ" dirty="0" smtClean="0"/>
              <a:t>Křídla letadla se zatáhl……, Místa byl….vyhrazen….,  Motory zaburácel…… Koně se vzpínal…….a řehtal…..</a:t>
            </a:r>
          </a:p>
          <a:p>
            <a:r>
              <a:rPr lang="cs-CZ" dirty="0" smtClean="0"/>
              <a:t>Chlapci a děvčata denně sportoval…..,Pět tisíc chlapců se shromáždil……., Jeden turista a dvě turistky </a:t>
            </a:r>
            <a:r>
              <a:rPr lang="cs-CZ" dirty="0" err="1" smtClean="0"/>
              <a:t>šl</a:t>
            </a:r>
            <a:r>
              <a:rPr lang="cs-CZ" dirty="0" smtClean="0"/>
              <a:t>….., Domy a zahrady byl….udržován…., Kůzlata a koťata běhal….., Děti výskal………, Ukazatelé se otáčel…..</a:t>
            </a:r>
          </a:p>
          <a:p>
            <a:r>
              <a:rPr lang="cs-CZ" dirty="0" smtClean="0"/>
              <a:t>Štěňata a kůzle dováděl……, Rodiče a děti se setkal…, Ve škole seděl…..děvčata a chlapci</a:t>
            </a:r>
            <a:r>
              <a:rPr lang="cs-CZ" dirty="0"/>
              <a:t>.</a:t>
            </a:r>
            <a:r>
              <a:rPr lang="cs-CZ" dirty="0" smtClean="0"/>
              <a:t> Draci se utrhl…..</a:t>
            </a:r>
          </a:p>
          <a:p>
            <a:r>
              <a:rPr lang="cs-CZ" dirty="0" smtClean="0"/>
              <a:t>Skupina turistů </a:t>
            </a:r>
            <a:r>
              <a:rPr lang="cs-CZ" dirty="0" err="1" smtClean="0"/>
              <a:t>vešl</a:t>
            </a:r>
            <a:r>
              <a:rPr lang="cs-CZ" dirty="0" smtClean="0"/>
              <a:t>….., Úřady práce byl….zavřen…..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3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správně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lvl="0"/>
            <a:r>
              <a:rPr lang="cs-CZ" sz="2700" dirty="0">
                <a:solidFill>
                  <a:prstClr val="black"/>
                </a:solidFill>
              </a:rPr>
              <a:t>Cestující </a:t>
            </a:r>
            <a:r>
              <a:rPr lang="cs-CZ" sz="2700" dirty="0" smtClean="0">
                <a:solidFill>
                  <a:prstClr val="black"/>
                </a:solidFill>
              </a:rPr>
              <a:t>nastoupil</a:t>
            </a:r>
            <a:r>
              <a:rPr lang="cs-CZ" sz="2700" dirty="0">
                <a:solidFill>
                  <a:prstClr val="black"/>
                </a:solidFill>
              </a:rPr>
              <a:t>i</a:t>
            </a:r>
            <a:r>
              <a:rPr lang="cs-CZ" sz="2700" dirty="0" smtClean="0">
                <a:solidFill>
                  <a:prstClr val="black"/>
                </a:solidFill>
              </a:rPr>
              <a:t>, </a:t>
            </a:r>
            <a:r>
              <a:rPr lang="cs-CZ" sz="2700" dirty="0">
                <a:solidFill>
                  <a:prstClr val="black"/>
                </a:solidFill>
              </a:rPr>
              <a:t>Letušky a piloti </a:t>
            </a:r>
            <a:r>
              <a:rPr lang="cs-CZ" sz="2700" dirty="0" smtClean="0">
                <a:solidFill>
                  <a:prstClr val="black"/>
                </a:solidFill>
              </a:rPr>
              <a:t>letěl</a:t>
            </a:r>
            <a:r>
              <a:rPr lang="cs-CZ" sz="2700" dirty="0">
                <a:solidFill>
                  <a:prstClr val="black"/>
                </a:solidFill>
              </a:rPr>
              <a:t>i</a:t>
            </a:r>
            <a:r>
              <a:rPr lang="cs-CZ" sz="2700" dirty="0" smtClean="0">
                <a:solidFill>
                  <a:prstClr val="black"/>
                </a:solidFill>
              </a:rPr>
              <a:t>,</a:t>
            </a:r>
            <a:endParaRPr lang="cs-CZ" sz="2700" dirty="0">
              <a:solidFill>
                <a:prstClr val="black"/>
              </a:solidFill>
            </a:endParaRPr>
          </a:p>
          <a:p>
            <a:pPr lvl="0"/>
            <a:r>
              <a:rPr lang="cs-CZ" sz="2700" dirty="0">
                <a:solidFill>
                  <a:prstClr val="black"/>
                </a:solidFill>
              </a:rPr>
              <a:t>Křídla letadla se </a:t>
            </a:r>
            <a:r>
              <a:rPr lang="cs-CZ" sz="2700" dirty="0" smtClean="0">
                <a:solidFill>
                  <a:prstClr val="black"/>
                </a:solidFill>
              </a:rPr>
              <a:t>zatáhl</a:t>
            </a:r>
            <a:r>
              <a:rPr lang="cs-CZ" sz="2700" dirty="0">
                <a:solidFill>
                  <a:prstClr val="black"/>
                </a:solidFill>
              </a:rPr>
              <a:t>a</a:t>
            </a:r>
            <a:r>
              <a:rPr lang="cs-CZ" sz="2700" dirty="0" smtClean="0">
                <a:solidFill>
                  <a:prstClr val="black"/>
                </a:solidFill>
              </a:rPr>
              <a:t>, </a:t>
            </a:r>
            <a:r>
              <a:rPr lang="cs-CZ" sz="2700" dirty="0">
                <a:solidFill>
                  <a:prstClr val="black"/>
                </a:solidFill>
              </a:rPr>
              <a:t>Místa </a:t>
            </a:r>
            <a:r>
              <a:rPr lang="cs-CZ" sz="2700" dirty="0" smtClean="0">
                <a:solidFill>
                  <a:prstClr val="black"/>
                </a:solidFill>
              </a:rPr>
              <a:t>byla vyhrazena,  </a:t>
            </a:r>
            <a:r>
              <a:rPr lang="cs-CZ" sz="2700" dirty="0">
                <a:solidFill>
                  <a:prstClr val="black"/>
                </a:solidFill>
              </a:rPr>
              <a:t>Motory </a:t>
            </a:r>
            <a:r>
              <a:rPr lang="cs-CZ" sz="2700" dirty="0" smtClean="0">
                <a:solidFill>
                  <a:prstClr val="black"/>
                </a:solidFill>
              </a:rPr>
              <a:t>zaburácely.  </a:t>
            </a:r>
            <a:r>
              <a:rPr lang="cs-CZ" sz="2700" dirty="0">
                <a:solidFill>
                  <a:prstClr val="black"/>
                </a:solidFill>
              </a:rPr>
              <a:t>Koně se </a:t>
            </a:r>
            <a:r>
              <a:rPr lang="cs-CZ" sz="2700" dirty="0" smtClean="0">
                <a:solidFill>
                  <a:prstClr val="black"/>
                </a:solidFill>
              </a:rPr>
              <a:t>vzpínali</a:t>
            </a:r>
            <a:r>
              <a:rPr lang="cs-CZ" sz="2700" dirty="0">
                <a:solidFill>
                  <a:prstClr val="black"/>
                </a:solidFill>
              </a:rPr>
              <a:t> </a:t>
            </a:r>
            <a:r>
              <a:rPr lang="cs-CZ" sz="2700" dirty="0" smtClean="0">
                <a:solidFill>
                  <a:prstClr val="black"/>
                </a:solidFill>
              </a:rPr>
              <a:t>a řehtal</a:t>
            </a:r>
            <a:r>
              <a:rPr lang="cs-CZ" sz="2700" dirty="0">
                <a:solidFill>
                  <a:prstClr val="black"/>
                </a:solidFill>
              </a:rPr>
              <a:t>i</a:t>
            </a:r>
            <a:r>
              <a:rPr lang="cs-CZ" sz="2700" dirty="0" smtClean="0">
                <a:solidFill>
                  <a:prstClr val="black"/>
                </a:solidFill>
              </a:rPr>
              <a:t>.</a:t>
            </a:r>
            <a:endParaRPr lang="cs-CZ" sz="2700" dirty="0">
              <a:solidFill>
                <a:prstClr val="black"/>
              </a:solidFill>
            </a:endParaRPr>
          </a:p>
          <a:p>
            <a:pPr lvl="0"/>
            <a:r>
              <a:rPr lang="cs-CZ" sz="2700" dirty="0">
                <a:solidFill>
                  <a:prstClr val="black"/>
                </a:solidFill>
              </a:rPr>
              <a:t>Chlapci a děvčata denně </a:t>
            </a:r>
            <a:r>
              <a:rPr lang="cs-CZ" sz="2700" dirty="0" smtClean="0">
                <a:solidFill>
                  <a:prstClr val="black"/>
                </a:solidFill>
              </a:rPr>
              <a:t>sportovali. Pět </a:t>
            </a:r>
            <a:r>
              <a:rPr lang="cs-CZ" sz="2700" dirty="0">
                <a:solidFill>
                  <a:prstClr val="black"/>
                </a:solidFill>
              </a:rPr>
              <a:t>tisíc chlapců se </a:t>
            </a:r>
            <a:r>
              <a:rPr lang="cs-CZ" sz="2700" dirty="0" smtClean="0">
                <a:solidFill>
                  <a:prstClr val="black"/>
                </a:solidFill>
              </a:rPr>
              <a:t>shromáždilo.  </a:t>
            </a:r>
            <a:r>
              <a:rPr lang="cs-CZ" sz="2700" dirty="0">
                <a:solidFill>
                  <a:prstClr val="black"/>
                </a:solidFill>
              </a:rPr>
              <a:t>Jeden turista a dvě turistky </a:t>
            </a:r>
            <a:r>
              <a:rPr lang="cs-CZ" sz="2700" dirty="0" smtClean="0">
                <a:solidFill>
                  <a:prstClr val="black"/>
                </a:solidFill>
              </a:rPr>
              <a:t>šli. </a:t>
            </a:r>
            <a:r>
              <a:rPr lang="cs-CZ" sz="2700" dirty="0">
                <a:solidFill>
                  <a:prstClr val="black"/>
                </a:solidFill>
              </a:rPr>
              <a:t>Domy a zahrady </a:t>
            </a:r>
            <a:r>
              <a:rPr lang="cs-CZ" sz="2700" dirty="0" smtClean="0">
                <a:solidFill>
                  <a:prstClr val="black"/>
                </a:solidFill>
              </a:rPr>
              <a:t>byly udržovány. </a:t>
            </a:r>
            <a:r>
              <a:rPr lang="cs-CZ" sz="2700" dirty="0">
                <a:solidFill>
                  <a:prstClr val="black"/>
                </a:solidFill>
              </a:rPr>
              <a:t>Kůzlata a koťata </a:t>
            </a:r>
            <a:r>
              <a:rPr lang="cs-CZ" sz="2700" dirty="0" smtClean="0">
                <a:solidFill>
                  <a:prstClr val="black"/>
                </a:solidFill>
              </a:rPr>
              <a:t>běhala.  </a:t>
            </a:r>
            <a:r>
              <a:rPr lang="cs-CZ" sz="2700" dirty="0">
                <a:solidFill>
                  <a:prstClr val="black"/>
                </a:solidFill>
              </a:rPr>
              <a:t>Děti </a:t>
            </a:r>
            <a:r>
              <a:rPr lang="cs-CZ" sz="2700" dirty="0" smtClean="0">
                <a:solidFill>
                  <a:prstClr val="black"/>
                </a:solidFill>
              </a:rPr>
              <a:t>výskaly. Ukazatelé </a:t>
            </a:r>
            <a:r>
              <a:rPr lang="cs-CZ" sz="2700" dirty="0">
                <a:solidFill>
                  <a:prstClr val="black"/>
                </a:solidFill>
              </a:rPr>
              <a:t>se </a:t>
            </a:r>
            <a:r>
              <a:rPr lang="cs-CZ" sz="2700" dirty="0" smtClean="0">
                <a:solidFill>
                  <a:prstClr val="black"/>
                </a:solidFill>
              </a:rPr>
              <a:t>otáčeli.</a:t>
            </a:r>
            <a:endParaRPr lang="cs-CZ" sz="2700" dirty="0">
              <a:solidFill>
                <a:prstClr val="black"/>
              </a:solidFill>
            </a:endParaRPr>
          </a:p>
          <a:p>
            <a:pPr lvl="0"/>
            <a:r>
              <a:rPr lang="cs-CZ" sz="2700" dirty="0">
                <a:solidFill>
                  <a:prstClr val="black"/>
                </a:solidFill>
              </a:rPr>
              <a:t>Štěňata a kůzle </a:t>
            </a:r>
            <a:r>
              <a:rPr lang="cs-CZ" sz="2700" dirty="0" smtClean="0">
                <a:solidFill>
                  <a:prstClr val="black"/>
                </a:solidFill>
              </a:rPr>
              <a:t>dováděly. </a:t>
            </a:r>
            <a:r>
              <a:rPr lang="cs-CZ" sz="2700" dirty="0">
                <a:solidFill>
                  <a:prstClr val="black"/>
                </a:solidFill>
              </a:rPr>
              <a:t>Rodiče a děti se </a:t>
            </a:r>
            <a:r>
              <a:rPr lang="cs-CZ" sz="2700" dirty="0" smtClean="0">
                <a:solidFill>
                  <a:prstClr val="black"/>
                </a:solidFill>
              </a:rPr>
              <a:t>setkali. </a:t>
            </a:r>
            <a:r>
              <a:rPr lang="cs-CZ" sz="2700" dirty="0">
                <a:solidFill>
                  <a:prstClr val="black"/>
                </a:solidFill>
              </a:rPr>
              <a:t>Ve škole </a:t>
            </a:r>
            <a:r>
              <a:rPr lang="cs-CZ" sz="2700" dirty="0" smtClean="0">
                <a:solidFill>
                  <a:prstClr val="black"/>
                </a:solidFill>
              </a:rPr>
              <a:t>seděla (i –i)děvčata </a:t>
            </a:r>
            <a:r>
              <a:rPr lang="cs-CZ" sz="2700" dirty="0">
                <a:solidFill>
                  <a:prstClr val="black"/>
                </a:solidFill>
              </a:rPr>
              <a:t>a </a:t>
            </a:r>
            <a:r>
              <a:rPr lang="cs-CZ" sz="2700" dirty="0" smtClean="0">
                <a:solidFill>
                  <a:prstClr val="black"/>
                </a:solidFill>
              </a:rPr>
              <a:t>chlapci. Draci </a:t>
            </a:r>
            <a:r>
              <a:rPr lang="cs-CZ" sz="2700" dirty="0">
                <a:solidFill>
                  <a:prstClr val="black"/>
                </a:solidFill>
              </a:rPr>
              <a:t>se </a:t>
            </a:r>
            <a:r>
              <a:rPr lang="cs-CZ" sz="2700" dirty="0" smtClean="0">
                <a:solidFill>
                  <a:prstClr val="black"/>
                </a:solidFill>
              </a:rPr>
              <a:t>utrhl</a:t>
            </a:r>
            <a:r>
              <a:rPr lang="cs-CZ" sz="2700" dirty="0">
                <a:solidFill>
                  <a:prstClr val="black"/>
                </a:solidFill>
              </a:rPr>
              <a:t>i</a:t>
            </a:r>
            <a:r>
              <a:rPr lang="cs-CZ" sz="2700" dirty="0" smtClean="0">
                <a:solidFill>
                  <a:prstClr val="black"/>
                </a:solidFill>
              </a:rPr>
              <a:t>.</a:t>
            </a:r>
            <a:endParaRPr lang="cs-CZ" sz="2700" dirty="0">
              <a:solidFill>
                <a:prstClr val="black"/>
              </a:solidFill>
            </a:endParaRPr>
          </a:p>
          <a:p>
            <a:pPr lvl="0"/>
            <a:r>
              <a:rPr lang="cs-CZ" sz="2700" dirty="0">
                <a:solidFill>
                  <a:prstClr val="black"/>
                </a:solidFill>
              </a:rPr>
              <a:t>Skupina turistů </a:t>
            </a:r>
            <a:r>
              <a:rPr lang="cs-CZ" sz="2700" dirty="0" smtClean="0">
                <a:solidFill>
                  <a:prstClr val="black"/>
                </a:solidFill>
              </a:rPr>
              <a:t>vešla. Úřady </a:t>
            </a:r>
            <a:r>
              <a:rPr lang="cs-CZ" sz="2700" dirty="0">
                <a:solidFill>
                  <a:prstClr val="black"/>
                </a:solidFill>
              </a:rPr>
              <a:t>práce </a:t>
            </a:r>
            <a:r>
              <a:rPr lang="cs-CZ" sz="2700" dirty="0" smtClean="0">
                <a:solidFill>
                  <a:prstClr val="black"/>
                </a:solidFill>
              </a:rPr>
              <a:t>byly zavřeny.</a:t>
            </a:r>
            <a:endParaRPr lang="cs-CZ" sz="27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Doplňte i-y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51125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Houpací koně se dětem líbil……</a:t>
            </a:r>
          </a:p>
          <a:p>
            <a:r>
              <a:rPr lang="cs-CZ" dirty="0" smtClean="0"/>
              <a:t>Sestra  a bratr šl….do kina.</a:t>
            </a:r>
          </a:p>
          <a:p>
            <a:r>
              <a:rPr lang="cs-CZ" dirty="0" smtClean="0"/>
              <a:t>Miliony lidí </a:t>
            </a:r>
            <a:r>
              <a:rPr lang="cs-CZ" dirty="0" err="1" smtClean="0"/>
              <a:t>protestova</a:t>
            </a:r>
            <a:r>
              <a:rPr lang="cs-CZ" dirty="0" smtClean="0"/>
              <a:t>….</a:t>
            </a:r>
          </a:p>
          <a:p>
            <a:r>
              <a:rPr lang="cs-CZ" dirty="0" smtClean="0"/>
              <a:t>Dřevěné nosiče se rozpadal….</a:t>
            </a:r>
          </a:p>
          <a:p>
            <a:r>
              <a:rPr lang="cs-CZ" dirty="0" smtClean="0"/>
              <a:t>V rozhlase vysílal….  </a:t>
            </a:r>
            <a:r>
              <a:rPr lang="cs-CZ" dirty="0"/>
              <a:t>z</a:t>
            </a:r>
            <a:r>
              <a:rPr lang="cs-CZ" dirty="0" smtClean="0"/>
              <a:t>právy.</a:t>
            </a:r>
          </a:p>
          <a:p>
            <a:r>
              <a:rPr lang="cs-CZ" dirty="0" smtClean="0"/>
              <a:t>Rozhodující byl….  dané ukazatele.</a:t>
            </a:r>
          </a:p>
          <a:p>
            <a:r>
              <a:rPr lang="cs-CZ" dirty="0" smtClean="0"/>
              <a:t>Uzenáče ležel…. na pultě.</a:t>
            </a:r>
          </a:p>
          <a:p>
            <a:r>
              <a:rPr lang="cs-CZ" dirty="0" smtClean="0"/>
              <a:t>Byl…  ocenění vítěz  i trenérka.</a:t>
            </a:r>
          </a:p>
          <a:p>
            <a:r>
              <a:rPr lang="cs-CZ" dirty="0" smtClean="0"/>
              <a:t>Německo a Polsko se zatím nerozhodl….</a:t>
            </a:r>
          </a:p>
          <a:p>
            <a:r>
              <a:rPr lang="cs-CZ" dirty="0" smtClean="0"/>
              <a:t>V pohádkách se hrobové otvíral… a dni se krátil….</a:t>
            </a:r>
          </a:p>
          <a:p>
            <a:r>
              <a:rPr lang="cs-CZ" dirty="0" smtClean="0"/>
              <a:t>Slepice, kuřata i kohout před psem utekl…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9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Správně: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8965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Houpací koně se dětem </a:t>
            </a:r>
            <a:r>
              <a:rPr lang="cs-CZ" dirty="0" smtClean="0"/>
              <a:t>líbily.</a:t>
            </a:r>
            <a:endParaRPr lang="cs-CZ" dirty="0"/>
          </a:p>
          <a:p>
            <a:r>
              <a:rPr lang="cs-CZ" dirty="0"/>
              <a:t>Sestra  a bratr </a:t>
            </a:r>
            <a:r>
              <a:rPr lang="cs-CZ" dirty="0" smtClean="0"/>
              <a:t>šli do </a:t>
            </a:r>
            <a:r>
              <a:rPr lang="cs-CZ" dirty="0"/>
              <a:t>kina.</a:t>
            </a:r>
          </a:p>
          <a:p>
            <a:r>
              <a:rPr lang="cs-CZ" dirty="0"/>
              <a:t>Miliony lidí </a:t>
            </a:r>
            <a:r>
              <a:rPr lang="cs-CZ" dirty="0" smtClean="0"/>
              <a:t>protestovaly.</a:t>
            </a:r>
            <a:endParaRPr lang="cs-CZ" dirty="0"/>
          </a:p>
          <a:p>
            <a:r>
              <a:rPr lang="cs-CZ" dirty="0"/>
              <a:t>Dřevěné nosiče se </a:t>
            </a:r>
            <a:r>
              <a:rPr lang="cs-CZ" dirty="0" smtClean="0"/>
              <a:t>rozpadaly.</a:t>
            </a:r>
            <a:endParaRPr lang="cs-CZ" dirty="0"/>
          </a:p>
          <a:p>
            <a:r>
              <a:rPr lang="cs-CZ" dirty="0"/>
              <a:t>V rozhlase </a:t>
            </a:r>
            <a:r>
              <a:rPr lang="cs-CZ" dirty="0" smtClean="0"/>
              <a:t>vysílal</a:t>
            </a:r>
            <a:r>
              <a:rPr lang="cs-CZ" dirty="0"/>
              <a:t>i</a:t>
            </a:r>
            <a:r>
              <a:rPr lang="cs-CZ" dirty="0" smtClean="0"/>
              <a:t> </a:t>
            </a:r>
            <a:r>
              <a:rPr lang="cs-CZ" dirty="0"/>
              <a:t>zprávy.</a:t>
            </a:r>
          </a:p>
          <a:p>
            <a:r>
              <a:rPr lang="cs-CZ" dirty="0"/>
              <a:t>Rozhodující </a:t>
            </a:r>
            <a:r>
              <a:rPr lang="cs-CZ" dirty="0" smtClean="0"/>
              <a:t>byl</a:t>
            </a:r>
            <a:r>
              <a:rPr lang="cs-CZ" dirty="0"/>
              <a:t>y</a:t>
            </a:r>
            <a:r>
              <a:rPr lang="cs-CZ" dirty="0" smtClean="0"/>
              <a:t> dané </a:t>
            </a:r>
            <a:r>
              <a:rPr lang="cs-CZ" dirty="0"/>
              <a:t>ukazatele.</a:t>
            </a:r>
          </a:p>
          <a:p>
            <a:r>
              <a:rPr lang="cs-CZ" dirty="0"/>
              <a:t>Uzenáče </a:t>
            </a:r>
            <a:r>
              <a:rPr lang="cs-CZ" dirty="0" smtClean="0"/>
              <a:t>ležely na </a:t>
            </a:r>
            <a:r>
              <a:rPr lang="cs-CZ" dirty="0"/>
              <a:t>pultě.</a:t>
            </a:r>
          </a:p>
          <a:p>
            <a:r>
              <a:rPr lang="cs-CZ" dirty="0" smtClean="0"/>
              <a:t>Byli  </a:t>
            </a:r>
            <a:r>
              <a:rPr lang="cs-CZ" dirty="0"/>
              <a:t>ocenění vítěz i trenérka.</a:t>
            </a:r>
          </a:p>
          <a:p>
            <a:r>
              <a:rPr lang="cs-CZ" dirty="0"/>
              <a:t>Německo a Polsko se zatím </a:t>
            </a:r>
            <a:r>
              <a:rPr lang="cs-CZ" dirty="0" smtClean="0"/>
              <a:t>nerozhodly.</a:t>
            </a:r>
            <a:endParaRPr lang="cs-CZ" dirty="0"/>
          </a:p>
          <a:p>
            <a:r>
              <a:rPr lang="cs-CZ" dirty="0"/>
              <a:t>V pohádkách se hrobové </a:t>
            </a:r>
            <a:r>
              <a:rPr lang="cs-CZ" dirty="0" smtClean="0"/>
              <a:t>otvírali </a:t>
            </a:r>
            <a:r>
              <a:rPr lang="cs-CZ" dirty="0"/>
              <a:t>a dni se </a:t>
            </a:r>
            <a:r>
              <a:rPr lang="cs-CZ" dirty="0" smtClean="0"/>
              <a:t>krátily.</a:t>
            </a:r>
            <a:endParaRPr lang="cs-CZ" dirty="0"/>
          </a:p>
          <a:p>
            <a:r>
              <a:rPr lang="cs-CZ" dirty="0"/>
              <a:t>Slepice, kuřata i kohout před psem </a:t>
            </a:r>
            <a:r>
              <a:rPr lang="cs-CZ" dirty="0" smtClean="0"/>
              <a:t>utekli.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11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Shoda přísudku s podmětem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3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dirty="0" smtClean="0"/>
              <a:t>Hlavní poučka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/>
          <a:lstStyle/>
          <a:p>
            <a:r>
              <a:rPr lang="cs-CZ" dirty="0" smtClean="0"/>
              <a:t> Je-li ve větě podmět rodu mužského životného  ( nebo má podmět koncovku –</a:t>
            </a:r>
            <a:r>
              <a:rPr lang="cs-CZ" dirty="0" err="1" smtClean="0"/>
              <a:t>i,é,ové,í</a:t>
            </a:r>
            <a:r>
              <a:rPr lang="cs-CZ" dirty="0" smtClean="0"/>
              <a:t>) je ve slovese </a:t>
            </a:r>
            <a:r>
              <a:rPr lang="cs-CZ" dirty="0"/>
              <a:t>v</a:t>
            </a:r>
            <a:r>
              <a:rPr lang="cs-CZ" dirty="0" smtClean="0"/>
              <a:t>ždy na konci </a:t>
            </a:r>
            <a:r>
              <a:rPr lang="cs-CZ" b="1" dirty="0" smtClean="0"/>
              <a:t>– i .</a:t>
            </a:r>
          </a:p>
          <a:p>
            <a:endParaRPr lang="cs-CZ" b="1" dirty="0" smtClean="0"/>
          </a:p>
          <a:p>
            <a:r>
              <a:rPr lang="cs-CZ" dirty="0" smtClean="0"/>
              <a:t>Ve všech ostatních případech je – </a:t>
            </a:r>
            <a:r>
              <a:rPr lang="cs-CZ" b="1" dirty="0" smtClean="0"/>
              <a:t>y.</a:t>
            </a:r>
          </a:p>
          <a:p>
            <a:r>
              <a:rPr lang="cs-CZ" dirty="0" smtClean="0"/>
              <a:t>Jen v rodě středním   </a:t>
            </a:r>
            <a:r>
              <a:rPr lang="cs-CZ" b="1" dirty="0" smtClean="0"/>
              <a:t>- a-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49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92088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r>
              <a:rPr lang="cs-CZ" b="1" dirty="0" smtClean="0"/>
              <a:t>Je-li  podmět v čísle množném:</a:t>
            </a:r>
          </a:p>
          <a:p>
            <a:endParaRPr lang="cs-CZ" b="1" dirty="0" smtClean="0"/>
          </a:p>
          <a:p>
            <a:r>
              <a:rPr lang="cs-CZ" dirty="0"/>
              <a:t>r</a:t>
            </a:r>
            <a:r>
              <a:rPr lang="cs-CZ" dirty="0" smtClean="0"/>
              <a:t>odu </a:t>
            </a:r>
            <a:r>
              <a:rPr lang="cs-CZ" b="1" dirty="0" smtClean="0"/>
              <a:t>mužského život. </a:t>
            </a:r>
            <a:r>
              <a:rPr lang="cs-CZ" dirty="0" smtClean="0"/>
              <a:t>je v přísudku v příčestí minulém a trpném  </a:t>
            </a:r>
            <a:r>
              <a:rPr lang="cs-CZ" dirty="0"/>
              <a:t>	</a:t>
            </a:r>
            <a:r>
              <a:rPr lang="cs-CZ" dirty="0" smtClean="0"/>
              <a:t>    </a:t>
            </a:r>
            <a:r>
              <a:rPr lang="cs-CZ" b="1" dirty="0" smtClean="0"/>
              <a:t>- i</a:t>
            </a:r>
          </a:p>
          <a:p>
            <a:r>
              <a:rPr lang="cs-CZ" b="1" dirty="0"/>
              <a:t>r</a:t>
            </a:r>
            <a:r>
              <a:rPr lang="cs-CZ" b="1" dirty="0" smtClean="0"/>
              <a:t>odu mužského neživot.        	    - y</a:t>
            </a:r>
          </a:p>
          <a:p>
            <a:r>
              <a:rPr lang="cs-CZ" b="1" dirty="0"/>
              <a:t>r</a:t>
            </a:r>
            <a:r>
              <a:rPr lang="cs-CZ" b="1" dirty="0" smtClean="0"/>
              <a:t>odu ženského		 	    - y</a:t>
            </a:r>
          </a:p>
          <a:p>
            <a:r>
              <a:rPr lang="cs-CZ" b="1" dirty="0"/>
              <a:t>r</a:t>
            </a:r>
            <a:r>
              <a:rPr lang="cs-CZ" b="1" dirty="0" smtClean="0"/>
              <a:t>odu středního		  	    - a</a:t>
            </a:r>
          </a:p>
        </p:txBody>
      </p:sp>
    </p:spTree>
    <p:extLst>
      <p:ext uri="{BB962C8B-B14F-4D97-AF65-F5344CB8AC3E}">
        <p14:creationId xmlns:p14="http://schemas.microsoft.com/office/powerpoint/2010/main" val="33834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Některá </a:t>
            </a:r>
            <a:r>
              <a:rPr lang="cs-CZ" dirty="0" err="1" smtClean="0"/>
              <a:t>podst</a:t>
            </a:r>
            <a:r>
              <a:rPr lang="cs-CZ" dirty="0" smtClean="0"/>
              <a:t>. jména mohou mít koncovku životnou i neživotnou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</a:t>
            </a:r>
            <a:r>
              <a:rPr lang="cs-CZ" b="1" dirty="0" smtClean="0"/>
              <a:t>shodu mluvnickou</a:t>
            </a:r>
          </a:p>
          <a:p>
            <a:r>
              <a:rPr lang="cs-CZ" dirty="0" smtClean="0"/>
              <a:t>Př.: Ukazatele byly stanoveny X Ukazatelé byli stanoveni</a:t>
            </a:r>
          </a:p>
          <a:p>
            <a:r>
              <a:rPr lang="cs-CZ" dirty="0" smtClean="0"/>
              <a:t>Sněhuláci stáli u domu</a:t>
            </a:r>
          </a:p>
          <a:p>
            <a:r>
              <a:rPr lang="cs-CZ" dirty="0" smtClean="0"/>
              <a:t>Ledoborci vypluli X Ledoborce vypluly</a:t>
            </a:r>
          </a:p>
          <a:p>
            <a:r>
              <a:rPr lang="cs-CZ" dirty="0" smtClean="0"/>
              <a:t>Draci létali po obloze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6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Pozor ! </a:t>
            </a:r>
            <a:r>
              <a:rPr lang="cs-CZ" dirty="0"/>
              <a:t>B</a:t>
            </a:r>
            <a:r>
              <a:rPr lang="cs-CZ" dirty="0" smtClean="0"/>
              <a:t>udeme si pamatovat!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r>
              <a:rPr lang="cs-CZ" b="1" dirty="0" smtClean="0"/>
              <a:t>Koně</a:t>
            </a:r>
          </a:p>
          <a:p>
            <a:r>
              <a:rPr lang="cs-CZ" b="1" dirty="0" smtClean="0"/>
              <a:t>Rodiče		vždy v přísudku  - i</a:t>
            </a:r>
          </a:p>
          <a:p>
            <a:r>
              <a:rPr lang="cs-CZ" b="1" dirty="0" smtClean="0"/>
              <a:t>Lidičky</a:t>
            </a:r>
          </a:p>
          <a:p>
            <a:endParaRPr lang="cs-CZ" dirty="0"/>
          </a:p>
          <a:p>
            <a:r>
              <a:rPr lang="cs-CZ" dirty="0" smtClean="0"/>
              <a:t>X ale          </a:t>
            </a:r>
            <a:r>
              <a:rPr lang="cs-CZ" b="1" dirty="0" smtClean="0"/>
              <a:t>děti </a:t>
            </a:r>
            <a:r>
              <a:rPr lang="cs-CZ" dirty="0" smtClean="0"/>
              <a:t>   vždy     - </a:t>
            </a:r>
            <a:r>
              <a:rPr lang="cs-CZ" b="1" dirty="0" smtClean="0"/>
              <a:t>y</a:t>
            </a:r>
          </a:p>
          <a:p>
            <a:r>
              <a:rPr lang="cs-CZ" b="1" dirty="0"/>
              <a:t> </a:t>
            </a:r>
            <a:r>
              <a:rPr lang="cs-CZ" b="1" dirty="0" smtClean="0"/>
              <a:t> dni a dny           </a:t>
            </a:r>
            <a:r>
              <a:rPr lang="cs-CZ" dirty="0" smtClean="0"/>
              <a:t> vždy     </a:t>
            </a:r>
            <a:r>
              <a:rPr lang="cs-CZ" b="1" dirty="0" smtClean="0"/>
              <a:t>- 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Rodiče šli na třídní schůzky. Koně řehtali v maštali. X Ve výloze stály dřevěné houpací koně. Lidičky se seběhli. Děti se smály. Dni ubíhaly. Dny se krátily. X Dnové se krátili.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2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92088"/>
          </a:xfrm>
        </p:spPr>
        <p:txBody>
          <a:bodyPr/>
          <a:lstStyle/>
          <a:p>
            <a:r>
              <a:rPr lang="cs-CZ" dirty="0" smtClean="0"/>
              <a:t>Několikanásobný podmět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556792"/>
            <a:ext cx="6777317" cy="4608512"/>
          </a:xfrm>
        </p:spPr>
        <p:txBody>
          <a:bodyPr>
            <a:normAutofit/>
          </a:bodyPr>
          <a:lstStyle/>
          <a:p>
            <a:r>
              <a:rPr lang="cs-CZ" dirty="0" smtClean="0"/>
              <a:t>Je-li alespoň jeden podmět rodu mužského životného, píšeme vždy </a:t>
            </a:r>
            <a:r>
              <a:rPr lang="cs-CZ" b="1" dirty="0" smtClean="0"/>
              <a:t>– i .</a:t>
            </a:r>
          </a:p>
          <a:p>
            <a:r>
              <a:rPr lang="cs-CZ" dirty="0" smtClean="0"/>
              <a:t>Nevyjádřený podmět (skrytý, nebo my, ) píšeme  vždy - </a:t>
            </a:r>
            <a:r>
              <a:rPr lang="cs-CZ" b="1" dirty="0" smtClean="0"/>
              <a:t>i.</a:t>
            </a:r>
            <a:r>
              <a:rPr lang="cs-CZ" dirty="0" smtClean="0"/>
              <a:t> ( není-li z textu prokazatelně zřejmý podmět)</a:t>
            </a:r>
          </a:p>
          <a:p>
            <a:r>
              <a:rPr lang="cs-CZ" dirty="0" smtClean="0"/>
              <a:t>Všeobecný podmět ( oni) píšeme </a:t>
            </a:r>
            <a:r>
              <a:rPr lang="cs-CZ" b="1" dirty="0" smtClean="0"/>
              <a:t>– i.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Př.:  Otec, matka a dítě byli v divadle společně.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Chodili vždy usměvaví. V rádiu oznamovali 	výsledky.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r>
              <a:rPr lang="cs-CZ" dirty="0" smtClean="0"/>
              <a:t>Není-li žádný člen podmětu rodu mužského životného  a </a:t>
            </a:r>
            <a:r>
              <a:rPr lang="cs-CZ" b="1" dirty="0" smtClean="0"/>
              <a:t>přísudek stojí za podmětem píšeme – y.</a:t>
            </a:r>
          </a:p>
          <a:p>
            <a:endParaRPr lang="cs-CZ" b="1" dirty="0" smtClean="0"/>
          </a:p>
          <a:p>
            <a:r>
              <a:rPr lang="cs-CZ" dirty="0" smtClean="0"/>
              <a:t>Jsou-li všechny </a:t>
            </a:r>
            <a:r>
              <a:rPr lang="cs-CZ" b="1" dirty="0" smtClean="0"/>
              <a:t>podměty rodu středního a v množném čísle, píšeme  -a.</a:t>
            </a:r>
          </a:p>
          <a:p>
            <a:endParaRPr lang="cs-CZ" b="1" dirty="0" smtClean="0"/>
          </a:p>
          <a:p>
            <a:r>
              <a:rPr lang="cs-CZ" dirty="0" smtClean="0"/>
              <a:t>Př.: Ulice a náměstí se naplnily davy zvědavců.</a:t>
            </a:r>
            <a:endParaRPr lang="cs-CZ" dirty="0"/>
          </a:p>
          <a:p>
            <a:r>
              <a:rPr lang="cs-CZ" dirty="0" smtClean="0"/>
              <a:t>Hříbata a kůzlata skákala.</a:t>
            </a:r>
          </a:p>
          <a:p>
            <a:r>
              <a:rPr lang="cs-CZ" dirty="0" smtClean="0"/>
              <a:t>Maminka a děti šly do kina.</a:t>
            </a:r>
          </a:p>
        </p:txBody>
      </p:sp>
    </p:spTree>
    <p:extLst>
      <p:ext uri="{BB962C8B-B14F-4D97-AF65-F5344CB8AC3E}">
        <p14:creationId xmlns:p14="http://schemas.microsoft.com/office/powerpoint/2010/main" val="3394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dirty="0" smtClean="0"/>
              <a:t>Ale!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r>
              <a:rPr lang="cs-CZ" dirty="0" smtClean="0"/>
              <a:t>Jsou-li všechny </a:t>
            </a:r>
            <a:r>
              <a:rPr lang="cs-CZ" b="1" dirty="0" smtClean="0"/>
              <a:t>podměty rodu středního a alespoň jeden je v čísle jednotném píšeme  -y.</a:t>
            </a:r>
          </a:p>
          <a:p>
            <a:r>
              <a:rPr lang="cs-CZ" dirty="0" smtClean="0"/>
              <a:t>Př.: Hříbě a kůzlata skákaly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Jsou-li podměty rodu středního </a:t>
            </a:r>
            <a:r>
              <a:rPr lang="cs-CZ" b="1" dirty="0" smtClean="0"/>
              <a:t>všechny v jednotném čísle , píšeme také  -y.</a:t>
            </a:r>
          </a:p>
          <a:p>
            <a:r>
              <a:rPr lang="cs-CZ" dirty="0" smtClean="0"/>
              <a:t>Rakousko, Česko a Slovensko se usnesly.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9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526</TotalTime>
  <Words>825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Austin</vt:lpstr>
      <vt:lpstr>Prezentace1</vt:lpstr>
      <vt:lpstr>VY_32_INOVACE_CAJKOVA.JAZCES.04</vt:lpstr>
      <vt:lpstr>Shoda přísudku s podmětem</vt:lpstr>
      <vt:lpstr>Hlavní poučka</vt:lpstr>
      <vt:lpstr>Základní pravidla</vt:lpstr>
      <vt:lpstr>Některá podst. jména mohou mít koncovku životnou i neživotnou</vt:lpstr>
      <vt:lpstr>Pozor ! Budeme si pamatovat!</vt:lpstr>
      <vt:lpstr>Několikanásobný podmět</vt:lpstr>
      <vt:lpstr>Prezentace aplikace PowerPoint</vt:lpstr>
      <vt:lpstr>Ale!</vt:lpstr>
      <vt:lpstr>Postavení podmětu a přísudku</vt:lpstr>
      <vt:lpstr>Prezentace aplikace PowerPoint</vt:lpstr>
      <vt:lpstr>Výrazy množství</vt:lpstr>
      <vt:lpstr>Praktická cvičení</vt:lpstr>
      <vt:lpstr>správně</vt:lpstr>
      <vt:lpstr>Doplňte i-y</vt:lpstr>
      <vt:lpstr>Správně:</vt:lpstr>
    </vt:vector>
  </TitlesOfParts>
  <Company>Sportovní gymnázium Dany a Emila Zátopkových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Shoda přísudku s podmětem</dc:title>
  <dc:creator>Renata Čajková</dc:creator>
  <cp:lastModifiedBy>Renata Čajková</cp:lastModifiedBy>
  <cp:revision>59</cp:revision>
  <dcterms:created xsi:type="dcterms:W3CDTF">2012-09-30T08:09:28Z</dcterms:created>
  <dcterms:modified xsi:type="dcterms:W3CDTF">2012-10-24T09:18:10Z</dcterms:modified>
</cp:coreProperties>
</file>