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9" r:id="rId3"/>
    <p:sldId id="256" r:id="rId4"/>
    <p:sldId id="257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14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541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107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24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749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90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814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683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606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991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B8DB-5834-4F21-888A-5919E5A40F3A}" type="datetimeFigureOut">
              <a:rPr lang="cs-CZ" smtClean="0"/>
              <a:t>12.12.2012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638EA-531D-4087-A671-01A848E16D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57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8278688" cy="1470025"/>
          </a:xfrm>
        </p:spPr>
        <p:txBody>
          <a:bodyPr/>
          <a:lstStyle/>
          <a:p>
            <a:r>
              <a:rPr lang="cs-CZ" dirty="0" smtClean="0"/>
              <a:t>VY_32_INOVACE_CAJKOVA.JAZCES.07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Vid dokonavý a nedokonavý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63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Ale!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Slovesa pohybu a některá slovesa stavu </a:t>
            </a:r>
            <a:r>
              <a:rPr lang="cs-CZ" dirty="0" smtClean="0"/>
              <a:t>vyjadřují budoucí čas </a:t>
            </a:r>
            <a:r>
              <a:rPr lang="cs-CZ" u="sng" dirty="0" smtClean="0"/>
              <a:t>tvarem jednoduchým, </a:t>
            </a:r>
            <a:r>
              <a:rPr lang="cs-CZ" dirty="0" smtClean="0"/>
              <a:t>přesto jsou nedokonavá</a:t>
            </a:r>
          </a:p>
          <a:p>
            <a:r>
              <a:rPr lang="cs-CZ" dirty="0" smtClean="0"/>
              <a:t>Př.: běžet 	poběží</a:t>
            </a:r>
          </a:p>
          <a:p>
            <a:r>
              <a:rPr lang="cs-CZ" dirty="0"/>
              <a:t> </a:t>
            </a:r>
            <a:r>
              <a:rPr lang="cs-CZ" dirty="0" smtClean="0"/>
              <a:t>      jít		jdu       půjdu</a:t>
            </a:r>
          </a:p>
          <a:p>
            <a:r>
              <a:rPr lang="cs-CZ" dirty="0"/>
              <a:t> </a:t>
            </a:r>
            <a:r>
              <a:rPr lang="cs-CZ" dirty="0" smtClean="0"/>
              <a:t>      jet               jedu     pojedu</a:t>
            </a:r>
          </a:p>
        </p:txBody>
      </p:sp>
    </p:spTree>
    <p:extLst>
      <p:ext uri="{BB962C8B-B14F-4D97-AF65-F5344CB8AC3E}">
        <p14:creationId xmlns:p14="http://schemas.microsoft.com/office/powerpoint/2010/main" val="358500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cvičení</a:t>
            </a:r>
            <a:endParaRPr lang="cs-CZ" b="1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Určujte vid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Tušit			</a:t>
            </a:r>
          </a:p>
          <a:p>
            <a:r>
              <a:rPr lang="cs-CZ" dirty="0" smtClean="0"/>
              <a:t>Vystoupit			</a:t>
            </a:r>
          </a:p>
          <a:p>
            <a:r>
              <a:rPr lang="cs-CZ" dirty="0" smtClean="0"/>
              <a:t>Nejít			</a:t>
            </a:r>
          </a:p>
          <a:p>
            <a:r>
              <a:rPr lang="cs-CZ" dirty="0" smtClean="0"/>
              <a:t>Myslet			</a:t>
            </a:r>
          </a:p>
          <a:p>
            <a:r>
              <a:rPr lang="cs-CZ" dirty="0" smtClean="0"/>
              <a:t>Usnout			</a:t>
            </a:r>
          </a:p>
          <a:p>
            <a:r>
              <a:rPr lang="cs-CZ" dirty="0" smtClean="0"/>
              <a:t>Ptát se			</a:t>
            </a:r>
          </a:p>
          <a:p>
            <a:r>
              <a:rPr lang="cs-CZ" dirty="0" smtClean="0"/>
              <a:t>Naučit se                    	</a:t>
            </a:r>
          </a:p>
          <a:p>
            <a:r>
              <a:rPr lang="cs-CZ" dirty="0" smtClean="0"/>
              <a:t>Objevovat                   	</a:t>
            </a:r>
          </a:p>
          <a:p>
            <a:r>
              <a:rPr lang="cs-CZ" dirty="0" smtClean="0"/>
              <a:t>Objevit			</a:t>
            </a:r>
          </a:p>
          <a:p>
            <a:r>
              <a:rPr lang="cs-CZ" dirty="0" smtClean="0"/>
              <a:t>Říkat			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výsledek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br>
              <a:rPr lang="cs-CZ" dirty="0" smtClean="0"/>
            </a:br>
            <a:r>
              <a:rPr lang="cs-CZ" dirty="0" smtClean="0"/>
              <a:t>D</a:t>
            </a:r>
            <a:br>
              <a:rPr lang="cs-CZ" dirty="0" smtClean="0"/>
            </a:br>
            <a:r>
              <a:rPr lang="cs-CZ" dirty="0" smtClean="0"/>
              <a:t>N</a:t>
            </a:r>
            <a:br>
              <a:rPr lang="cs-CZ" dirty="0" smtClean="0"/>
            </a:br>
            <a:r>
              <a:rPr lang="cs-CZ" dirty="0" err="1" smtClean="0"/>
              <a:t>N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</a:t>
            </a:r>
            <a:br>
              <a:rPr lang="cs-CZ" dirty="0" smtClean="0"/>
            </a:br>
            <a:r>
              <a:rPr lang="cs-CZ" dirty="0" smtClean="0"/>
              <a:t>N</a:t>
            </a:r>
            <a:br>
              <a:rPr lang="cs-CZ" dirty="0" smtClean="0"/>
            </a:br>
            <a:r>
              <a:rPr lang="cs-CZ" dirty="0" smtClean="0"/>
              <a:t>D</a:t>
            </a:r>
            <a:br>
              <a:rPr lang="cs-CZ" dirty="0" smtClean="0"/>
            </a:br>
            <a:r>
              <a:rPr lang="cs-CZ" dirty="0" smtClean="0"/>
              <a:t>N</a:t>
            </a:r>
            <a:br>
              <a:rPr lang="cs-CZ" dirty="0" smtClean="0"/>
            </a:br>
            <a:r>
              <a:rPr lang="cs-CZ" dirty="0" smtClean="0"/>
              <a:t>D</a:t>
            </a:r>
            <a:br>
              <a:rPr lang="cs-CZ" dirty="0" smtClean="0"/>
            </a:br>
            <a:r>
              <a:rPr lang="cs-CZ" dirty="0" smtClean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47664464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Utvoř vidové dvojice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Mávat</a:t>
            </a:r>
          </a:p>
          <a:p>
            <a:r>
              <a:rPr lang="cs-CZ" dirty="0" smtClean="0"/>
              <a:t>Vidět</a:t>
            </a:r>
          </a:p>
          <a:p>
            <a:r>
              <a:rPr lang="cs-CZ" dirty="0" smtClean="0"/>
              <a:t>Krmit</a:t>
            </a:r>
          </a:p>
          <a:p>
            <a:r>
              <a:rPr lang="cs-CZ" dirty="0" smtClean="0"/>
              <a:t>Dělat</a:t>
            </a:r>
          </a:p>
          <a:p>
            <a:r>
              <a:rPr lang="cs-CZ" dirty="0" smtClean="0"/>
              <a:t>Zvonit</a:t>
            </a:r>
          </a:p>
          <a:p>
            <a:r>
              <a:rPr lang="cs-CZ" dirty="0" smtClean="0"/>
              <a:t>Běhat</a:t>
            </a:r>
          </a:p>
          <a:p>
            <a:r>
              <a:rPr lang="cs-CZ" dirty="0" smtClean="0"/>
              <a:t>Lovit</a:t>
            </a:r>
          </a:p>
          <a:p>
            <a:r>
              <a:rPr lang="cs-CZ" dirty="0" smtClean="0"/>
              <a:t>Spát</a:t>
            </a:r>
          </a:p>
          <a:p>
            <a:r>
              <a:rPr lang="cs-CZ" dirty="0" smtClean="0"/>
              <a:t>Vonět</a:t>
            </a:r>
          </a:p>
          <a:p>
            <a:r>
              <a:rPr lang="cs-CZ" dirty="0" smtClean="0"/>
              <a:t>Jíst</a:t>
            </a:r>
          </a:p>
          <a:p>
            <a:r>
              <a:rPr lang="cs-CZ" dirty="0"/>
              <a:t>V</a:t>
            </a:r>
            <a:r>
              <a:rPr lang="cs-CZ" dirty="0" smtClean="0"/>
              <a:t>ařit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844824"/>
            <a:ext cx="4041775" cy="428133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Zamávat</a:t>
            </a:r>
          </a:p>
          <a:p>
            <a:r>
              <a:rPr lang="cs-CZ" dirty="0" smtClean="0"/>
              <a:t>Uvidět</a:t>
            </a:r>
          </a:p>
          <a:p>
            <a:r>
              <a:rPr lang="cs-CZ" dirty="0" smtClean="0"/>
              <a:t>Nakrmit</a:t>
            </a:r>
          </a:p>
          <a:p>
            <a:r>
              <a:rPr lang="cs-CZ" dirty="0" smtClean="0"/>
              <a:t>Udělat</a:t>
            </a:r>
          </a:p>
          <a:p>
            <a:r>
              <a:rPr lang="cs-CZ" dirty="0" smtClean="0"/>
              <a:t>Zazvonit</a:t>
            </a:r>
          </a:p>
          <a:p>
            <a:r>
              <a:rPr lang="cs-CZ" dirty="0" smtClean="0"/>
              <a:t>Zaběhat</a:t>
            </a:r>
          </a:p>
          <a:p>
            <a:r>
              <a:rPr lang="cs-CZ" dirty="0" smtClean="0"/>
              <a:t>Ulovit</a:t>
            </a:r>
          </a:p>
          <a:p>
            <a:r>
              <a:rPr lang="cs-CZ" dirty="0" smtClean="0"/>
              <a:t>Uspat</a:t>
            </a:r>
          </a:p>
          <a:p>
            <a:r>
              <a:rPr lang="cs-CZ" dirty="0" smtClean="0"/>
              <a:t>Zavonět</a:t>
            </a:r>
          </a:p>
          <a:p>
            <a:r>
              <a:rPr lang="cs-CZ" dirty="0" smtClean="0"/>
              <a:t>Zajíst</a:t>
            </a:r>
          </a:p>
          <a:p>
            <a:r>
              <a:rPr lang="cs-CZ" dirty="0"/>
              <a:t>U</a:t>
            </a:r>
            <a:r>
              <a:rPr lang="cs-CZ" dirty="0" smtClean="0"/>
              <a:t>vařit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238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Tvořte řadu přidávání přípon a předpon a určujte vid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Př.:  nést		přinést	přinášet</a:t>
            </a:r>
          </a:p>
          <a:p>
            <a:r>
              <a:rPr lang="cs-CZ" dirty="0"/>
              <a:t> </a:t>
            </a:r>
            <a:r>
              <a:rPr lang="cs-CZ" dirty="0" smtClean="0"/>
              <a:t>       mýt           umýt           umývat</a:t>
            </a:r>
          </a:p>
          <a:p>
            <a:r>
              <a:rPr lang="cs-CZ" dirty="0"/>
              <a:t> </a:t>
            </a:r>
            <a:r>
              <a:rPr lang="cs-CZ" dirty="0" smtClean="0"/>
              <a:t>       snít</a:t>
            </a:r>
          </a:p>
          <a:p>
            <a:r>
              <a:rPr lang="cs-CZ" dirty="0"/>
              <a:t> </a:t>
            </a:r>
            <a:r>
              <a:rPr lang="cs-CZ" dirty="0" smtClean="0"/>
              <a:t>       číst</a:t>
            </a:r>
          </a:p>
          <a:p>
            <a:r>
              <a:rPr lang="cs-CZ" dirty="0"/>
              <a:t> </a:t>
            </a:r>
            <a:r>
              <a:rPr lang="cs-CZ" dirty="0" smtClean="0"/>
              <a:t>       volat</a:t>
            </a:r>
          </a:p>
          <a:p>
            <a:r>
              <a:rPr lang="cs-CZ" dirty="0"/>
              <a:t> </a:t>
            </a:r>
            <a:r>
              <a:rPr lang="cs-CZ" dirty="0" smtClean="0"/>
              <a:t>       učit</a:t>
            </a:r>
          </a:p>
          <a:p>
            <a:r>
              <a:rPr lang="cs-CZ" dirty="0"/>
              <a:t> </a:t>
            </a:r>
            <a:r>
              <a:rPr lang="cs-CZ" dirty="0" smtClean="0"/>
              <a:t>       hodit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528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Snít   		zasnít	snívat</a:t>
            </a:r>
          </a:p>
          <a:p>
            <a:r>
              <a:rPr lang="cs-CZ" dirty="0" smtClean="0"/>
              <a:t>Číst		začíst		čítávat</a:t>
            </a:r>
          </a:p>
          <a:p>
            <a:r>
              <a:rPr lang="cs-CZ" dirty="0" smtClean="0"/>
              <a:t>Volat		zavolat	volávat</a:t>
            </a:r>
          </a:p>
          <a:p>
            <a:r>
              <a:rPr lang="cs-CZ" dirty="0" smtClean="0"/>
              <a:t>Učit		doučit	doučovat</a:t>
            </a:r>
          </a:p>
          <a:p>
            <a:r>
              <a:rPr lang="cs-CZ" dirty="0" smtClean="0"/>
              <a:t>Hodit		přehodit	přehazovat</a:t>
            </a:r>
          </a:p>
          <a:p>
            <a:endParaRPr lang="cs-CZ" dirty="0" smtClean="0"/>
          </a:p>
          <a:p>
            <a:r>
              <a:rPr lang="cs-CZ" dirty="0" smtClean="0"/>
              <a:t>Jsou možné i další varianty: zahodit, zaučit, načíst, dosnít……      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56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Mluvnické kategorie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Co už vše umíme:</a:t>
            </a:r>
          </a:p>
          <a:p>
            <a:r>
              <a:rPr lang="cs-CZ" dirty="0" smtClean="0"/>
              <a:t>U sloves určujeme: </a:t>
            </a:r>
            <a:r>
              <a:rPr lang="cs-CZ" dirty="0" smtClean="0">
                <a:solidFill>
                  <a:srgbClr val="FF0000"/>
                </a:solidFill>
              </a:rPr>
              <a:t>osobu, číslo, čas, způsob, rod, vid (popř. třídu a vzor)</a:t>
            </a:r>
          </a:p>
          <a:p>
            <a:pPr marL="0" indent="0">
              <a:buNone/>
            </a:pPr>
            <a:r>
              <a:rPr lang="cs-CZ" sz="3600" dirty="0"/>
              <a:t> </a:t>
            </a:r>
            <a:r>
              <a:rPr lang="cs-CZ" sz="3600" dirty="0" smtClean="0"/>
              <a:t>  Urči mluvnické kategorie:</a:t>
            </a:r>
          </a:p>
          <a:p>
            <a:pPr marL="0" indent="0">
              <a:buNone/>
            </a:pPr>
            <a:r>
              <a:rPr lang="cs-CZ" sz="3600" dirty="0"/>
              <a:t>a</a:t>
            </a:r>
            <a:r>
              <a:rPr lang="cs-CZ" sz="3600" dirty="0" smtClean="0"/>
              <a:t>)Děti hrály na besídce divadlo</a:t>
            </a:r>
          </a:p>
          <a:p>
            <a:pPr marL="0" indent="0">
              <a:buNone/>
            </a:pPr>
            <a:r>
              <a:rPr lang="cs-CZ" sz="3600" dirty="0"/>
              <a:t>b</a:t>
            </a:r>
            <a:r>
              <a:rPr lang="cs-CZ" sz="3600" dirty="0" smtClean="0"/>
              <a:t>)Mladý zpěvák bude zpívat na Zlatém slavíku.</a:t>
            </a:r>
          </a:p>
          <a:p>
            <a:pPr marL="0" indent="0">
              <a:buNone/>
            </a:pPr>
            <a:r>
              <a:rPr lang="cs-CZ" sz="3600" dirty="0"/>
              <a:t>c</a:t>
            </a:r>
            <a:r>
              <a:rPr lang="cs-CZ" sz="3600" dirty="0" smtClean="0"/>
              <a:t>)Chtěli byste upéct slavnostní dort?</a:t>
            </a:r>
          </a:p>
          <a:p>
            <a:pPr marL="0" indent="0">
              <a:buNone/>
            </a:pPr>
            <a:r>
              <a:rPr lang="cs-CZ" sz="3600" dirty="0"/>
              <a:t>d</a:t>
            </a:r>
            <a:r>
              <a:rPr lang="cs-CZ" sz="3600" dirty="0" smtClean="0"/>
              <a:t>)Náhrada škody byla proplacena pojišťovnou.</a:t>
            </a:r>
          </a:p>
          <a:p>
            <a:pPr marL="0" indent="0">
              <a:buNone/>
            </a:pPr>
            <a:r>
              <a:rPr lang="cs-CZ" sz="3600" dirty="0"/>
              <a:t>e</a:t>
            </a:r>
            <a:r>
              <a:rPr lang="cs-CZ" sz="3600" dirty="0" smtClean="0"/>
              <a:t>)Nekřičte!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2140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A) 3.os., č. mn. čas minulý, </a:t>
            </a:r>
            <a:r>
              <a:rPr lang="cs-CZ" dirty="0" err="1" smtClean="0"/>
              <a:t>zp</a:t>
            </a:r>
            <a:r>
              <a:rPr lang="cs-CZ" dirty="0" smtClean="0"/>
              <a:t>. oznamovací, rod činný, vid </a:t>
            </a:r>
            <a:r>
              <a:rPr lang="cs-CZ" dirty="0" err="1" smtClean="0"/>
              <a:t>nedok</a:t>
            </a:r>
            <a:r>
              <a:rPr lang="cs-CZ" dirty="0" smtClean="0"/>
              <a:t>,</a:t>
            </a:r>
          </a:p>
          <a:p>
            <a:r>
              <a:rPr lang="cs-CZ" dirty="0" smtClean="0"/>
              <a:t>B) 3.os.,č,j. čas budoucí, </a:t>
            </a:r>
            <a:r>
              <a:rPr lang="cs-CZ" dirty="0" err="1" smtClean="0"/>
              <a:t>zp</a:t>
            </a:r>
            <a:r>
              <a:rPr lang="cs-CZ" dirty="0" smtClean="0"/>
              <a:t>. oznamovací, rod činný, vid </a:t>
            </a:r>
            <a:r>
              <a:rPr lang="cs-CZ" dirty="0" err="1"/>
              <a:t>n</a:t>
            </a:r>
            <a:r>
              <a:rPr lang="cs-CZ" dirty="0" err="1" smtClean="0"/>
              <a:t>edok</a:t>
            </a:r>
            <a:r>
              <a:rPr lang="cs-CZ" dirty="0" smtClean="0"/>
              <a:t>.</a:t>
            </a:r>
          </a:p>
          <a:p>
            <a:r>
              <a:rPr lang="cs-CZ" dirty="0" smtClean="0"/>
              <a:t>C) 2.os.,č.mn.,čas </a:t>
            </a:r>
            <a:r>
              <a:rPr lang="cs-CZ" dirty="0"/>
              <a:t>-</a:t>
            </a:r>
            <a:r>
              <a:rPr lang="cs-CZ" dirty="0" smtClean="0"/>
              <a:t>.,</a:t>
            </a:r>
            <a:r>
              <a:rPr lang="cs-CZ" dirty="0" err="1" smtClean="0"/>
              <a:t>zp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odmiň přítomný, </a:t>
            </a:r>
            <a:r>
              <a:rPr lang="cs-CZ" dirty="0" smtClean="0"/>
              <a:t>rod. činný, vid </a:t>
            </a:r>
            <a:r>
              <a:rPr lang="cs-CZ" dirty="0"/>
              <a:t>d</a:t>
            </a:r>
            <a:r>
              <a:rPr lang="cs-CZ" dirty="0" smtClean="0"/>
              <a:t>ok.</a:t>
            </a:r>
          </a:p>
          <a:p>
            <a:r>
              <a:rPr lang="cs-CZ" dirty="0" smtClean="0"/>
              <a:t>D)3.os., č.j., čas min., </a:t>
            </a:r>
            <a:r>
              <a:rPr lang="cs-CZ" dirty="0" err="1" smtClean="0"/>
              <a:t>zp</a:t>
            </a:r>
            <a:r>
              <a:rPr lang="cs-CZ" dirty="0" smtClean="0"/>
              <a:t>. oznamovací, rod trpný, vid dok.</a:t>
            </a:r>
          </a:p>
          <a:p>
            <a:r>
              <a:rPr lang="cs-CZ" dirty="0" smtClean="0"/>
              <a:t>E) 2.os.,č.mn. čas -.,  </a:t>
            </a:r>
            <a:r>
              <a:rPr lang="cs-CZ" dirty="0" err="1" smtClean="0"/>
              <a:t>zp</a:t>
            </a:r>
            <a:r>
              <a:rPr lang="cs-CZ" dirty="0" smtClean="0"/>
              <a:t>. rozkazovací, rod </a:t>
            </a:r>
            <a:r>
              <a:rPr lang="cs-CZ" dirty="0"/>
              <a:t>-</a:t>
            </a:r>
            <a:r>
              <a:rPr lang="cs-CZ" dirty="0" smtClean="0"/>
              <a:t>, vid </a:t>
            </a:r>
            <a:r>
              <a:rPr lang="cs-CZ" dirty="0" err="1" smtClean="0"/>
              <a:t>ned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930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687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Vid dokonavý a nedokonavý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41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Slovesný vid dokonavý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>
                <a:solidFill>
                  <a:srgbClr val="FF0000"/>
                </a:solidFill>
              </a:rPr>
              <a:t>Dokonavá slovesa </a:t>
            </a:r>
            <a:r>
              <a:rPr lang="cs-CZ" dirty="0" smtClean="0"/>
              <a:t>– vyjadřují děj jako ohraničený, ukončený v čase, jednorázový, vyjadřují minulost, nebo budoucnost</a:t>
            </a:r>
          </a:p>
          <a:p>
            <a:r>
              <a:rPr lang="cs-CZ" dirty="0" smtClean="0"/>
              <a:t>Např.: vyhrál            0                    vyhraje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   přišel            0                   přijde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pochopil            0        	       pochopí	</a:t>
            </a:r>
            <a:endParaRPr lang="cs-CZ" dirty="0"/>
          </a:p>
        </p:txBody>
      </p:sp>
      <p:sp>
        <p:nvSpPr>
          <p:cNvPr id="6" name="Šipka doprava 5"/>
          <p:cNvSpPr/>
          <p:nvPr/>
        </p:nvSpPr>
        <p:spPr>
          <a:xfrm>
            <a:off x="3059832" y="36187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4572000" y="36187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2930668" y="419479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580348" y="421230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3059832" y="484286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>
            <a:off x="4580348" y="47568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4201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Nedokonavý vid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Slovesa nedokonavá </a:t>
            </a:r>
            <a:r>
              <a:rPr lang="cs-CZ" dirty="0" smtClean="0"/>
              <a:t>vyjadřují děj jako prostě probíhající, neohraničený, neukončený, stále probíhá</a:t>
            </a:r>
          </a:p>
          <a:p>
            <a:r>
              <a:rPr lang="cs-CZ" dirty="0" smtClean="0"/>
              <a:t>Slovesa mohou vyjádřit </a:t>
            </a:r>
            <a:r>
              <a:rPr lang="cs-CZ" b="1" dirty="0" smtClean="0"/>
              <a:t>všechny časy</a:t>
            </a:r>
          </a:p>
          <a:p>
            <a:r>
              <a:rPr lang="cs-CZ" dirty="0" smtClean="0"/>
              <a:t>Např.:  hrál	       hraje		bude hrát</a:t>
            </a:r>
          </a:p>
          <a:p>
            <a:pPr marL="0" indent="0">
              <a:buNone/>
            </a:pPr>
            <a:r>
              <a:rPr lang="cs-CZ" dirty="0"/>
              <a:t>	 </a:t>
            </a:r>
            <a:r>
              <a:rPr lang="cs-CZ" dirty="0" smtClean="0"/>
              <a:t>      šel	       jde		půjde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chápal           chápe             bude chápat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843808" y="38517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812297" y="44371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845550" y="49868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5004048" y="385177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5004048" y="436442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5004048" y="49868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4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postupovat při určování vidu?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Nejlépe vid poznáme podle </a:t>
            </a:r>
            <a:r>
              <a:rPr lang="cs-CZ" b="1" dirty="0" smtClean="0">
                <a:solidFill>
                  <a:srgbClr val="FF0000"/>
                </a:solidFill>
              </a:rPr>
              <a:t>3.osoby j. čísla v prézentu</a:t>
            </a:r>
          </a:p>
          <a:p>
            <a:r>
              <a:rPr lang="cs-CZ" dirty="0" smtClean="0"/>
              <a:t>Neurčujme vid z minulého času!!!</a:t>
            </a:r>
          </a:p>
          <a:p>
            <a:r>
              <a:rPr lang="cs-CZ" dirty="0" smtClean="0"/>
              <a:t>Př.:  uvařil		on uvaří		vid dok.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skákal                  on skáče               vid </a:t>
            </a:r>
            <a:r>
              <a:rPr lang="cs-CZ" dirty="0" err="1" smtClean="0"/>
              <a:t>ned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hodil			on hodí                 vid dok.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přinášel                on přináší             vid </a:t>
            </a:r>
            <a:r>
              <a:rPr lang="cs-CZ" dirty="0" err="1" smtClean="0"/>
              <a:t>ned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	přinesl		on přinese		  vid dok.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2915816" y="31146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2909421" y="369053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2915816" y="428261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2915816" y="476724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2882919" y="527883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33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Musíme rozlišovat, zda děj probíhá, nebo se stal jen jednou, je ukončen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</a:t>
            </a:r>
            <a:r>
              <a:rPr lang="cs-CZ" dirty="0" smtClean="0"/>
              <a:t>leknout			klekne	vid D</a:t>
            </a:r>
          </a:p>
          <a:p>
            <a:r>
              <a:rPr lang="cs-CZ" dirty="0"/>
              <a:t>k</a:t>
            </a:r>
            <a:r>
              <a:rPr lang="cs-CZ" dirty="0" smtClean="0"/>
              <a:t>lečet			klečí		vid N</a:t>
            </a:r>
          </a:p>
          <a:p>
            <a:r>
              <a:rPr lang="cs-CZ" dirty="0"/>
              <a:t>k</a:t>
            </a:r>
            <a:r>
              <a:rPr lang="cs-CZ" dirty="0" smtClean="0"/>
              <a:t>lekat			kleká		vid N</a:t>
            </a:r>
          </a:p>
          <a:p>
            <a:r>
              <a:rPr lang="cs-CZ" dirty="0"/>
              <a:t>s</a:t>
            </a:r>
            <a:r>
              <a:rPr lang="cs-CZ" dirty="0" smtClean="0"/>
              <a:t>ednout			sedne	vid D</a:t>
            </a:r>
          </a:p>
          <a:p>
            <a:r>
              <a:rPr lang="cs-CZ" dirty="0"/>
              <a:t>s</a:t>
            </a:r>
            <a:r>
              <a:rPr lang="cs-CZ" dirty="0" smtClean="0"/>
              <a:t>edět			sedí		vid N</a:t>
            </a:r>
          </a:p>
          <a:p>
            <a:r>
              <a:rPr lang="cs-CZ" dirty="0"/>
              <a:t>s</a:t>
            </a:r>
            <a:r>
              <a:rPr lang="cs-CZ" dirty="0" smtClean="0"/>
              <a:t>edat			sedá		vid N</a:t>
            </a:r>
          </a:p>
          <a:p>
            <a:r>
              <a:rPr lang="cs-CZ" dirty="0"/>
              <a:t>ř</a:t>
            </a:r>
            <a:r>
              <a:rPr lang="cs-CZ" dirty="0" smtClean="0"/>
              <a:t>íct			         řekne	          vid D</a:t>
            </a:r>
          </a:p>
          <a:p>
            <a:r>
              <a:rPr lang="cs-CZ" dirty="0"/>
              <a:t>ř</a:t>
            </a:r>
            <a:r>
              <a:rPr lang="cs-CZ" dirty="0" smtClean="0"/>
              <a:t>íkat			říká		vid 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740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Slovesa se často liší jen videm, vytváří </a:t>
            </a:r>
            <a:r>
              <a:rPr lang="cs-CZ" b="1" dirty="0" smtClean="0"/>
              <a:t>vidové dvojice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Dokonavé</a:t>
            </a:r>
            <a:r>
              <a:rPr lang="cs-CZ" dirty="0" smtClean="0"/>
              <a:t>			</a:t>
            </a:r>
            <a:r>
              <a:rPr lang="cs-CZ" b="1" dirty="0" smtClean="0"/>
              <a:t>nedokonavé</a:t>
            </a:r>
          </a:p>
          <a:p>
            <a:r>
              <a:rPr lang="cs-CZ" dirty="0"/>
              <a:t>p</a:t>
            </a:r>
            <a:r>
              <a:rPr lang="cs-CZ" dirty="0" smtClean="0"/>
              <a:t>řijít				přicházet</a:t>
            </a:r>
          </a:p>
          <a:p>
            <a:r>
              <a:rPr lang="cs-CZ" dirty="0"/>
              <a:t>v</a:t>
            </a:r>
            <a:r>
              <a:rPr lang="cs-CZ" dirty="0" smtClean="0"/>
              <a:t>yhrát				vyhrávat</a:t>
            </a:r>
          </a:p>
          <a:p>
            <a:r>
              <a:rPr lang="cs-CZ" dirty="0"/>
              <a:t>u</a:t>
            </a:r>
            <a:r>
              <a:rPr lang="cs-CZ" dirty="0" smtClean="0"/>
              <a:t>vidí				vidí</a:t>
            </a:r>
          </a:p>
          <a:p>
            <a:r>
              <a:rPr lang="cs-CZ" dirty="0"/>
              <a:t>v</a:t>
            </a:r>
            <a:r>
              <a:rPr lang="cs-CZ" dirty="0" smtClean="0"/>
              <a:t>yhodí				vyhazuje</a:t>
            </a:r>
          </a:p>
          <a:p>
            <a:r>
              <a:rPr lang="cs-CZ" dirty="0"/>
              <a:t>p</a:t>
            </a:r>
            <a:r>
              <a:rPr lang="cs-CZ" dirty="0" smtClean="0"/>
              <a:t>řijde				přichází</a:t>
            </a:r>
          </a:p>
          <a:p>
            <a:r>
              <a:rPr lang="cs-CZ" dirty="0"/>
              <a:t>p</a:t>
            </a:r>
            <a:r>
              <a:rPr lang="cs-CZ" dirty="0" smtClean="0"/>
              <a:t>řinést				nést</a:t>
            </a:r>
          </a:p>
          <a:p>
            <a:r>
              <a:rPr lang="cs-CZ" dirty="0"/>
              <a:t>h</a:t>
            </a:r>
            <a:r>
              <a:rPr lang="cs-CZ" dirty="0" smtClean="0"/>
              <a:t>odit				házet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743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Tvorba vidových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Vid dokonavý často tvoříme </a:t>
            </a:r>
            <a:r>
              <a:rPr lang="cs-CZ" b="1" dirty="0" smtClean="0"/>
              <a:t>přidáním předpony</a:t>
            </a:r>
            <a:r>
              <a:rPr lang="cs-CZ" dirty="0" smtClean="0"/>
              <a:t>:   		     mýt	</a:t>
            </a:r>
            <a:r>
              <a:rPr lang="cs-CZ" b="1" dirty="0" smtClean="0">
                <a:solidFill>
                  <a:srgbClr val="FF0000"/>
                </a:solidFill>
              </a:rPr>
              <a:t>u</a:t>
            </a:r>
            <a:r>
              <a:rPr lang="cs-CZ" dirty="0" smtClean="0"/>
              <a:t>mýt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 balit	</a:t>
            </a:r>
            <a:r>
              <a:rPr lang="cs-CZ" b="1" dirty="0" smtClean="0">
                <a:solidFill>
                  <a:srgbClr val="FF0000"/>
                </a:solidFill>
              </a:rPr>
              <a:t>za</a:t>
            </a:r>
            <a:r>
              <a:rPr lang="cs-CZ" dirty="0" smtClean="0"/>
              <a:t>balit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     psát	</a:t>
            </a:r>
            <a:r>
              <a:rPr lang="cs-CZ" b="1" dirty="0" smtClean="0">
                <a:solidFill>
                  <a:srgbClr val="FF0000"/>
                </a:solidFill>
              </a:rPr>
              <a:t>na</a:t>
            </a:r>
            <a:r>
              <a:rPr lang="cs-CZ" dirty="0" smtClean="0"/>
              <a:t>psat</a:t>
            </a:r>
          </a:p>
          <a:p>
            <a:pPr marL="0" indent="0">
              <a:buNone/>
            </a:pPr>
            <a:r>
              <a:rPr lang="cs-CZ" dirty="0" smtClean="0"/>
              <a:t>Vid nedokonavý tvoříme </a:t>
            </a:r>
            <a:r>
              <a:rPr lang="cs-CZ" b="1" dirty="0" smtClean="0"/>
              <a:t>změnou přípony          </a:t>
            </a:r>
            <a:r>
              <a:rPr lang="cs-CZ" dirty="0" smtClean="0"/>
              <a:t>(např. – </a:t>
            </a:r>
            <a:r>
              <a:rPr lang="cs-CZ" dirty="0" err="1" smtClean="0"/>
              <a:t>ávat</a:t>
            </a:r>
            <a:r>
              <a:rPr lang="cs-CZ" dirty="0" smtClean="0"/>
              <a:t>, </a:t>
            </a:r>
            <a:r>
              <a:rPr lang="cs-CZ" dirty="0" err="1" smtClean="0"/>
              <a:t>ovat</a:t>
            </a:r>
            <a:r>
              <a:rPr lang="cs-CZ" dirty="0" smtClean="0"/>
              <a:t>, )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získat  	získ</a:t>
            </a:r>
            <a:r>
              <a:rPr lang="cs-CZ" b="1" dirty="0" smtClean="0">
                <a:solidFill>
                  <a:srgbClr val="FF0000"/>
                </a:solidFill>
              </a:rPr>
              <a:t>ávat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prodat         prod</a:t>
            </a:r>
            <a:r>
              <a:rPr lang="cs-CZ" b="1" dirty="0" smtClean="0">
                <a:solidFill>
                  <a:srgbClr val="FF0000"/>
                </a:solidFill>
              </a:rPr>
              <a:t>ávat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střelit		stř</a:t>
            </a:r>
            <a:r>
              <a:rPr lang="cs-CZ" b="1" dirty="0" smtClean="0">
                <a:solidFill>
                  <a:srgbClr val="FF0000"/>
                </a:solidFill>
              </a:rPr>
              <a:t>ílet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73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Nevíme </a:t>
            </a:r>
            <a:r>
              <a:rPr lang="cs-CZ" dirty="0" err="1" smtClean="0"/>
              <a:t>li</a:t>
            </a:r>
            <a:r>
              <a:rPr lang="cs-CZ" dirty="0" smtClean="0"/>
              <a:t> si rady, o který vid se jedná, utvořte si rychle </a:t>
            </a:r>
            <a:r>
              <a:rPr lang="cs-CZ" b="1" dirty="0" smtClean="0">
                <a:solidFill>
                  <a:srgbClr val="FF0000"/>
                </a:solidFill>
              </a:rPr>
              <a:t>budoucí čas</a:t>
            </a:r>
            <a:r>
              <a:rPr lang="cs-CZ" dirty="0" smtClean="0"/>
              <a:t>, u nedokonavých sloves se budoucí čas tvoří </a:t>
            </a:r>
            <a:r>
              <a:rPr lang="cs-CZ" b="1" dirty="0" smtClean="0"/>
              <a:t>pomocí složeného </a:t>
            </a:r>
            <a:r>
              <a:rPr lang="cs-CZ" dirty="0" smtClean="0"/>
              <a:t>tvaru</a:t>
            </a:r>
          </a:p>
          <a:p>
            <a:r>
              <a:rPr lang="cs-CZ" dirty="0"/>
              <a:t>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BUDU 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FF0000"/>
                </a:solidFill>
              </a:rPr>
              <a:t>PSÁT</a:t>
            </a:r>
          </a:p>
          <a:p>
            <a:r>
              <a:rPr lang="cs-CZ" dirty="0" smtClean="0"/>
              <a:t>  BUDU   KRESLIT</a:t>
            </a:r>
          </a:p>
          <a:p>
            <a:r>
              <a:rPr lang="cs-CZ" dirty="0" smtClean="0"/>
              <a:t>Vždy se ptejte: </a:t>
            </a:r>
            <a:r>
              <a:rPr lang="cs-CZ" b="1" dirty="0" smtClean="0"/>
              <a:t>Trvá děj nebo skončil ? </a:t>
            </a:r>
            <a:r>
              <a:rPr lang="cs-CZ" dirty="0" smtClean="0"/>
              <a:t>(JEDNOU A DOST)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0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392</Words>
  <Application>Microsoft Office PowerPoint</Application>
  <PresentationFormat>Předvádění na obrazovce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VY_32_INOVACE_CAJKOVA.JAZCES.07</vt:lpstr>
      <vt:lpstr>Vid dokonavý a nedokonavý</vt:lpstr>
      <vt:lpstr>Slovesný vid dokonavý</vt:lpstr>
      <vt:lpstr>Nedokonavý vid</vt:lpstr>
      <vt:lpstr>Jak postupovat při určování vidu?</vt:lpstr>
      <vt:lpstr>Musíme rozlišovat, zda děj probíhá, nebo se stal jen jednou, je ukončen</vt:lpstr>
      <vt:lpstr>Slovesa se často liší jen videm, vytváří vidové dvojice</vt:lpstr>
      <vt:lpstr>Tvorba vidových dvojic</vt:lpstr>
      <vt:lpstr>rada</vt:lpstr>
      <vt:lpstr>Ale!</vt:lpstr>
      <vt:lpstr>cvičení</vt:lpstr>
      <vt:lpstr>Utvoř vidové dvojice</vt:lpstr>
      <vt:lpstr>Tvořte řadu přidávání přípon a předpon a určujte vid</vt:lpstr>
      <vt:lpstr>řešení</vt:lpstr>
      <vt:lpstr>Mluvnické kategorie sloves</vt:lpstr>
      <vt:lpstr>řešení</vt:lpstr>
      <vt:lpstr>Prezentace aplikace PowerPoint</vt:lpstr>
    </vt:vector>
  </TitlesOfParts>
  <Company>Sportovní gymnázium Dany a Emila Zátopkových Ostrava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Slovesný vid</dc:title>
  <dc:creator>Renata Čajková</dc:creator>
  <cp:lastModifiedBy>Renata Čajková</cp:lastModifiedBy>
  <cp:revision>48</cp:revision>
  <dcterms:created xsi:type="dcterms:W3CDTF">2012-11-30T15:36:31Z</dcterms:created>
  <dcterms:modified xsi:type="dcterms:W3CDTF">2012-12-12T09:09:23Z</dcterms:modified>
</cp:coreProperties>
</file>