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32" r:id="rId2"/>
  </p:sldMasterIdLst>
  <p:sldIdLst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1448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233C80"/>
                </a:solidFill>
                <a:latin typeface="Candara" pitchFamily="34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470263"/>
            <a:ext cx="6400800" cy="14716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5B2F-058C-4470-8A49-347832A3232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5857892"/>
            <a:ext cx="9144000" cy="100010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0" y="5857892"/>
            <a:ext cx="428596" cy="928694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0" y="6643710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428596" y="6643710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cxnSp>
        <p:nvCxnSpPr>
          <p:cNvPr id="22" name="Přímá spojovací čára 21"/>
          <p:cNvCxnSpPr/>
          <p:nvPr userDrawn="1"/>
        </p:nvCxnSpPr>
        <p:spPr>
          <a:xfrm>
            <a:off x="-71470" y="6653235"/>
            <a:ext cx="9286908" cy="0"/>
          </a:xfrm>
          <a:prstGeom prst="line">
            <a:avLst/>
          </a:prstGeom>
          <a:ln w="76200">
            <a:solidFill>
              <a:schemeClr val="tx1">
                <a:lumMod val="85000"/>
                <a:lumOff val="15000"/>
              </a:schemeClr>
            </a:solidFill>
          </a:ln>
          <a:effectLst>
            <a:softEdge rad="3175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/>
          <p:cNvGrpSpPr/>
          <p:nvPr userDrawn="1"/>
        </p:nvGrpSpPr>
        <p:grpSpPr>
          <a:xfrm>
            <a:off x="8064524" y="6000768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  <p:sp>
        <p:nvSpPr>
          <p:cNvPr id="17" name="TextovéPole 16"/>
          <p:cNvSpPr txBox="1"/>
          <p:nvPr userDrawn="1"/>
        </p:nvSpPr>
        <p:spPr>
          <a:xfrm>
            <a:off x="1214414" y="6397489"/>
            <a:ext cx="66437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000" dirty="0" smtClean="0">
                <a:solidFill>
                  <a:prstClr val="white"/>
                </a:solidFill>
                <a:latin typeface="DaxlinePro" pitchFamily="50" charset="0"/>
              </a:rPr>
              <a:t>© Sportovní gymnázium Dany a Emila Zátopkových Ostrava</a:t>
            </a:r>
            <a:endParaRPr lang="cs-CZ" sz="1000" dirty="0">
              <a:solidFill>
                <a:prstClr val="white"/>
              </a:solidFill>
              <a:latin typeface="DaxlinePro" pitchFamily="50" charset="0"/>
            </a:endParaRPr>
          </a:p>
        </p:txBody>
      </p:sp>
      <p:sp>
        <p:nvSpPr>
          <p:cNvPr id="39" name="Obdélník 38"/>
          <p:cNvSpPr/>
          <p:nvPr userDrawn="1"/>
        </p:nvSpPr>
        <p:spPr>
          <a:xfrm>
            <a:off x="-285816" y="7000900"/>
            <a:ext cx="9429816" cy="252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93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214422"/>
            <a:ext cx="8286808" cy="4911741"/>
          </a:xfrm>
        </p:spPr>
        <p:txBody>
          <a:bodyPr/>
          <a:lstStyle>
            <a:lvl5pPr>
              <a:defRPr sz="14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3A06-7393-4947-8840-33CF06FB5757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7" name="Obdélník 6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8" name="Obdélník 7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9" name="Obdélník 8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0" name="Obdélník 9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11" name="Skupina 10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12" name="Elipsa 11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14" name="Elipsa 13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15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1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Candara" pitchFamily="34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0738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DEF0C-86C9-4CA1-A0AC-C359BC3151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-32" y="-24"/>
            <a:ext cx="9144000" cy="78581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-32" y="-24"/>
            <a:ext cx="428596" cy="785818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-32" y="785794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428564" y="785794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8064492" y="142852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6371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488A6-DF69-4DB6-8122-22294332C2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0" name="Skupina 19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21" name="Obdélník 20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3" name="Obdélník 22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4" name="Obdélník 23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5" name="Skupina 24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Elipsa 26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9" name="Elipsa 28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30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5739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60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285860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7D099-A6E9-4E29-A2D5-52B56B98A1D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9" name="Skupina 18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21" name="Obdélník 20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2" name="Obdélník 21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3" name="Obdélník 22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4" name="Obdélník 23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5" name="Skupina 24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7" name="Elipsa 26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8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9" name="Elipsa 28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30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6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6031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CBA6-A3B2-4CC9-8A05-F3E771FE2F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1416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3008313" cy="642942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071546"/>
            <a:ext cx="5111750" cy="505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857364"/>
            <a:ext cx="3008313" cy="42687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64AF5-766A-4202-AC0D-64CE63024540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>
            <a:off x="-32" y="-24"/>
            <a:ext cx="9144000" cy="785818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>
            <a:off x="-32" y="-24"/>
            <a:ext cx="428596" cy="785818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-32" y="785794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Obdélník 10"/>
          <p:cNvSpPr/>
          <p:nvPr userDrawn="1"/>
        </p:nvSpPr>
        <p:spPr>
          <a:xfrm>
            <a:off x="428564" y="785794"/>
            <a:ext cx="8715404" cy="214314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2" name="Skupina 11"/>
          <p:cNvGrpSpPr/>
          <p:nvPr userDrawn="1"/>
        </p:nvGrpSpPr>
        <p:grpSpPr>
          <a:xfrm>
            <a:off x="8064492" y="142852"/>
            <a:ext cx="793756" cy="793756"/>
            <a:chOff x="7921648" y="279378"/>
            <a:chExt cx="1080000" cy="1080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3" name="Elipsa 12"/>
            <p:cNvSpPr/>
            <p:nvPr userDrawn="1"/>
          </p:nvSpPr>
          <p:spPr>
            <a:xfrm>
              <a:off x="7921648" y="279378"/>
              <a:ext cx="1080000" cy="1080000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4" name="Skupina 18"/>
            <p:cNvGrpSpPr/>
            <p:nvPr userDrawn="1"/>
          </p:nvGrpSpPr>
          <p:grpSpPr>
            <a:xfrm>
              <a:off x="7942285" y="296348"/>
              <a:ext cx="1044000" cy="1044000"/>
              <a:chOff x="7942285" y="296348"/>
              <a:chExt cx="1044000" cy="1044000"/>
            </a:xfrm>
          </p:grpSpPr>
          <p:sp>
            <p:nvSpPr>
              <p:cNvPr id="15" name="Elipsa 14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6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7969274" y="311127"/>
                <a:ext cx="983184" cy="999093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472035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291154"/>
            <a:ext cx="5486400" cy="49530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71588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864198"/>
            <a:ext cx="5486400" cy="2794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A5EA0-ADDC-46B0-88DB-992F35A0EB94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7" name="Skupina 16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18" name="Obdélník 17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0" name="Obdélník 19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1" name="Obdélník 20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2" name="Skupina 21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Elipsa 23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6" name="Elipsa 25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27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188642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28596" y="1285860"/>
            <a:ext cx="8286808" cy="484030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8D6F2-4F8C-47EB-B41E-2C4F22204B2A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6" name="Skupina 15"/>
          <p:cNvGrpSpPr/>
          <p:nvPr userDrawn="1"/>
        </p:nvGrpSpPr>
        <p:grpSpPr>
          <a:xfrm>
            <a:off x="-32" y="-24"/>
            <a:ext cx="9144000" cy="1000132"/>
            <a:chOff x="-32" y="-24"/>
            <a:chExt cx="9144000" cy="1000132"/>
          </a:xfrm>
        </p:grpSpPr>
        <p:sp>
          <p:nvSpPr>
            <p:cNvPr id="18" name="Obdélník 17"/>
            <p:cNvSpPr/>
            <p:nvPr userDrawn="1"/>
          </p:nvSpPr>
          <p:spPr>
            <a:xfrm>
              <a:off x="-32" y="-24"/>
              <a:ext cx="9144000" cy="785818"/>
            </a:xfrm>
            <a:prstGeom prst="rect">
              <a:avLst/>
            </a:prstGeom>
            <a:solidFill>
              <a:srgbClr val="233C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 userDrawn="1"/>
          </p:nvSpPr>
          <p:spPr>
            <a:xfrm>
              <a:off x="-32" y="-24"/>
              <a:ext cx="428596" cy="785818"/>
            </a:xfrm>
            <a:prstGeom prst="rect">
              <a:avLst/>
            </a:prstGeom>
            <a:solidFill>
              <a:srgbClr val="D866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0" name="Obdélník 19"/>
            <p:cNvSpPr/>
            <p:nvPr userDrawn="1"/>
          </p:nvSpPr>
          <p:spPr>
            <a:xfrm>
              <a:off x="0" y="785794"/>
              <a:ext cx="428596" cy="214314"/>
            </a:xfrm>
            <a:prstGeom prst="rect">
              <a:avLst/>
            </a:prstGeom>
            <a:gradFill flip="none" rotWithShape="1">
              <a:gsLst>
                <a:gs pos="0">
                  <a:srgbClr val="D06906">
                    <a:shade val="30000"/>
                    <a:satMod val="115000"/>
                  </a:srgbClr>
                </a:gs>
                <a:gs pos="50000">
                  <a:srgbClr val="D06906">
                    <a:shade val="67500"/>
                    <a:satMod val="115000"/>
                  </a:srgbClr>
                </a:gs>
                <a:gs pos="100000">
                  <a:srgbClr val="D06906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sp>
          <p:nvSpPr>
            <p:cNvPr id="21" name="Obdélník 20"/>
            <p:cNvSpPr/>
            <p:nvPr userDrawn="1"/>
          </p:nvSpPr>
          <p:spPr>
            <a:xfrm>
              <a:off x="428564" y="785794"/>
              <a:ext cx="8715404" cy="214314"/>
            </a:xfrm>
            <a:prstGeom prst="rect">
              <a:avLst/>
            </a:prstGeom>
            <a:gradFill flip="none" rotWithShape="1">
              <a:gsLst>
                <a:gs pos="0">
                  <a:srgbClr val="233C80">
                    <a:shade val="30000"/>
                    <a:satMod val="115000"/>
                  </a:srgbClr>
                </a:gs>
                <a:gs pos="50000">
                  <a:srgbClr val="233C80">
                    <a:shade val="67500"/>
                    <a:satMod val="115000"/>
                  </a:srgbClr>
                </a:gs>
                <a:gs pos="100000">
                  <a:srgbClr val="233C80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>
                <a:solidFill>
                  <a:prstClr val="white"/>
                </a:solidFill>
              </a:endParaRPr>
            </a:p>
          </p:txBody>
        </p:sp>
        <p:grpSp>
          <p:nvGrpSpPr>
            <p:cNvPr id="22" name="Skupina 21"/>
            <p:cNvGrpSpPr/>
            <p:nvPr userDrawn="1"/>
          </p:nvGrpSpPr>
          <p:grpSpPr>
            <a:xfrm>
              <a:off x="8064492" y="142852"/>
              <a:ext cx="793756" cy="793756"/>
              <a:chOff x="7921648" y="279378"/>
              <a:chExt cx="1080000" cy="1080000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4" name="Elipsa 23"/>
              <p:cNvSpPr/>
              <p:nvPr userDrawn="1"/>
            </p:nvSpPr>
            <p:spPr>
              <a:xfrm>
                <a:off x="7921648" y="279378"/>
                <a:ext cx="1080000" cy="10800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16200000" scaled="0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cs-CZ" dirty="0" smtClean="0">
                    <a:solidFill>
                      <a:prstClr val="white"/>
                    </a:solidFill>
                  </a:rPr>
                  <a:t>0</a:t>
                </a:r>
                <a:endParaRPr lang="cs-CZ" dirty="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25" name="Skupina 18"/>
              <p:cNvGrpSpPr/>
              <p:nvPr userDrawn="1"/>
            </p:nvGrpSpPr>
            <p:grpSpPr>
              <a:xfrm>
                <a:off x="7942285" y="296348"/>
                <a:ext cx="1044000" cy="1044000"/>
                <a:chOff x="7942285" y="296348"/>
                <a:chExt cx="1044000" cy="1044000"/>
              </a:xfrm>
            </p:grpSpPr>
            <p:sp>
              <p:nvSpPr>
                <p:cNvPr id="26" name="Elipsa 25"/>
                <p:cNvSpPr/>
                <p:nvPr userDrawn="1"/>
              </p:nvSpPr>
              <p:spPr>
                <a:xfrm>
                  <a:off x="7942285" y="296348"/>
                  <a:ext cx="1044000" cy="1044000"/>
                </a:xfrm>
                <a:prstGeom prst="ellipse">
                  <a:avLst/>
                </a:prstGeom>
                <a:gradFill>
                  <a:gsLst>
                    <a:gs pos="50000">
                      <a:schemeClr val="bg1"/>
                    </a:gs>
                    <a:gs pos="50000">
                      <a:schemeClr val="bg1">
                        <a:lumMod val="85000"/>
                      </a:schemeClr>
                    </a:gs>
                    <a:gs pos="50000">
                      <a:schemeClr val="bg1"/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>
                    <a:solidFill>
                      <a:prstClr val="white"/>
                    </a:solidFill>
                  </a:endParaRPr>
                </a:p>
              </p:txBody>
            </p:sp>
            <p:pic>
              <p:nvPicPr>
                <p:cNvPr id="27" name="Obrázek 10" descr="logo_cele.png"/>
                <p:cNvPicPr>
                  <a:picLocks noChangeAspect="1"/>
                </p:cNvPicPr>
                <p:nvPr userDrawn="1"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7969274" y="311127"/>
                  <a:ext cx="983184" cy="999093"/>
                </a:xfrm>
                <a:prstGeom prst="rect">
                  <a:avLst/>
                </a:prstGeom>
              </p:spPr>
            </p:pic>
          </p:grpSp>
        </p:grpSp>
        <p:sp>
          <p:nvSpPr>
            <p:cNvPr id="23" name="Zástupný symbol pro nadpis 1"/>
            <p:cNvSpPr txBox="1">
              <a:spLocks/>
            </p:cNvSpPr>
            <p:nvPr userDrawn="1"/>
          </p:nvSpPr>
          <p:spPr>
            <a:xfrm>
              <a:off x="642878" y="214290"/>
              <a:ext cx="7215270" cy="5715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/>
            <a:p>
              <a:pPr algn="ctr">
                <a:spcBef>
                  <a:spcPct val="0"/>
                </a:spcBef>
                <a:defRPr/>
              </a:pPr>
              <a:r>
                <a:rPr lang="cs-CZ" sz="2800" dirty="0" smtClean="0">
                  <a:solidFill>
                    <a:srgbClr val="FFFF00"/>
                  </a:solidFill>
                  <a:latin typeface="DaxlinePro" pitchFamily="50" charset="0"/>
                </a:rPr>
                <a:t>Klepnutím lze upravit styl předlohy nadpisů.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1829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72276" y="274638"/>
            <a:ext cx="115731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86502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471594" cy="365125"/>
          </a:xfrm>
        </p:spPr>
        <p:txBody>
          <a:bodyPr/>
          <a:lstStyle/>
          <a:p>
            <a:fld id="{29EBD035-A825-4F15-B8F4-EF4D5A48232F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366986" y="6356350"/>
            <a:ext cx="2895600" cy="365125"/>
          </a:xfrm>
        </p:spPr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5795986" y="6356350"/>
            <a:ext cx="2133600" cy="365125"/>
          </a:xfrm>
        </p:spPr>
        <p:txBody>
          <a:bodyPr/>
          <a:lstStyle/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 rot="5400000">
            <a:off x="5286404" y="3000372"/>
            <a:ext cx="6858000" cy="857256"/>
          </a:xfrm>
          <a:prstGeom prst="rect">
            <a:avLst/>
          </a:prstGeom>
          <a:solidFill>
            <a:srgbClr val="233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Obdélník 7"/>
          <p:cNvSpPr/>
          <p:nvPr userDrawn="1"/>
        </p:nvSpPr>
        <p:spPr>
          <a:xfrm rot="5400000">
            <a:off x="8501106" y="-214322"/>
            <a:ext cx="428596" cy="857256"/>
          </a:xfrm>
          <a:prstGeom prst="rect">
            <a:avLst/>
          </a:prstGeom>
          <a:solidFill>
            <a:srgbClr val="D866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 userDrawn="1"/>
        </p:nvSpPr>
        <p:spPr>
          <a:xfrm rot="5400000">
            <a:off x="7965321" y="107149"/>
            <a:ext cx="428596" cy="214314"/>
          </a:xfrm>
          <a:prstGeom prst="rect">
            <a:avLst/>
          </a:prstGeom>
          <a:gradFill flip="none" rotWithShape="1">
            <a:gsLst>
              <a:gs pos="0">
                <a:srgbClr val="D06906">
                  <a:shade val="30000"/>
                  <a:satMod val="115000"/>
                </a:srgbClr>
              </a:gs>
              <a:gs pos="50000">
                <a:srgbClr val="D06906">
                  <a:shade val="67500"/>
                  <a:satMod val="115000"/>
                </a:srgbClr>
              </a:gs>
              <a:gs pos="100000">
                <a:srgbClr val="D06906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 rot="5400000">
            <a:off x="4964925" y="3536149"/>
            <a:ext cx="6429364" cy="214338"/>
          </a:xfrm>
          <a:prstGeom prst="rect">
            <a:avLst/>
          </a:prstGeom>
          <a:gradFill flip="none" rotWithShape="1">
            <a:gsLst>
              <a:gs pos="0">
                <a:srgbClr val="233C80">
                  <a:shade val="30000"/>
                  <a:satMod val="115000"/>
                </a:srgbClr>
              </a:gs>
              <a:gs pos="50000">
                <a:srgbClr val="233C80">
                  <a:shade val="67500"/>
                  <a:satMod val="115000"/>
                </a:srgbClr>
              </a:gs>
              <a:gs pos="100000">
                <a:srgbClr val="233C8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18" name="Skupina 17"/>
          <p:cNvGrpSpPr/>
          <p:nvPr userDrawn="1"/>
        </p:nvGrpSpPr>
        <p:grpSpPr>
          <a:xfrm>
            <a:off x="8135962" y="5778524"/>
            <a:ext cx="793756" cy="793756"/>
            <a:chOff x="8135962" y="5778524"/>
            <a:chExt cx="793756" cy="793756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grpSpPr>
        <p:sp>
          <p:nvSpPr>
            <p:cNvPr id="12" name="Elipsa 11"/>
            <p:cNvSpPr/>
            <p:nvPr userDrawn="1"/>
          </p:nvSpPr>
          <p:spPr>
            <a:xfrm rot="5400000">
              <a:off x="8135962" y="5778524"/>
              <a:ext cx="793756" cy="793756"/>
            </a:xfrm>
            <a:prstGeom prst="ellipse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bg1">
                    <a:lumMod val="85000"/>
                  </a:schemeClr>
                </a:gs>
                <a:gs pos="50000">
                  <a:schemeClr val="bg1"/>
                </a:gs>
                <a:gs pos="50000">
                  <a:schemeClr val="bg1">
                    <a:shade val="67500"/>
                    <a:satMod val="11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 smtClean="0">
                  <a:solidFill>
                    <a:prstClr val="white"/>
                  </a:solidFill>
                </a:rPr>
                <a:t>0</a:t>
              </a:r>
              <a:endParaRPr lang="cs-CZ" dirty="0">
                <a:solidFill>
                  <a:prstClr val="white"/>
                </a:solidFill>
              </a:endParaRPr>
            </a:p>
          </p:txBody>
        </p:sp>
        <p:grpSp>
          <p:nvGrpSpPr>
            <p:cNvPr id="13" name="Skupina 18"/>
            <p:cNvGrpSpPr/>
            <p:nvPr userDrawn="1"/>
          </p:nvGrpSpPr>
          <p:grpSpPr>
            <a:xfrm rot="5400000">
              <a:off x="8149949" y="5793690"/>
              <a:ext cx="767297" cy="767297"/>
              <a:chOff x="7942285" y="296348"/>
              <a:chExt cx="1044000" cy="1044000"/>
            </a:xfrm>
          </p:grpSpPr>
          <p:sp>
            <p:nvSpPr>
              <p:cNvPr id="14" name="Elipsa 13"/>
              <p:cNvSpPr/>
              <p:nvPr userDrawn="1"/>
            </p:nvSpPr>
            <p:spPr>
              <a:xfrm>
                <a:off x="7942285" y="296348"/>
                <a:ext cx="1044000" cy="1044000"/>
              </a:xfrm>
              <a:prstGeom prst="ellipse">
                <a:avLst/>
              </a:prstGeom>
              <a:gradFill>
                <a:gsLst>
                  <a:gs pos="50000">
                    <a:schemeClr val="bg1"/>
                  </a:gs>
                  <a:gs pos="50000">
                    <a:schemeClr val="bg1">
                      <a:lumMod val="85000"/>
                    </a:schemeClr>
                  </a:gs>
                  <a:gs pos="50000">
                    <a:schemeClr val="bg1"/>
                  </a:gs>
                  <a:gs pos="50000">
                    <a:schemeClr val="bg1">
                      <a:shade val="67500"/>
                      <a:satMod val="11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>
                  <a:solidFill>
                    <a:prstClr val="white"/>
                  </a:solidFill>
                </a:endParaRPr>
              </a:p>
            </p:txBody>
          </p:sp>
          <p:pic>
            <p:nvPicPr>
              <p:cNvPr id="15" name="Obrázek 10" descr="logo_cele.png"/>
              <p:cNvPicPr>
                <a:picLocks noChangeAspect="1"/>
              </p:cNvPicPr>
              <p:nvPr userDrawn="1"/>
            </p:nvPicPr>
            <p:blipFill>
              <a:blip r:embed="rId2" cstate="print"/>
              <a:stretch>
                <a:fillRect/>
              </a:stretch>
            </p:blipFill>
            <p:spPr>
              <a:xfrm rot="16200000">
                <a:off x="7985614" y="311128"/>
                <a:ext cx="983184" cy="99909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54127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E433BCB-A966-4036-A71F-1A704050BF5C}" type="datetimeFigureOut">
              <a:rPr lang="cs-CZ" smtClean="0"/>
              <a:t>24.10.2012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A840FA1-9371-4567-AD84-6B2CDBFC0F9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CEADA-2F9D-4C80-BE70-6AB00BAA5E0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24.10.2012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1CDEE-6D05-477B-8A19-FDAFA7D07E4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8286808" cy="46259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271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FF00"/>
          </a:solidFill>
          <a:latin typeface="DaxlinePro" pitchFamily="50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D06906"/>
        </a:buClr>
        <a:buFont typeface="DaxlinePro" pitchFamily="50" charset="0"/>
        <a:buChar char="›"/>
        <a:defRPr sz="2800" kern="1200">
          <a:solidFill>
            <a:schemeClr val="tx1"/>
          </a:solidFill>
          <a:latin typeface="Candar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33C80"/>
        </a:buClr>
        <a:buFont typeface="Calibri" pitchFamily="34" charset="0"/>
        <a:buChar char="→"/>
        <a:defRPr sz="2400" kern="1200">
          <a:solidFill>
            <a:schemeClr val="tx1"/>
          </a:solidFill>
          <a:latin typeface="Candar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ndar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ndar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Candar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VY_32_INOVACE_CAJKOVA.JAZCES.01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3429000"/>
            <a:ext cx="6400800" cy="1471626"/>
          </a:xfrm>
        </p:spPr>
        <p:txBody>
          <a:bodyPr/>
          <a:lstStyle/>
          <a:p>
            <a:r>
              <a:rPr lang="cs-CZ" dirty="0" smtClean="0"/>
              <a:t>Psaní velkých písmen - teorie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169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yjádření úcty – Vaše Milost, přeji Vám, Vaše Excelence</a:t>
            </a:r>
          </a:p>
          <a:p>
            <a:r>
              <a:rPr lang="cs-CZ" dirty="0"/>
              <a:t>h</a:t>
            </a:r>
            <a:r>
              <a:rPr lang="cs-CZ" dirty="0" smtClean="0"/>
              <a:t>vězdářská jména – Slunce, Měsíc, Jupiter, Polárka, Orion, Váhy, Velký vůz, Mléčná dráha, souhvězdí Panny  - jen ve významu odborném hvězdářském , jinak malé – galaxie, země se zachvěla, svítí měsíc,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676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Zeměpisná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</a:t>
            </a:r>
            <a:r>
              <a:rPr lang="cs-CZ" dirty="0" smtClean="0"/>
              <a:t>větadíly, země, krajiny - Balkán, Latinská Amerika, Středomoří, Horní Slezsko, Západ, Orient, Ohňová země, Divoký západ, Morava, </a:t>
            </a:r>
            <a:r>
              <a:rPr lang="cs-CZ" dirty="0" err="1" smtClean="0"/>
              <a:t>Královehradecko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strovy, poloostrovy , horstva, nížiny – Havajské ostrovy, Země Františka Josefa, Balkánský poloostrov, Dívčí kameny, Kunětická hora, Obří důl, </a:t>
            </a:r>
            <a:r>
              <a:rPr lang="cs-CZ" dirty="0" err="1" smtClean="0"/>
              <a:t>Pravčická</a:t>
            </a:r>
            <a:r>
              <a:rPr lang="cs-CZ" dirty="0" smtClean="0"/>
              <a:t> brána, Lysá hora, Vysoké Tatry, Hrubý Jeseník,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000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odstva – nádrž Nové Mlýny, vodopády Viktoriiny, průliv Dardanelský, Suezský průliv, Severní ledový oceán, moře Jaderské, Rožmberský rybník</a:t>
            </a:r>
          </a:p>
          <a:p>
            <a:r>
              <a:rPr lang="cs-CZ" dirty="0"/>
              <a:t>o</a:t>
            </a:r>
            <a:r>
              <a:rPr lang="cs-CZ" dirty="0" smtClean="0"/>
              <a:t>bce, sídliště, čtvrti – vše velké kromě spojek  - Rychnov u Nových Hradů, Židovské Město, Mariánské Lázně, Nové Město nad Metují, Kostelec nad Černými lesy, Dvůr Králové, sídliště Černá Most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450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Významné stavby a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Pražský hrad, Lobkovický palác, Národní muzeum, chrám sv. Víta, Svatovítský chrám, Hlavní nádraží, Letiště Praha, Lidový dům, Bílý dům,</a:t>
            </a:r>
          </a:p>
          <a:p>
            <a:r>
              <a:rPr lang="cs-CZ" dirty="0"/>
              <a:t>o</a:t>
            </a:r>
            <a:r>
              <a:rPr lang="cs-CZ" dirty="0" smtClean="0"/>
              <a:t>ficiální názvy institucí – Organizace Spojených národů pro výchovu, vědu a kulturu= UNESCO, Organizace spojených národů (OSN), Rada Evropy, Ministerstvo kultury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9143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Státy a kraje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Jihočeský kraj, okres Mělník, kraj Jihočeský, Jihoafrická republika, Spojené státy Unie, Spojené království Velké Británie a Severního Irska</a:t>
            </a:r>
          </a:p>
          <a:p>
            <a:r>
              <a:rPr lang="cs-CZ" dirty="0"/>
              <a:t>h</a:t>
            </a:r>
            <a:r>
              <a:rPr lang="cs-CZ" dirty="0" smtClean="0"/>
              <a:t>istorické názvy – Říše (fašistické Německo), Říše velkomoravská i Velkomoravská říše, Markrabství moravské, Protektorát Čechy a Morava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9488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Instituce,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Poslanecká sněmovna, Česká národní rada, Obecní zastupitelstvo v Martinicích, Armáda České republiky, </a:t>
            </a:r>
            <a:r>
              <a:rPr lang="cs-CZ" dirty="0"/>
              <a:t>Ú</a:t>
            </a:r>
            <a:r>
              <a:rPr lang="cs-CZ" dirty="0" smtClean="0"/>
              <a:t>řad vlády ČR, Fakulta tělesné výchovy a sportu Univerzity Karlovy, Základní škola ve </a:t>
            </a:r>
            <a:r>
              <a:rPr lang="cs-CZ" dirty="0" err="1" smtClean="0"/>
              <a:t>Studénce</a:t>
            </a:r>
            <a:r>
              <a:rPr lang="cs-CZ" dirty="0" smtClean="0"/>
              <a:t>, Stavovské divadlo, Střední průmyslová škola dopravní Praha 5, Právnická fakulta University Palackého, Gymnázium Matiční, ale – chodím na základní školu, můj bratr navštěvuje střední školu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49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Názvy společenských organizací,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Česká lékařská komora, Sparta Praha, Baník Ostrava, Strana zelených, Liga pro lidská práva  </a:t>
            </a:r>
          </a:p>
          <a:p>
            <a:r>
              <a:rPr lang="cs-CZ" dirty="0" smtClean="0"/>
              <a:t>Ale! Příslušníci skupin – májovci, lumírovci, husité, </a:t>
            </a:r>
            <a:r>
              <a:rPr lang="cs-CZ" dirty="0" err="1" smtClean="0"/>
              <a:t>pražané</a:t>
            </a:r>
            <a:r>
              <a:rPr lang="cs-CZ" dirty="0" smtClean="0"/>
              <a:t>, jezuité, sparťan, baníkovec</a:t>
            </a:r>
          </a:p>
          <a:p>
            <a:r>
              <a:rPr lang="cs-CZ" dirty="0" smtClean="0"/>
              <a:t>Názvy novin, časopisů – Vesmír, Týden, Lidové noviny</a:t>
            </a:r>
          </a:p>
          <a:p>
            <a:r>
              <a:rPr lang="cs-CZ" dirty="0"/>
              <a:t>v</a:t>
            </a:r>
            <a:r>
              <a:rPr lang="cs-CZ" dirty="0" smtClean="0"/>
              <a:t>ýrobky – automobil Škoda Fabia, ale! Jezdím škodovkou, pivo Staropramen,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7886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Kulturní události, historické události, opakující se události, svátky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Pražské povstání, Květnová revoluce, Sametová revoluce, Velká francouzská revoluce, </a:t>
            </a:r>
          </a:p>
          <a:p>
            <a:r>
              <a:rPr lang="cs-CZ" dirty="0" smtClean="0"/>
              <a:t>Ale! – husitské války, třicetiletá válka, druhá světová válka</a:t>
            </a:r>
          </a:p>
          <a:p>
            <a:r>
              <a:rPr lang="cs-CZ" dirty="0" smtClean="0"/>
              <a:t>Vánoce, Velikonoce, Tři králové, Nový rok, První máj, Štědrý den</a:t>
            </a:r>
          </a:p>
          <a:p>
            <a:r>
              <a:rPr lang="cs-CZ" dirty="0" smtClean="0"/>
              <a:t>Mistrovství světa v odbíjené žen 2010</a:t>
            </a:r>
            <a:r>
              <a:rPr lang="cs-CZ" smtClean="0"/>
              <a:t>, Třicáté letní </a:t>
            </a:r>
            <a:r>
              <a:rPr lang="cs-CZ" dirty="0" smtClean="0"/>
              <a:t>olympijské hry v Londýně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53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Psaní velkých písmen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Teorie  grafická stránka jazyk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38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píšeme velká písmena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vlastní jména</a:t>
            </a:r>
          </a:p>
          <a:p>
            <a:r>
              <a:rPr lang="cs-CZ" dirty="0" smtClean="0"/>
              <a:t>2. významný jev, úcta</a:t>
            </a:r>
          </a:p>
          <a:p>
            <a:r>
              <a:rPr lang="cs-CZ" dirty="0" smtClean="0"/>
              <a:t>Začátek věty, přímá řeč, nadpisy</a:t>
            </a:r>
          </a:p>
          <a:p>
            <a:r>
              <a:rPr lang="cs-CZ" dirty="0" smtClean="0"/>
              <a:t>Zkratky, značky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15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Jména:  Pavel, Jilemnice, Evropa</a:t>
            </a:r>
          </a:p>
          <a:p>
            <a:r>
              <a:rPr lang="cs-CZ" dirty="0" smtClean="0"/>
              <a:t>Víceslovná: jen první velké (skládá-li se ze samých obecných jmen) – Listina základních práv a svobod, Organizace spojených národů</a:t>
            </a:r>
          </a:p>
          <a:p>
            <a:r>
              <a:rPr lang="cs-CZ" dirty="0" smtClean="0"/>
              <a:t>Je-li součástí  názvu vlastní jméno, pak i to píšeme velkým – Univerzita Karlova, Vysoké Tatry, Městský úřad v Prachaticích, Spolková republika Německo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979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Názvy měst a čtvrtí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Všechna písmena velká:</a:t>
            </a:r>
          </a:p>
          <a:p>
            <a:endParaRPr lang="cs-CZ" dirty="0"/>
          </a:p>
          <a:p>
            <a:r>
              <a:rPr lang="cs-CZ" dirty="0" smtClean="0"/>
              <a:t>Malá Strana, Karlovy Vary, Nové Město na Moravě, Nová Ves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641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Zeměpisné názvy, domy , ulice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becný (druhový, opakující se) název s malým, velkým až rozlišující název</a:t>
            </a:r>
          </a:p>
          <a:p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ábřeží Kapitána Jaroše, ulice Boženy Němcové, náměstí SNP, hotel Diplomat, most Pionýrů ,mys Dobré naděje, Jaderské moře, poloostrov Apeninský, zámek Raduň, třída Politických vězňů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691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Názvy s předložkou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Je-li název s předložkou, píše se předložka i následující slovo s velkým písmenem  ( u budov, restaurací a ulic)</a:t>
            </a:r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estaurace U Medvídků, ulice Na Valech, ulice K Lipám, pivnice U Zlatého lva, ulice U Potoka</a:t>
            </a:r>
          </a:p>
          <a:p>
            <a:r>
              <a:rPr lang="cs-CZ" dirty="0"/>
              <a:t>v</a:t>
            </a:r>
            <a:r>
              <a:rPr lang="cs-CZ" dirty="0" smtClean="0"/>
              <a:t>ýstavní síň U Hybernů, dům U Dvou </a:t>
            </a:r>
            <a:r>
              <a:rPr lang="cs-CZ" dirty="0" err="1" smtClean="0"/>
              <a:t>slunců</a:t>
            </a:r>
            <a:r>
              <a:rPr lang="cs-CZ" dirty="0" smtClean="0"/>
              <a:t>, knihkupectví U Zlatého klasu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21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odná, přezdívky, příjmení – Karel Čtvrtý, Bohuslav Martinů, Ladislav Pohrobek, Bludný Holanďan , Harpagon, Švejk, Svatý otec (papež), Učitel národů</a:t>
            </a:r>
          </a:p>
          <a:p>
            <a:r>
              <a:rPr lang="cs-CZ" dirty="0"/>
              <a:t>p</a:t>
            </a:r>
            <a:r>
              <a:rPr lang="cs-CZ" dirty="0" smtClean="0"/>
              <a:t>říslušníci národů, kmenů – Moravák, Chod, Francouz, Rom, Žid ( v etnickém smyslu) ale  - černoch, běloch, rudoch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27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Vlastní jména z mytologie a pohádek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byvatelé míst a měst – Evropan, Pařížan, Pražan, Ostravák, Pražští = Pražané,</a:t>
            </a:r>
          </a:p>
          <a:p>
            <a:r>
              <a:rPr lang="cs-CZ" dirty="0"/>
              <a:t>n</a:t>
            </a:r>
            <a:r>
              <a:rPr lang="cs-CZ" dirty="0" smtClean="0"/>
              <a:t>áboženská úcta, mytologické postavy – Bůh, Zeus, Mohamed, Duch svatý, svatá Trojice, Panna Maria</a:t>
            </a:r>
          </a:p>
          <a:p>
            <a:r>
              <a:rPr lang="cs-CZ" dirty="0"/>
              <a:t>p</a:t>
            </a:r>
            <a:r>
              <a:rPr lang="cs-CZ" dirty="0" smtClean="0"/>
              <a:t>ohádkové bytosti – Sněhurka, Krakonoš, Karkulka, Rozum a Štěstí, </a:t>
            </a:r>
          </a:p>
          <a:p>
            <a:r>
              <a:rPr lang="cs-CZ" dirty="0"/>
              <a:t>j</a:t>
            </a:r>
            <a:r>
              <a:rPr lang="cs-CZ" dirty="0" smtClean="0"/>
              <a:t>ména zvířat – Alík, Azor, Zrzečka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664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ezentace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147</TotalTime>
  <Words>838</Words>
  <Application>Microsoft Office PowerPoint</Application>
  <PresentationFormat>Předvádění na obrazovce (4:3)</PresentationFormat>
  <Paragraphs>58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Austin</vt:lpstr>
      <vt:lpstr>Prezentace1</vt:lpstr>
      <vt:lpstr>VY_32_INOVACE_CAJKOVA.JAZCES.01</vt:lpstr>
      <vt:lpstr>Psaní velkých písmen</vt:lpstr>
      <vt:lpstr>Kdy píšeme velká písmena</vt:lpstr>
      <vt:lpstr>Vlastní jména</vt:lpstr>
      <vt:lpstr>Názvy měst a čtvrtí</vt:lpstr>
      <vt:lpstr>Zeměpisné názvy, domy , ulice</vt:lpstr>
      <vt:lpstr>Názvy s předložkou</vt:lpstr>
      <vt:lpstr>Vlastní jména</vt:lpstr>
      <vt:lpstr>Vlastní jména z mytologie a pohádek</vt:lpstr>
      <vt:lpstr>Prezentace aplikace PowerPoint</vt:lpstr>
      <vt:lpstr>Zeměpisná jména</vt:lpstr>
      <vt:lpstr>Prezentace aplikace PowerPoint</vt:lpstr>
      <vt:lpstr>Významné stavby a instituce</vt:lpstr>
      <vt:lpstr>Státy a kraje</vt:lpstr>
      <vt:lpstr>Instituce, organizace</vt:lpstr>
      <vt:lpstr>Názvy společenských organizací, skupin</vt:lpstr>
      <vt:lpstr>Kulturní události, historické události, opakující se události, svátky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Renata Čajková</dc:creator>
  <cp:lastModifiedBy>Renata Čajková</cp:lastModifiedBy>
  <cp:revision>33</cp:revision>
  <dcterms:created xsi:type="dcterms:W3CDTF">2012-08-24T13:53:54Z</dcterms:created>
  <dcterms:modified xsi:type="dcterms:W3CDTF">2012-10-24T09:15:42Z</dcterms:modified>
</cp:coreProperties>
</file>