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315" r:id="rId3"/>
    <p:sldId id="306" r:id="rId4"/>
    <p:sldId id="262" r:id="rId5"/>
    <p:sldId id="286" r:id="rId6"/>
    <p:sldId id="312" r:id="rId7"/>
    <p:sldId id="297" r:id="rId8"/>
    <p:sldId id="287" r:id="rId9"/>
    <p:sldId id="316" r:id="rId10"/>
    <p:sldId id="317" r:id="rId11"/>
    <p:sldId id="318" r:id="rId12"/>
    <p:sldId id="319" r:id="rId13"/>
    <p:sldId id="324" r:id="rId14"/>
    <p:sldId id="322" r:id="rId15"/>
    <p:sldId id="323" r:id="rId16"/>
    <p:sldId id="258" r:id="rId17"/>
    <p:sldId id="308" r:id="rId18"/>
    <p:sldId id="289" r:id="rId19"/>
    <p:sldId id="290" r:id="rId20"/>
    <p:sldId id="321" r:id="rId21"/>
    <p:sldId id="291" r:id="rId22"/>
    <p:sldId id="292" r:id="rId23"/>
    <p:sldId id="294" r:id="rId24"/>
    <p:sldId id="299" r:id="rId25"/>
    <p:sldId id="284" r:id="rId26"/>
    <p:sldId id="263" r:id="rId27"/>
    <p:sldId id="320" r:id="rId28"/>
    <p:sldId id="264" r:id="rId29"/>
    <p:sldId id="265" r:id="rId30"/>
    <p:sldId id="301" r:id="rId31"/>
    <p:sldId id="325" r:id="rId32"/>
    <p:sldId id="326" r:id="rId33"/>
    <p:sldId id="266" r:id="rId34"/>
    <p:sldId id="304" r:id="rId35"/>
    <p:sldId id="259" r:id="rId36"/>
    <p:sldId id="298" r:id="rId37"/>
    <p:sldId id="309" r:id="rId38"/>
    <p:sldId id="327" r:id="rId39"/>
    <p:sldId id="328" r:id="rId40"/>
    <p:sldId id="267" r:id="rId41"/>
    <p:sldId id="283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33" autoAdjust="0"/>
  </p:normalViewPr>
  <p:slideViewPr>
    <p:cSldViewPr>
      <p:cViewPr varScale="1">
        <p:scale>
          <a:sx n="61" d="100"/>
          <a:sy n="61" d="100"/>
        </p:scale>
        <p:origin x="-36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744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A83F-0109-4BBE-9012-4C46F6AA4ABC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CF95-A80A-4100-B0D1-69C85FC234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A83F-0109-4BBE-9012-4C46F6AA4ABC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CF95-A80A-4100-B0D1-69C85FC234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A83F-0109-4BBE-9012-4C46F6AA4ABC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CF95-A80A-4100-B0D1-69C85FC234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A83F-0109-4BBE-9012-4C46F6AA4ABC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CF95-A80A-4100-B0D1-69C85FC234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A83F-0109-4BBE-9012-4C46F6AA4ABC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CF95-A80A-4100-B0D1-69C85FC234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A83F-0109-4BBE-9012-4C46F6AA4ABC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CF95-A80A-4100-B0D1-69C85FC234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A83F-0109-4BBE-9012-4C46F6AA4ABC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CF95-A80A-4100-B0D1-69C85FC234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A83F-0109-4BBE-9012-4C46F6AA4ABC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76CF95-A80A-4100-B0D1-69C85FC234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A83F-0109-4BBE-9012-4C46F6AA4ABC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CF95-A80A-4100-B0D1-69C85FC234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A83F-0109-4BBE-9012-4C46F6AA4ABC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976CF95-A80A-4100-B0D1-69C85FC234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4BBA83F-0109-4BBE-9012-4C46F6AA4ABC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CF95-A80A-4100-B0D1-69C85FC234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4BBA83F-0109-4BBE-9012-4C46F6AA4ABC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976CF95-A80A-4100-B0D1-69C85FC234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ětiva 2"/>
          <p:cNvSpPr/>
          <p:nvPr/>
        </p:nvSpPr>
        <p:spPr>
          <a:xfrm rot="11899815">
            <a:off x="-897365" y="416569"/>
            <a:ext cx="3833543" cy="6442098"/>
          </a:xfrm>
          <a:prstGeom prst="chord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43608" y="1268760"/>
            <a:ext cx="7416824" cy="288032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sz="480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  <a:t>1. Odchylky od pravidelné větné stavby</a:t>
            </a:r>
            <a:br>
              <a:rPr lang="cs-CZ" sz="480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</a:br>
            <a:r>
              <a:rPr lang="cs-CZ" sz="480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  <a:t> 2. zvláštnosti větné stavby                 ( větného členění) </a:t>
            </a:r>
            <a:br>
              <a:rPr lang="cs-CZ" sz="480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</a:br>
            <a:endParaRPr lang="cs-CZ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alibri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899592" y="5559623"/>
            <a:ext cx="7776864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smtClean="0"/>
              <a:t>Tvorba </a:t>
            </a:r>
            <a:r>
              <a:rPr lang="cs-CZ" sz="2400" smtClean="0"/>
              <a:t>VY_32_INOVACE_KARBULOVA.CEJJAZ.08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sz="4400" b="1" cap="all" dirty="0" smtClean="0">
                <a:ln/>
                <a:solidFill>
                  <a:srgbClr val="FFC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  <a:t>Vypuštěné podstatné jméno             ( podmět)</a:t>
            </a:r>
            <a:endParaRPr lang="cs-CZ" sz="4400" b="1" cap="all" dirty="0">
              <a:ln/>
              <a:solidFill>
                <a:srgbClr val="FFC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27373"/>
            <a:ext cx="8363272" cy="4525963"/>
          </a:xfrm>
        </p:spPr>
        <p:txBody>
          <a:bodyPr>
            <a:normAutofit/>
          </a:bodyPr>
          <a:lstStyle/>
          <a:p>
            <a:r>
              <a:rPr lang="cs-CZ" sz="2600" dirty="0" smtClean="0">
                <a:latin typeface="Calibri" pitchFamily="34" charset="0"/>
              </a:rPr>
              <a:t>podmět v 3.osobě jednotného a množného čísla</a:t>
            </a:r>
          </a:p>
          <a:p>
            <a:r>
              <a:rPr lang="cs-CZ" sz="2600" i="1" dirty="0" smtClean="0">
                <a:latin typeface="Calibri" pitchFamily="34" charset="0"/>
              </a:rPr>
              <a:t>Štěstí měla v neděli ráno řidička  osobního vozu. Nedaleko Ostravy se </a:t>
            </a:r>
            <a:r>
              <a:rPr lang="cs-CZ" sz="2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( řidička) </a:t>
            </a:r>
            <a:r>
              <a:rPr lang="cs-CZ" sz="2600" i="1" dirty="0" smtClean="0">
                <a:latin typeface="Calibri" pitchFamily="34" charset="0"/>
              </a:rPr>
              <a:t>lekla zvířete přebíhajícího přes vozovku, </a:t>
            </a:r>
            <a:r>
              <a:rPr lang="cs-CZ" sz="2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( řidička) </a:t>
            </a:r>
            <a:r>
              <a:rPr lang="cs-CZ" sz="2600" i="1" dirty="0" smtClean="0">
                <a:latin typeface="Calibri" pitchFamily="34" charset="0"/>
              </a:rPr>
              <a:t>strhla řízení  a </a:t>
            </a:r>
            <a:r>
              <a:rPr lang="cs-CZ" sz="2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( řidička) </a:t>
            </a:r>
            <a:r>
              <a:rPr lang="cs-CZ" sz="2600" i="1" dirty="0" smtClean="0">
                <a:latin typeface="Calibri" pitchFamily="34" charset="0"/>
              </a:rPr>
              <a:t>skončila s autem v řece Ostravici. </a:t>
            </a:r>
            <a:r>
              <a:rPr lang="cs-CZ" sz="2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( Řidička) </a:t>
            </a:r>
            <a:r>
              <a:rPr lang="cs-CZ" sz="2600" i="1" dirty="0" smtClean="0">
                <a:latin typeface="Calibri" pitchFamily="34" charset="0"/>
              </a:rPr>
              <a:t>Vyvázla jen s lehkým poraněním hlavy.</a:t>
            </a:r>
          </a:p>
          <a:p>
            <a:r>
              <a:rPr lang="cs-CZ" sz="2600" dirty="0" smtClean="0">
                <a:solidFill>
                  <a:srgbClr val="FFFF00"/>
                </a:solidFill>
                <a:latin typeface="Calibri" pitchFamily="34" charset="0"/>
              </a:rPr>
              <a:t>nevyjádřený podmět v 1. a 2.osobějednotného a množného čísla se za elipsu nepovažuje!</a:t>
            </a:r>
            <a:endParaRPr lang="cs-CZ" sz="2600" dirty="0">
              <a:solidFill>
                <a:srgbClr val="FFFF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sz="4000" b="1" cap="all" dirty="0" smtClean="0">
                <a:ln/>
                <a:solidFill>
                  <a:srgbClr val="FFC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  <a:t>Vypuštěný předmět a příslovečné určení</a:t>
            </a:r>
            <a:endParaRPr lang="cs-CZ" sz="4000" b="1" cap="all" dirty="0">
              <a:ln/>
              <a:solidFill>
                <a:srgbClr val="FFC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424936" cy="4525963"/>
          </a:xfrm>
        </p:spPr>
        <p:txBody>
          <a:bodyPr>
            <a:normAutofit/>
          </a:bodyPr>
          <a:lstStyle/>
          <a:p>
            <a:r>
              <a:rPr lang="cs-CZ" sz="2600" dirty="0" smtClean="0">
                <a:solidFill>
                  <a:srgbClr val="FFC000"/>
                </a:solidFill>
                <a:latin typeface="Calibri" pitchFamily="34" charset="0"/>
              </a:rPr>
              <a:t>a) v odpovědích na otázky</a:t>
            </a:r>
          </a:p>
          <a:p>
            <a:pPr>
              <a:buFont typeface="Wingdings" pitchFamily="2" charset="2"/>
              <a:buChar char="Ø"/>
            </a:pPr>
            <a:r>
              <a:rPr lang="cs-CZ" sz="2600" i="1" dirty="0" smtClean="0">
                <a:latin typeface="Calibri" pitchFamily="34" charset="0"/>
              </a:rPr>
              <a:t>Zavolala jsi mu? Zavolala </a:t>
            </a:r>
            <a:r>
              <a:rPr lang="cs-CZ" sz="26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( jsem mu)</a:t>
            </a:r>
            <a:r>
              <a:rPr lang="cs-CZ" sz="2600" b="1" i="1" dirty="0" smtClean="0">
                <a:latin typeface="Calibri" pitchFamily="34" charset="0"/>
              </a:rPr>
              <a:t>.</a:t>
            </a:r>
          </a:p>
          <a:p>
            <a:r>
              <a:rPr lang="cs-CZ" sz="2600" dirty="0" smtClean="0">
                <a:solidFill>
                  <a:srgbClr val="FFC000"/>
                </a:solidFill>
                <a:latin typeface="Calibri" pitchFamily="34" charset="0"/>
              </a:rPr>
              <a:t>b) při opakování téhož předmětu nebo příslovečného určení</a:t>
            </a:r>
          </a:p>
          <a:p>
            <a:pPr>
              <a:buFont typeface="Wingdings" pitchFamily="2" charset="2"/>
              <a:buChar char="Ø"/>
            </a:pPr>
            <a:r>
              <a:rPr lang="cs-CZ" sz="2600" i="1" dirty="0" smtClean="0">
                <a:latin typeface="Calibri" pitchFamily="34" charset="0"/>
              </a:rPr>
              <a:t>Volal, že ráno sešity přinese do školy, ale nepřinesl </a:t>
            </a:r>
            <a:r>
              <a:rPr lang="cs-CZ" sz="2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( ráno sešity do školy)</a:t>
            </a:r>
            <a:r>
              <a:rPr lang="cs-CZ" sz="2600" i="1" dirty="0" smtClean="0">
                <a:latin typeface="Calibri" pitchFamily="34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endParaRPr lang="cs-CZ" sz="26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600" b="1" dirty="0">
              <a:latin typeface="Calibri" pitchFamily="34" charset="0"/>
            </a:endParaRPr>
          </a:p>
        </p:txBody>
      </p:sp>
      <p:sp>
        <p:nvSpPr>
          <p:cNvPr id="4" name="Slunce 3"/>
          <p:cNvSpPr/>
          <p:nvPr/>
        </p:nvSpPr>
        <p:spPr>
          <a:xfrm>
            <a:off x="3275856" y="4365104"/>
            <a:ext cx="2016224" cy="2088232"/>
          </a:xfrm>
          <a:prstGeom prst="sun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sz="4000" b="1" cap="all" dirty="0" smtClean="0">
                <a:ln/>
                <a:solidFill>
                  <a:srgbClr val="FFC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  <a:t>Vypuštěný přívlastek</a:t>
            </a:r>
            <a:endParaRPr lang="cs-CZ" sz="4000" b="1" cap="all" dirty="0">
              <a:ln/>
              <a:solidFill>
                <a:srgbClr val="FFC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91264" cy="4525963"/>
          </a:xfrm>
        </p:spPr>
        <p:txBody>
          <a:bodyPr>
            <a:normAutofit/>
          </a:bodyPr>
          <a:lstStyle/>
          <a:p>
            <a:r>
              <a:rPr lang="cs-CZ" sz="2600" dirty="0" smtClean="0">
                <a:solidFill>
                  <a:srgbClr val="FFC000"/>
                </a:solidFill>
                <a:latin typeface="Calibri" pitchFamily="34" charset="0"/>
              </a:rPr>
              <a:t>ve skladební dvojici s přívlastkem může dojít buď k úspoře nadřazeného substantiva </a:t>
            </a:r>
          </a:p>
          <a:p>
            <a:pPr>
              <a:buFont typeface="Wingdings" pitchFamily="2" charset="2"/>
              <a:buChar char="Ø"/>
            </a:pPr>
            <a:r>
              <a:rPr lang="cs-CZ" sz="2600" i="1" dirty="0" smtClean="0">
                <a:latin typeface="Calibri" pitchFamily="34" charset="0"/>
              </a:rPr>
              <a:t>Uprostřed stolu stála váza plná rudých </a:t>
            </a:r>
            <a:r>
              <a:rPr lang="cs-CZ" sz="2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( růží) </a:t>
            </a:r>
            <a:r>
              <a:rPr lang="cs-CZ" sz="2600" i="1" dirty="0" smtClean="0">
                <a:latin typeface="Calibri" pitchFamily="34" charset="0"/>
              </a:rPr>
              <a:t>a bílých růží.</a:t>
            </a:r>
          </a:p>
          <a:p>
            <a:pPr>
              <a:buFont typeface="Wingdings" pitchFamily="2" charset="2"/>
              <a:buChar char="Ø"/>
            </a:pPr>
            <a:r>
              <a:rPr lang="cs-CZ" sz="2600" i="1" dirty="0" smtClean="0">
                <a:latin typeface="Calibri" pitchFamily="34" charset="0"/>
              </a:rPr>
              <a:t>Jejich děti si hrály s našimi </a:t>
            </a:r>
            <a:r>
              <a:rPr lang="cs-CZ" sz="2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( dětmi)</a:t>
            </a:r>
            <a:r>
              <a:rPr lang="cs-CZ" sz="2600" i="1" dirty="0" smtClean="0">
                <a:latin typeface="Calibri" pitchFamily="34" charset="0"/>
              </a:rPr>
              <a:t>.</a:t>
            </a:r>
          </a:p>
          <a:p>
            <a:r>
              <a:rPr lang="cs-CZ" sz="2600" dirty="0" smtClean="0">
                <a:solidFill>
                  <a:srgbClr val="FFC000"/>
                </a:solidFill>
                <a:latin typeface="Calibri" pitchFamily="34" charset="0"/>
              </a:rPr>
              <a:t>nebo může dojít k úspoře přívlastku</a:t>
            </a:r>
          </a:p>
          <a:p>
            <a:pPr>
              <a:buFont typeface="Wingdings" pitchFamily="2" charset="2"/>
              <a:buChar char="Ø"/>
            </a:pPr>
            <a:r>
              <a:rPr lang="cs-CZ" sz="2600" i="1" dirty="0" smtClean="0">
                <a:latin typeface="Calibri" pitchFamily="34" charset="0"/>
              </a:rPr>
              <a:t>Na univerzitě studovala anglický jazyk a </a:t>
            </a:r>
            <a:r>
              <a:rPr lang="cs-CZ" sz="2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( anglickou)</a:t>
            </a:r>
            <a:r>
              <a:rPr lang="cs-CZ" sz="2600" i="1" dirty="0" smtClean="0">
                <a:latin typeface="Calibri" pitchFamily="34" charset="0"/>
              </a:rPr>
              <a:t> literaturu.</a:t>
            </a:r>
          </a:p>
          <a:p>
            <a:pPr>
              <a:buFont typeface="Wingdings" pitchFamily="2" charset="2"/>
              <a:buChar char="Ø"/>
            </a:pPr>
            <a:r>
              <a:rPr lang="cs-CZ" sz="2600" i="1" dirty="0" smtClean="0">
                <a:latin typeface="Calibri" pitchFamily="34" charset="0"/>
              </a:rPr>
              <a:t>Středověká literatura a </a:t>
            </a:r>
            <a:r>
              <a:rPr lang="cs-CZ" sz="2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( středověké) </a:t>
            </a:r>
            <a:r>
              <a:rPr lang="cs-CZ" sz="2600" i="1" dirty="0" smtClean="0">
                <a:latin typeface="Calibri" pitchFamily="34" charset="0"/>
              </a:rPr>
              <a:t>umění si zaslouží obdiv.</a:t>
            </a:r>
            <a:endParaRPr lang="cs-CZ" sz="2600" i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4114800" cy="4525963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cs-CZ" i="1" dirty="0" smtClean="0">
                <a:latin typeface="Calibri" pitchFamily="34" charset="0"/>
              </a:rPr>
              <a:t>Za kolik? </a:t>
            </a:r>
          </a:p>
          <a:p>
            <a:r>
              <a:rPr lang="cs-CZ" i="1" dirty="0" smtClean="0">
                <a:latin typeface="Calibri" pitchFamily="34" charset="0"/>
              </a:rPr>
              <a:t>Máte Smrt krásných srnců?                                                </a:t>
            </a:r>
            <a:endParaRPr lang="cs-CZ" dirty="0" smtClean="0">
              <a:latin typeface="Calibri" pitchFamily="34" charset="0"/>
            </a:endParaRPr>
          </a:p>
          <a:p>
            <a:r>
              <a:rPr lang="cs-CZ" i="1" dirty="0" smtClean="0">
                <a:latin typeface="Calibri" pitchFamily="34" charset="0"/>
              </a:rPr>
              <a:t>Kartou.  </a:t>
            </a:r>
          </a:p>
          <a:p>
            <a:r>
              <a:rPr lang="cs-CZ" i="1" dirty="0" smtClean="0">
                <a:latin typeface="Calibri" pitchFamily="34" charset="0"/>
              </a:rPr>
              <a:t>Nevím, co dřív. </a:t>
            </a:r>
          </a:p>
          <a:p>
            <a:r>
              <a:rPr lang="cs-CZ" i="1" dirty="0" smtClean="0">
                <a:latin typeface="Calibri" pitchFamily="34" charset="0"/>
              </a:rPr>
              <a:t>Zítra musím do Ostravy. 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572000" y="1556792"/>
            <a:ext cx="4320480" cy="4525963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Jakou známku jsi dostal?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Máte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knihu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Smrt krásných srnců.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Budu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platit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kartou.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Nevím,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co mám dělat 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dřív.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Zítra musím </a:t>
            </a:r>
            <a:r>
              <a:rPr lang="cs-CZ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jet</a:t>
            </a:r>
            <a:r>
              <a:rPr lang="cs-CZ" i="1" dirty="0" smtClean="0">
                <a:latin typeface="Calibri" pitchFamily="34" charset="0"/>
              </a:rPr>
              <a:t> 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do Ostravy.</a:t>
            </a:r>
          </a:p>
          <a:p>
            <a:pPr>
              <a:buFont typeface="Wingdings" pitchFamily="2" charset="2"/>
              <a:buChar char="Ø"/>
            </a:pPr>
            <a:endParaRPr lang="cs-CZ" dirty="0" smtClean="0">
              <a:solidFill>
                <a:srgbClr val="FFC00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dirty="0" smtClean="0">
              <a:solidFill>
                <a:srgbClr val="FFC000"/>
              </a:solidFill>
              <a:latin typeface="Calibri" pitchFamily="34" charset="0"/>
            </a:endParaRPr>
          </a:p>
          <a:p>
            <a:endParaRPr lang="cs-CZ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Elipsa - upravte</a:t>
            </a:r>
            <a:endParaRPr lang="cs-CZ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Slunce 7"/>
          <p:cNvSpPr/>
          <p:nvPr/>
        </p:nvSpPr>
        <p:spPr>
          <a:xfrm>
            <a:off x="5580112" y="4437112"/>
            <a:ext cx="2016224" cy="2088232"/>
          </a:xfrm>
          <a:prstGeom prst="sun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Slunce 8"/>
          <p:cNvSpPr/>
          <p:nvPr/>
        </p:nvSpPr>
        <p:spPr>
          <a:xfrm>
            <a:off x="1259632" y="4437112"/>
            <a:ext cx="2016224" cy="2088232"/>
          </a:xfrm>
          <a:prstGeom prst="sun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1" dur="1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Elipsa - upravte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cs-CZ" sz="3200" i="1" dirty="0" smtClean="0">
                <a:latin typeface="Calibri" pitchFamily="34" charset="0"/>
              </a:rPr>
              <a:t>Kdy jste přivezli babičce nákup? Až večer.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rgbClr val="FFC000"/>
                </a:solidFill>
                <a:latin typeface="Calibri" pitchFamily="34" charset="0"/>
              </a:rPr>
              <a:t>Nákup jsme babičce přivezli </a:t>
            </a:r>
            <a:r>
              <a:rPr lang="cs-CZ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až večer</a:t>
            </a:r>
            <a:r>
              <a:rPr lang="cs-CZ" sz="3200" dirty="0" smtClean="0">
                <a:latin typeface="Calibri" pitchFamily="34" charset="0"/>
              </a:rPr>
              <a:t>.</a:t>
            </a:r>
          </a:p>
          <a:p>
            <a:r>
              <a:rPr lang="cs-CZ" sz="3200" i="1" dirty="0" smtClean="0">
                <a:latin typeface="Calibri" pitchFamily="34" charset="0"/>
              </a:rPr>
              <a:t>Maminka nakoukla do koupelny</a:t>
            </a:r>
            <a:r>
              <a:rPr lang="cs-CZ" sz="3200" dirty="0" smtClean="0">
                <a:latin typeface="Calibri" pitchFamily="34" charset="0"/>
              </a:rPr>
              <a:t>, </a:t>
            </a:r>
            <a:r>
              <a:rPr lang="cs-CZ" sz="3200" i="1" dirty="0" smtClean="0">
                <a:latin typeface="Calibri" pitchFamily="34" charset="0"/>
              </a:rPr>
              <a:t>jestli je už vana plná</a:t>
            </a:r>
            <a:r>
              <a:rPr lang="cs-CZ" sz="3200" dirty="0" smtClean="0">
                <a:latin typeface="Calibri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rgbClr val="FFC000"/>
                </a:solidFill>
                <a:latin typeface="Calibri" pitchFamily="34" charset="0"/>
              </a:rPr>
              <a:t>Maminka nakoukla do koupelny</a:t>
            </a:r>
            <a:r>
              <a:rPr lang="cs-CZ" sz="3200" dirty="0" smtClean="0">
                <a:latin typeface="Calibri" pitchFamily="34" charset="0"/>
              </a:rPr>
              <a:t>, </a:t>
            </a:r>
            <a:r>
              <a:rPr lang="cs-CZ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aby zjistila</a:t>
            </a:r>
            <a:r>
              <a:rPr lang="cs-CZ" sz="3200" dirty="0" smtClean="0">
                <a:latin typeface="Calibri" pitchFamily="34" charset="0"/>
              </a:rPr>
              <a:t>,</a:t>
            </a:r>
            <a:r>
              <a:rPr lang="cs-CZ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cs-CZ" sz="3200" dirty="0" smtClean="0">
                <a:solidFill>
                  <a:srgbClr val="FFC000"/>
                </a:solidFill>
                <a:latin typeface="Calibri" pitchFamily="34" charset="0"/>
              </a:rPr>
              <a:t>jestli je už vana plná                                                      </a:t>
            </a:r>
            <a:r>
              <a:rPr lang="cs-CZ" sz="3200" dirty="0" smtClean="0">
                <a:latin typeface="Calibri" pitchFamily="34" charset="0"/>
              </a:rPr>
              <a:t>( = vynechaná věta). </a:t>
            </a:r>
            <a:endParaRPr lang="cs-CZ" sz="3200" dirty="0" smtClean="0">
              <a:solidFill>
                <a:srgbClr val="FFC000"/>
              </a:solidFill>
              <a:latin typeface="Calibri" pitchFamily="34" charset="0"/>
            </a:endParaRPr>
          </a:p>
          <a:p>
            <a:endParaRPr lang="cs-CZ" dirty="0"/>
          </a:p>
        </p:txBody>
      </p:sp>
      <p:sp>
        <p:nvSpPr>
          <p:cNvPr id="4" name="Slunce 3"/>
          <p:cNvSpPr/>
          <p:nvPr/>
        </p:nvSpPr>
        <p:spPr>
          <a:xfrm>
            <a:off x="5940152" y="4437112"/>
            <a:ext cx="2016224" cy="2088232"/>
          </a:xfrm>
          <a:prstGeom prst="sun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Elipsa - upravte</a:t>
            </a:r>
            <a:endParaRPr lang="cs-CZ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323528" y="1600200"/>
            <a:ext cx="4474840" cy="4525963"/>
          </a:xfrm>
          <a:ln>
            <a:solidFill>
              <a:srgbClr val="FFC000"/>
            </a:solidFill>
          </a:ln>
        </p:spPr>
        <p:txBody>
          <a:bodyPr>
            <a:normAutofit lnSpcReduction="10000"/>
          </a:bodyPr>
          <a:lstStyle/>
          <a:p>
            <a:r>
              <a:rPr lang="cs-CZ" i="1" dirty="0" smtClean="0">
                <a:latin typeface="Calibri" pitchFamily="34" charset="0"/>
              </a:rPr>
              <a:t>Sliby chyby . </a:t>
            </a:r>
          </a:p>
          <a:p>
            <a:r>
              <a:rPr lang="cs-CZ" i="1" dirty="0" smtClean="0">
                <a:latin typeface="Calibri" pitchFamily="34" charset="0"/>
              </a:rPr>
              <a:t>Jak se máš? </a:t>
            </a:r>
            <a:r>
              <a:rPr lang="cs-CZ" b="1" i="1" dirty="0" smtClean="0">
                <a:latin typeface="Calibri" pitchFamily="34" charset="0"/>
              </a:rPr>
              <a:t>Dobře.</a:t>
            </a:r>
            <a:r>
              <a:rPr lang="cs-CZ" i="1" dirty="0" smtClean="0">
                <a:latin typeface="Calibri" pitchFamily="34" charset="0"/>
              </a:rPr>
              <a:t> </a:t>
            </a:r>
            <a:endParaRPr lang="cs-CZ" dirty="0" smtClean="0">
              <a:solidFill>
                <a:srgbClr val="FFC000"/>
              </a:solidFill>
              <a:latin typeface="Calibri" pitchFamily="34" charset="0"/>
            </a:endParaRPr>
          </a:p>
          <a:p>
            <a:r>
              <a:rPr lang="cs-CZ" b="1" i="1" dirty="0" smtClean="0">
                <a:latin typeface="Calibri" pitchFamily="34" charset="0"/>
              </a:rPr>
              <a:t>Kolik je?</a:t>
            </a:r>
            <a:r>
              <a:rPr lang="cs-CZ" i="1" dirty="0" smtClean="0">
                <a:latin typeface="Calibri" pitchFamily="34" charset="0"/>
              </a:rPr>
              <a:t> </a:t>
            </a:r>
            <a:endParaRPr lang="cs-CZ" dirty="0" smtClean="0">
              <a:latin typeface="Calibri" pitchFamily="34" charset="0"/>
            </a:endParaRPr>
          </a:p>
          <a:p>
            <a:r>
              <a:rPr lang="cs-CZ" i="1" dirty="0" smtClean="0">
                <a:latin typeface="Calibri" pitchFamily="34" charset="0"/>
              </a:rPr>
              <a:t>Co s vámi?  </a:t>
            </a:r>
          </a:p>
          <a:p>
            <a:r>
              <a:rPr lang="cs-CZ" i="1" dirty="0" smtClean="0">
                <a:latin typeface="Calibri" pitchFamily="34" charset="0"/>
              </a:rPr>
              <a:t>Kam jdeš? Domů.</a:t>
            </a:r>
          </a:p>
          <a:p>
            <a:r>
              <a:rPr lang="cs-CZ" sz="2800" i="1" dirty="0" smtClean="0">
                <a:latin typeface="Calibri" pitchFamily="34" charset="0"/>
              </a:rPr>
              <a:t>Kdy zase přijdeš? </a:t>
            </a:r>
            <a:r>
              <a:rPr lang="cs-CZ" sz="2800" b="1" i="1" dirty="0" smtClean="0">
                <a:latin typeface="Calibri" pitchFamily="34" charset="0"/>
              </a:rPr>
              <a:t>Nevím.</a:t>
            </a:r>
            <a:r>
              <a:rPr lang="cs-CZ" sz="2800" i="1" dirty="0" smtClean="0">
                <a:latin typeface="Calibri" pitchFamily="34" charset="0"/>
              </a:rPr>
              <a:t> </a:t>
            </a:r>
          </a:p>
          <a:p>
            <a:r>
              <a:rPr lang="cs-CZ" sz="2800" i="1" dirty="0" smtClean="0">
                <a:latin typeface="Calibri" pitchFamily="34" charset="0"/>
              </a:rPr>
              <a:t>Umíš na kytaru? </a:t>
            </a:r>
          </a:p>
          <a:p>
            <a:r>
              <a:rPr lang="cs-CZ" sz="2800" i="1" dirty="0" smtClean="0">
                <a:latin typeface="Calibri" pitchFamily="34" charset="0"/>
              </a:rPr>
              <a:t>Vlak odjíždí v deset patnáct .                                            </a:t>
            </a:r>
          </a:p>
          <a:p>
            <a:pPr>
              <a:buNone/>
            </a:pPr>
            <a:endParaRPr lang="cs-CZ" sz="2800" i="1" dirty="0" smtClean="0">
              <a:latin typeface="Calibri" pitchFamily="34" charset="0"/>
            </a:endParaRPr>
          </a:p>
          <a:p>
            <a:pPr>
              <a:buNone/>
            </a:pPr>
            <a:endParaRPr lang="cs-CZ" sz="2800" i="1" dirty="0" smtClean="0">
              <a:latin typeface="Calibri" pitchFamily="34" charset="0"/>
            </a:endParaRPr>
          </a:p>
          <a:p>
            <a:endParaRPr lang="cs-CZ" i="1" dirty="0" smtClean="0"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rgbClr val="FFC000"/>
              </a:solidFill>
              <a:latin typeface="Calibri" pitchFamily="34" charset="0"/>
            </a:endParaRP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5076056" y="1628800"/>
            <a:ext cx="3657600" cy="4525963"/>
          </a:xfrm>
          <a:ln>
            <a:solidFill>
              <a:srgbClr val="FFC000"/>
            </a:solidFill>
          </a:ln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Sliby </a:t>
            </a:r>
            <a:r>
              <a:rPr lang="cs-CZ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jsou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chyby.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Mám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se dobře.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Kolik je </a:t>
            </a:r>
            <a:r>
              <a:rPr lang="cs-CZ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hodin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?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Co mám s vámi 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dělat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?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Jdu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domů.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Nevím, </a:t>
            </a:r>
            <a:r>
              <a:rPr lang="cs-CZ" sz="28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kdy přijdu</a:t>
            </a:r>
            <a:r>
              <a:rPr lang="cs-CZ" sz="2800" dirty="0" smtClean="0">
                <a:latin typeface="Calibri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Umíš </a:t>
            </a:r>
            <a:r>
              <a:rPr lang="cs-CZ" sz="28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hrát</a:t>
            </a:r>
            <a:r>
              <a:rPr lang="cs-CZ" sz="2800" dirty="0" smtClean="0">
                <a:latin typeface="Calibri" pitchFamily="34" charset="0"/>
              </a:rPr>
              <a:t> </a:t>
            </a:r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na kytaru?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Vlak odjíždí v deset</a:t>
            </a:r>
            <a:r>
              <a:rPr lang="cs-CZ" sz="2800" dirty="0" smtClean="0">
                <a:latin typeface="Calibri" pitchFamily="34" charset="0"/>
              </a:rPr>
              <a:t> </a:t>
            </a:r>
            <a:r>
              <a:rPr lang="cs-CZ" sz="28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hodin</a:t>
            </a:r>
            <a:r>
              <a:rPr lang="cs-CZ" sz="2800" dirty="0" smtClean="0">
                <a:latin typeface="Calibri" pitchFamily="34" charset="0"/>
              </a:rPr>
              <a:t> </a:t>
            </a:r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patnáct</a:t>
            </a:r>
            <a:r>
              <a:rPr lang="cs-CZ" sz="2800" dirty="0" smtClean="0">
                <a:latin typeface="Calibri" pitchFamily="34" charset="0"/>
              </a:rPr>
              <a:t> </a:t>
            </a:r>
            <a:r>
              <a:rPr lang="cs-CZ" sz="28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minut</a:t>
            </a:r>
            <a:r>
              <a:rPr lang="cs-CZ" sz="2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. </a:t>
            </a:r>
            <a:endParaRPr lang="cs-CZ" sz="2800" i="1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 </a:t>
            </a:r>
          </a:p>
          <a:p>
            <a:pPr>
              <a:buNone/>
            </a:pPr>
            <a:endParaRPr lang="cs-CZ" sz="2800" dirty="0" smtClean="0"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rgbClr val="FFC00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dirty="0" smtClean="0">
              <a:solidFill>
                <a:srgbClr val="FFC00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dirty="0" smtClean="0">
              <a:solidFill>
                <a:srgbClr val="FFC00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9" dur="1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4" dur="1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9" dur="1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4" dur="1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 animBg="1"/>
      <p:bldP spid="6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  <a:t>Atrakce </a:t>
            </a:r>
            <a:endParaRPr lang="cs-CZ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352928" cy="5472608"/>
          </a:xfrm>
        </p:spPr>
        <p:txBody>
          <a:bodyPr>
            <a:noAutofit/>
          </a:bodyPr>
          <a:lstStyle/>
          <a:p>
            <a:r>
              <a:rPr lang="cs-CZ" sz="2600" dirty="0" smtClean="0">
                <a:solidFill>
                  <a:srgbClr val="FFFF00"/>
                </a:solidFill>
                <a:latin typeface="Calibri" pitchFamily="34" charset="0"/>
              </a:rPr>
              <a:t>větná (skladební spodoba ) v ustálených vyjádřeních</a:t>
            </a:r>
          </a:p>
          <a:p>
            <a:r>
              <a:rPr lang="cs-CZ" sz="2600" dirty="0" smtClean="0">
                <a:latin typeface="Calibri" pitchFamily="34" charset="0"/>
              </a:rPr>
              <a:t>automatické přizpůsobení podoby závislého členu podobě členu řídícího = nenáležité přizpůsobování tvarů sousedních členů</a:t>
            </a:r>
          </a:p>
          <a:p>
            <a:r>
              <a:rPr lang="cs-CZ" sz="2600" dirty="0" smtClean="0">
                <a:latin typeface="Calibri" pitchFamily="34" charset="0"/>
              </a:rPr>
              <a:t>lexikalizované (ustálené) atrakce </a:t>
            </a:r>
            <a:r>
              <a:rPr lang="cs-CZ" sz="2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se za chybu nepovažují:</a:t>
            </a:r>
          </a:p>
          <a:p>
            <a:pPr>
              <a:buFont typeface="Wingdings" pitchFamily="2" charset="2"/>
              <a:buChar char="Ø"/>
            </a:pP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i="1" dirty="0" smtClean="0">
                <a:latin typeface="Calibri" pitchFamily="34" charset="0"/>
              </a:rPr>
              <a:t>Je širší než delší. ( dlouhý)</a:t>
            </a:r>
          </a:p>
          <a:p>
            <a:pPr>
              <a:buFont typeface="Wingdings" pitchFamily="2" charset="2"/>
              <a:buChar char="Ø"/>
            </a:pPr>
            <a:r>
              <a:rPr lang="cs-CZ" sz="2600" i="1" dirty="0" smtClean="0">
                <a:latin typeface="Calibri" pitchFamily="34" charset="0"/>
              </a:rPr>
              <a:t>Vezmi kde vezmi. ( vezmeš)</a:t>
            </a:r>
          </a:p>
          <a:p>
            <a:pPr>
              <a:buFont typeface="Wingdings" pitchFamily="2" charset="2"/>
              <a:buChar char="Ø"/>
            </a:pP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i="1" dirty="0" smtClean="0">
                <a:latin typeface="Calibri" pitchFamily="34" charset="0"/>
              </a:rPr>
              <a:t>Vstal před sluncem východem. </a:t>
            </a:r>
          </a:p>
          <a:p>
            <a:pPr>
              <a:buFont typeface="Wingdings" pitchFamily="2" charset="2"/>
              <a:buChar char="Ø"/>
            </a:pPr>
            <a:r>
              <a:rPr lang="cs-CZ" sz="2600" i="1" dirty="0" smtClean="0">
                <a:solidFill>
                  <a:srgbClr val="FFC000"/>
                </a:solidFill>
                <a:latin typeface="Calibri" pitchFamily="34" charset="0"/>
              </a:rPr>
              <a:t>Vstal před východem </a:t>
            </a:r>
            <a:r>
              <a:rPr lang="cs-CZ" sz="2600" dirty="0" smtClean="0">
                <a:solidFill>
                  <a:srgbClr val="FFC000"/>
                </a:solidFill>
                <a:latin typeface="Calibri" pitchFamily="34" charset="0"/>
              </a:rPr>
              <a:t>slunce.</a:t>
            </a:r>
          </a:p>
          <a:p>
            <a:pPr>
              <a:buFont typeface="Wingdings" pitchFamily="2" charset="2"/>
              <a:buChar char="Ø"/>
            </a:pPr>
            <a:r>
              <a:rPr lang="cs-CZ" sz="2600" i="1" dirty="0" smtClean="0">
                <a:latin typeface="Calibri" pitchFamily="34" charset="0"/>
              </a:rPr>
              <a:t>Ve většině případech měl pravdu. </a:t>
            </a:r>
            <a:endParaRPr lang="cs-CZ" sz="2600" dirty="0" smtClean="0">
              <a:solidFill>
                <a:srgbClr val="FFC00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dirty="0" smtClean="0">
                <a:solidFill>
                  <a:srgbClr val="FFC000"/>
                </a:solidFill>
                <a:latin typeface="Calibri" pitchFamily="34" charset="0"/>
              </a:rPr>
              <a:t>Ve většině případů měl pravdu.</a:t>
            </a:r>
          </a:p>
        </p:txBody>
      </p:sp>
      <p:sp>
        <p:nvSpPr>
          <p:cNvPr id="4" name="Slunce 3"/>
          <p:cNvSpPr/>
          <p:nvPr/>
        </p:nvSpPr>
        <p:spPr>
          <a:xfrm>
            <a:off x="5868144" y="3861048"/>
            <a:ext cx="2016224" cy="2088232"/>
          </a:xfrm>
          <a:prstGeom prst="sun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cs-CZ" sz="2800" b="1" dirty="0" smtClean="0">
              <a:latin typeface="Calibri" pitchFamily="34" charset="0"/>
            </a:endParaRPr>
          </a:p>
          <a:p>
            <a:endParaRPr lang="cs-CZ" sz="2800" b="1" dirty="0" smtClean="0">
              <a:latin typeface="Calibri" pitchFamily="34" charset="0"/>
            </a:endParaRPr>
          </a:p>
          <a:p>
            <a:endParaRPr lang="cs-CZ" sz="2800" b="1" dirty="0" smtClean="0">
              <a:latin typeface="Calibri" pitchFamily="34" charset="0"/>
            </a:endParaRPr>
          </a:p>
          <a:p>
            <a:endParaRPr lang="cs-CZ" sz="2800" b="1" dirty="0" smtClean="0">
              <a:latin typeface="Calibri" pitchFamily="34" charset="0"/>
            </a:endParaRPr>
          </a:p>
          <a:p>
            <a:endParaRPr lang="cs-CZ" sz="2800" b="1" dirty="0" smtClean="0">
              <a:latin typeface="Calibri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95536" y="692696"/>
            <a:ext cx="8439362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buNone/>
            </a:pPr>
            <a:r>
              <a:rPr lang="cs-CZ" sz="4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itchFamily="34" charset="0"/>
              </a:rPr>
              <a:t>1. odchylky od pravidelné větné stavby</a:t>
            </a:r>
          </a:p>
        </p:txBody>
      </p:sp>
      <p:sp>
        <p:nvSpPr>
          <p:cNvPr id="6" name="Stužka dolů 5"/>
          <p:cNvSpPr/>
          <p:nvPr/>
        </p:nvSpPr>
        <p:spPr>
          <a:xfrm>
            <a:off x="72008" y="2420888"/>
            <a:ext cx="8964488" cy="2520280"/>
          </a:xfrm>
          <a:prstGeom prst="ribbon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024336" y="2996952"/>
            <a:ext cx="51480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3600" b="1" dirty="0" smtClean="0">
                <a:solidFill>
                  <a:srgbClr val="FFC000"/>
                </a:solidFill>
                <a:latin typeface="Calibri" pitchFamily="34" charset="0"/>
              </a:rPr>
              <a:t>B) zvláštnosti </a:t>
            </a:r>
          </a:p>
          <a:p>
            <a:pPr>
              <a:buNone/>
            </a:pPr>
            <a:r>
              <a:rPr lang="cs-CZ" sz="3600" b="1" dirty="0" smtClean="0">
                <a:solidFill>
                  <a:srgbClr val="FFC000"/>
                </a:solidFill>
                <a:latin typeface="Calibri" pitchFamily="34" charset="0"/>
              </a:rPr>
              <a:t>     nezáměrné </a:t>
            </a:r>
          </a:p>
          <a:p>
            <a:pPr>
              <a:buNone/>
            </a:pPr>
            <a:r>
              <a:rPr lang="cs-CZ" sz="3600" b="1" dirty="0" smtClean="0">
                <a:solidFill>
                  <a:srgbClr val="FFC000"/>
                </a:solidFill>
                <a:latin typeface="Calibri" pitchFamily="34" charset="0"/>
              </a:rPr>
              <a:t>= nemotivované</a:t>
            </a:r>
            <a:endParaRPr lang="cs-CZ" sz="3600" dirty="0"/>
          </a:p>
        </p:txBody>
      </p:sp>
      <p:sp>
        <p:nvSpPr>
          <p:cNvPr id="9" name="Obdélník 8"/>
          <p:cNvSpPr/>
          <p:nvPr/>
        </p:nvSpPr>
        <p:spPr>
          <a:xfrm>
            <a:off x="827584" y="5580529"/>
            <a:ext cx="75237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b="1" dirty="0" smtClean="0">
                <a:solidFill>
                  <a:srgbClr val="FFC000"/>
                </a:solidFill>
                <a:latin typeface="Calibri" pitchFamily="34" charset="0"/>
              </a:rPr>
              <a:t>odchylky, které narušují větnou strukturu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507288" cy="1143000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Zeugma - </a:t>
            </a:r>
            <a:r>
              <a:rPr lang="cs-CZ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  <a:t>zanedbání dvojí vazby </a:t>
            </a:r>
            <a:endParaRPr lang="cs-CZ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256584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  <a:latin typeface="Calibri" pitchFamily="34" charset="0"/>
              </a:rPr>
              <a:t>spřežení dvou různých vazeb slovesa, zanedbání rozdílné dvojí vazby souřadných členů</a:t>
            </a:r>
            <a:r>
              <a:rPr lang="cs-CZ" sz="2800" dirty="0" smtClean="0">
                <a:solidFill>
                  <a:srgbClr val="FFFF00"/>
                </a:solidFill>
                <a:latin typeface="Calibri" pitchFamily="34" charset="0"/>
              </a:rPr>
              <a:t> </a:t>
            </a:r>
            <a:r>
              <a:rPr lang="cs-CZ" sz="2800" dirty="0" smtClean="0">
                <a:latin typeface="Calibri" pitchFamily="34" charset="0"/>
              </a:rPr>
              <a:t> </a:t>
            </a:r>
          </a:p>
          <a:p>
            <a:r>
              <a:rPr lang="cs-CZ" sz="2800" dirty="0" smtClean="0">
                <a:latin typeface="Calibri" pitchFamily="34" charset="0"/>
              </a:rPr>
              <a:t>v současné živé češtině je tento typ vazby poměrně běžný, oficiálně je však považován za chybu</a:t>
            </a:r>
          </a:p>
          <a:p>
            <a:r>
              <a:rPr lang="cs-CZ" sz="2800" dirty="0" smtClean="0">
                <a:latin typeface="Calibri" pitchFamily="34" charset="0"/>
              </a:rPr>
              <a:t>gramaticky a stylisticky správné je použít každou vazbu zvlášť, </a:t>
            </a:r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přičemž ve druhém použití je vázané slovo zpravidla nahrazeno zájmenem</a:t>
            </a:r>
          </a:p>
          <a:p>
            <a:r>
              <a:rPr lang="cs-CZ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Udržujte čistotu uvnitř i před školou. 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( Udržujte čistotu uvnitř školy ( 2.pád) i před školou ( ní). ( 7.pád)</a:t>
            </a:r>
          </a:p>
          <a:p>
            <a:r>
              <a:rPr lang="cs-CZ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Učili se nasedat a sesedat z vozů.</a:t>
            </a:r>
            <a:r>
              <a:rPr lang="cs-CZ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  </a:t>
            </a:r>
            <a:r>
              <a:rPr lang="cs-CZ" sz="2800" dirty="0" smtClean="0">
                <a:latin typeface="Calibri" pitchFamily="34" charset="0"/>
              </a:rPr>
              <a:t>(</a:t>
            </a:r>
            <a:r>
              <a:rPr lang="cs-CZ" sz="2800" i="1" dirty="0" smtClean="0">
                <a:latin typeface="Calibri" pitchFamily="34" charset="0"/>
              </a:rPr>
              <a:t>Učili se nasedat na vozy  ( 4.pád) a sesedat z vozů (nich). ( 2.pád).</a:t>
            </a:r>
          </a:p>
          <a:p>
            <a:pPr>
              <a:buNone/>
            </a:pPr>
            <a:r>
              <a:rPr lang="pt-BR" sz="2800" dirty="0" smtClean="0">
                <a:latin typeface="Calibri" pitchFamily="34" charset="0"/>
              </a:rPr>
              <a:t/>
            </a:r>
            <a:br>
              <a:rPr lang="pt-BR" sz="2800" dirty="0" smtClean="0">
                <a:latin typeface="Calibri" pitchFamily="34" charset="0"/>
              </a:rPr>
            </a:br>
            <a:endParaRPr lang="cs-CZ" sz="2800" dirty="0" smtClean="0">
              <a:latin typeface="Calibri" pitchFamily="34" charset="0"/>
            </a:endParaRPr>
          </a:p>
          <a:p>
            <a:endParaRPr lang="cs-CZ" sz="2800" b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467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Příklady zeugma - upravte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496944" cy="5805264"/>
          </a:xfrm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Včera jsem viděl a mluvil s Petrem.</a:t>
            </a:r>
          </a:p>
          <a:p>
            <a:pPr>
              <a:buNone/>
            </a:pPr>
            <a:r>
              <a:rPr lang="cs-CZ" sz="2800" i="1" dirty="0" smtClean="0">
                <a:latin typeface="Calibri" pitchFamily="34" charset="0"/>
              </a:rPr>
              <a:t>     </a:t>
            </a:r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Včera jsem viděl Petra ( 4.p) a mluvil jsem s Petrem      ( ním). ( 7.p)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Vinou poruchy hlasovacího zařízení byli někteří poslanci pro i proti návrhu.</a:t>
            </a:r>
          </a:p>
          <a:p>
            <a:pPr>
              <a:buNone/>
            </a:pPr>
            <a:r>
              <a:rPr lang="cs-CZ" sz="2800" i="1" dirty="0" smtClean="0">
                <a:latin typeface="Calibri" pitchFamily="34" charset="0"/>
              </a:rPr>
              <a:t>    </a:t>
            </a:r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Vinou poruchy hlasovacího zařízení byli někteří poslanci pro návrh ( 4.p.) i proti návrhu.( němu) (3.p.)</a:t>
            </a:r>
            <a:endParaRPr lang="cs-CZ" sz="28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Ničení a šlapání po trávníku se zakazuje.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Ničení  trávníku ( 4.p)a šlapání po trávníku ( něm) se zakazuje. ( 6.p.)</a:t>
            </a:r>
            <a:endParaRPr lang="cs-CZ" sz="2800" b="1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Opovrhovala a nenáviděla ho.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Opovrhovala jím (7 .p.) a nenáviděla ho. ( 4.p)</a:t>
            </a:r>
          </a:p>
          <a:p>
            <a:pPr>
              <a:buFont typeface="Wingdings" pitchFamily="2" charset="2"/>
              <a:buChar char="Ø"/>
            </a:pPr>
            <a:endParaRPr lang="cs-CZ" sz="2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Autofit/>
          </a:bodyPr>
          <a:lstStyle/>
          <a:p>
            <a:r>
              <a:rPr lang="cs-CZ" sz="2800" dirty="0" smtClean="0">
                <a:latin typeface="Calibri" pitchFamily="34" charset="0"/>
              </a:rPr>
              <a:t>ne všechny větné celky v mluvených či psaných projevech jsou vytvořeny pravidelně = dochází v nich k různým </a:t>
            </a:r>
            <a:r>
              <a:rPr lang="cs-CZ" sz="2800" b="1" dirty="0" smtClean="0">
                <a:latin typeface="Calibri" pitchFamily="34" charset="0"/>
              </a:rPr>
              <a:t>odchylkám</a:t>
            </a:r>
            <a:r>
              <a:rPr lang="cs-CZ" sz="2800" dirty="0" smtClean="0">
                <a:latin typeface="Calibri" pitchFamily="34" charset="0"/>
              </a:rPr>
              <a:t> od pravidelné větné stavby</a:t>
            </a:r>
          </a:p>
          <a:p>
            <a:r>
              <a:rPr lang="cs-CZ" sz="3200" b="1" dirty="0" err="1" smtClean="0">
                <a:solidFill>
                  <a:srgbClr val="FF0000"/>
                </a:solidFill>
                <a:latin typeface="Calibri" pitchFamily="34" charset="0"/>
              </a:rPr>
              <a:t>apoziopeze</a:t>
            </a:r>
            <a:r>
              <a:rPr lang="cs-CZ" sz="3200" b="1" dirty="0" smtClean="0">
                <a:solidFill>
                  <a:srgbClr val="FF0000"/>
                </a:solidFill>
                <a:latin typeface="Calibri" pitchFamily="34" charset="0"/>
              </a:rPr>
              <a:t> , </a:t>
            </a:r>
            <a:r>
              <a:rPr lang="cs-CZ" sz="3200" b="1" dirty="0" smtClean="0">
                <a:solidFill>
                  <a:srgbClr val="0070C0"/>
                </a:solidFill>
                <a:latin typeface="Calibri" pitchFamily="34" charset="0"/>
              </a:rPr>
              <a:t>elipsa</a:t>
            </a:r>
            <a:r>
              <a:rPr lang="cs-CZ" sz="3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, </a:t>
            </a:r>
            <a:r>
              <a:rPr lang="cs-CZ" sz="3200" b="1" dirty="0" smtClean="0">
                <a:solidFill>
                  <a:srgbClr val="7030A0"/>
                </a:solidFill>
                <a:latin typeface="Calibri" pitchFamily="34" charset="0"/>
              </a:rPr>
              <a:t>atrakce</a:t>
            </a:r>
            <a:r>
              <a:rPr lang="cs-CZ" sz="3200" dirty="0" smtClean="0">
                <a:solidFill>
                  <a:srgbClr val="7030A0"/>
                </a:solidFill>
                <a:latin typeface="Calibri" pitchFamily="34" charset="0"/>
              </a:rPr>
              <a:t>  </a:t>
            </a:r>
          </a:p>
          <a:p>
            <a:pPr marL="550926" indent="-514350">
              <a:buNone/>
            </a:pPr>
            <a:r>
              <a:rPr lang="cs-CZ" sz="2800" dirty="0" smtClean="0">
                <a:latin typeface="Calibri" pitchFamily="34" charset="0"/>
              </a:rPr>
              <a:t>      </a:t>
            </a:r>
            <a:endParaRPr lang="cs-CZ" sz="2800" b="1" dirty="0" smtClean="0">
              <a:latin typeface="Calibri" pitchFamily="34" charset="0"/>
            </a:endParaRPr>
          </a:p>
          <a:p>
            <a:endParaRPr lang="cs-CZ" sz="2800" dirty="0" smtClean="0">
              <a:latin typeface="Calibri" pitchFamily="34" charset="0"/>
            </a:endParaRPr>
          </a:p>
          <a:p>
            <a:pPr>
              <a:buNone/>
            </a:pPr>
            <a:endParaRPr lang="cs-CZ" sz="2800" dirty="0" smtClean="0">
              <a:latin typeface="Calibri" pitchFamily="34" charset="0"/>
            </a:endParaRPr>
          </a:p>
          <a:p>
            <a:pPr marL="420624" lvl="1" indent="-384048">
              <a:buSzPct val="80000"/>
              <a:buFont typeface="Wingdings 2"/>
              <a:buChar char=""/>
            </a:pPr>
            <a:r>
              <a:rPr lang="cs-CZ" sz="3200" b="1" dirty="0" smtClean="0">
                <a:solidFill>
                  <a:srgbClr val="FFC000"/>
                </a:solidFill>
                <a:latin typeface="Calibri" pitchFamily="34" charset="0"/>
              </a:rPr>
              <a:t>oslovení</a:t>
            </a:r>
            <a:r>
              <a:rPr lang="cs-CZ" sz="3200" dirty="0" smtClean="0">
                <a:latin typeface="Calibri" pitchFamily="34" charset="0"/>
              </a:rPr>
              <a:t>, </a:t>
            </a:r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citoslovce</a:t>
            </a:r>
            <a:r>
              <a:rPr lang="cs-CZ" sz="3200" dirty="0" smtClean="0">
                <a:latin typeface="Calibri" pitchFamily="34" charset="0"/>
              </a:rPr>
              <a:t>, </a:t>
            </a:r>
            <a:r>
              <a:rPr lang="cs-CZ" sz="3200" b="1" dirty="0" smtClean="0">
                <a:solidFill>
                  <a:schemeClr val="accent2"/>
                </a:solidFill>
                <a:latin typeface="Calibri" pitchFamily="34" charset="0"/>
              </a:rPr>
              <a:t>samostatný větný člen</a:t>
            </a:r>
            <a:r>
              <a:rPr lang="cs-CZ" sz="3200" dirty="0" smtClean="0">
                <a:latin typeface="Calibri" pitchFamily="34" charset="0"/>
              </a:rPr>
              <a:t>, </a:t>
            </a:r>
            <a:r>
              <a:rPr lang="cs-CZ" sz="3200" b="1" dirty="0" smtClean="0">
                <a:solidFill>
                  <a:srgbClr val="00B0F0"/>
                </a:solidFill>
                <a:latin typeface="Calibri" pitchFamily="34" charset="0"/>
              </a:rPr>
              <a:t>vsuvka </a:t>
            </a:r>
            <a:r>
              <a:rPr lang="cs-CZ" sz="2800" dirty="0" smtClean="0">
                <a:latin typeface="Calibri" pitchFamily="34" charset="0"/>
              </a:rPr>
              <a:t>( parenteze), </a:t>
            </a:r>
            <a:r>
              <a:rPr lang="cs-CZ" sz="32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alibri" pitchFamily="34" charset="0"/>
              </a:rPr>
              <a:t>osamostatnělý</a:t>
            </a: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alibri" pitchFamily="34" charset="0"/>
              </a:rPr>
              <a:t> větný člen</a:t>
            </a:r>
          </a:p>
          <a:p>
            <a:endParaRPr lang="cs-CZ" sz="2800" dirty="0" smtClean="0">
              <a:latin typeface="Calibri" pitchFamily="34" charset="0"/>
            </a:endParaRPr>
          </a:p>
          <a:p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251520" y="620688"/>
            <a:ext cx="8640960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3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itchFamily="34" charset="0"/>
              </a:rPr>
              <a:t>1. odchylky od pravidelné větné stavby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277688" y="4158208"/>
            <a:ext cx="8686800" cy="63894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itchFamily="34" charset="0"/>
              </a:rPr>
              <a:t>2. zvláštnosti větné stavby ( větného členění)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Příklady zeugma - upravte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80920" cy="45259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i="1" dirty="0" smtClean="0">
                <a:latin typeface="Calibri" pitchFamily="34" charset="0"/>
              </a:rPr>
              <a:t>Přepravovat a manipulovat s ropnými látkami je velmi nebezpečné.</a:t>
            </a:r>
          </a:p>
          <a:p>
            <a:pPr>
              <a:buNone/>
            </a:pP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     Přepravovat ropné látky a manipulovat s nimi je velmi nebezpečné.</a:t>
            </a:r>
          </a:p>
          <a:p>
            <a:pPr>
              <a:buFont typeface="Wingdings" pitchFamily="2" charset="2"/>
              <a:buChar char="Ø"/>
            </a:pPr>
            <a:r>
              <a:rPr lang="cs-CZ" i="1" dirty="0" smtClean="0">
                <a:latin typeface="Calibri" pitchFamily="34" charset="0"/>
              </a:rPr>
              <a:t>Přeprava a manipulace s ropnými látkami probíhá podle speciálních směrnic.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Přeprava ropných látek a manipulace s nimi probíhá podle speciálních směrnic.</a:t>
            </a:r>
          </a:p>
          <a:p>
            <a:pPr>
              <a:buFont typeface="Wingdings" pitchFamily="2" charset="2"/>
              <a:buChar char="Ø"/>
            </a:pPr>
            <a:r>
              <a:rPr lang="cs-CZ" i="1" dirty="0" smtClean="0">
                <a:latin typeface="Calibri" pitchFamily="34" charset="0"/>
              </a:rPr>
              <a:t>Pavel je zvyklý a spokojený s maminčinou kuchyní.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Radek je zvyklý na maminčinu kuchyni a je s ní spokojený.</a:t>
            </a:r>
            <a:endParaRPr lang="cs-CZ" dirty="0">
              <a:solidFill>
                <a:srgbClr val="FFC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467600" cy="1143000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  <a:t>Kontaminace</a:t>
            </a:r>
            <a:endParaRPr lang="cs-CZ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424936" cy="5400600"/>
          </a:xfrm>
          <a:ln>
            <a:noFill/>
          </a:ln>
        </p:spPr>
        <p:txBody>
          <a:bodyPr>
            <a:noAutofit/>
          </a:bodyPr>
          <a:lstStyle/>
          <a:p>
            <a:r>
              <a:rPr lang="cs-CZ" sz="2700" dirty="0" smtClean="0">
                <a:solidFill>
                  <a:srgbClr val="FFFF00"/>
                </a:solidFill>
                <a:latin typeface="Calibri" pitchFamily="34" charset="0"/>
              </a:rPr>
              <a:t>směšování, křížení vazeb  </a:t>
            </a:r>
            <a:r>
              <a:rPr lang="cs-CZ" sz="2700" dirty="0" smtClean="0">
                <a:latin typeface="Calibri" pitchFamily="34" charset="0"/>
              </a:rPr>
              <a:t>= dvě slova, slovní vazby nebo morfémy s podobným významem se vzájemně ovlivňují nebo splynou = správná vazba je zaměněna s jinou, převzatou od slova podobného významu</a:t>
            </a:r>
          </a:p>
          <a:p>
            <a:r>
              <a:rPr lang="cs-CZ" sz="2700" dirty="0" smtClean="0">
                <a:latin typeface="Calibri" pitchFamily="34" charset="0"/>
              </a:rPr>
              <a:t>přenesením vazby z jednoho predikátu k druhému vzniká vazba nová</a:t>
            </a:r>
          </a:p>
          <a:p>
            <a:r>
              <a:rPr lang="cs-CZ" sz="2700" i="1" dirty="0" smtClean="0">
                <a:solidFill>
                  <a:srgbClr val="FFC000"/>
                </a:solidFill>
                <a:latin typeface="Calibri" pitchFamily="34" charset="0"/>
              </a:rPr>
              <a:t>kontaminační tvorba nových slov</a:t>
            </a:r>
          </a:p>
          <a:p>
            <a:pPr>
              <a:buFont typeface="Wingdings" pitchFamily="2" charset="2"/>
              <a:buChar char="Ø"/>
            </a:pPr>
            <a:r>
              <a:rPr lang="cs-CZ" sz="2700" i="1" dirty="0" smtClean="0">
                <a:latin typeface="Calibri" pitchFamily="34" charset="0"/>
              </a:rPr>
              <a:t>bujarý z bujný a </a:t>
            </a:r>
            <a:r>
              <a:rPr lang="cs-CZ" sz="2700" i="1" dirty="0" err="1" smtClean="0">
                <a:latin typeface="Calibri" pitchFamily="34" charset="0"/>
              </a:rPr>
              <a:t>jarý</a:t>
            </a:r>
            <a:r>
              <a:rPr lang="cs-CZ" sz="2700" i="1" dirty="0" smtClean="0">
                <a:latin typeface="Calibri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sz="2700" i="1" dirty="0" smtClean="0">
                <a:latin typeface="Calibri" pitchFamily="34" charset="0"/>
              </a:rPr>
              <a:t>workoholismus (</a:t>
            </a:r>
            <a:r>
              <a:rPr lang="cs-CZ" sz="2700" i="1" dirty="0" err="1" smtClean="0">
                <a:latin typeface="Calibri" pitchFamily="34" charset="0"/>
              </a:rPr>
              <a:t>work</a:t>
            </a:r>
            <a:r>
              <a:rPr lang="cs-CZ" sz="2700" i="1" dirty="0" smtClean="0">
                <a:latin typeface="Calibri" pitchFamily="34" charset="0"/>
              </a:rPr>
              <a:t> a alkoholismus)</a:t>
            </a:r>
          </a:p>
          <a:p>
            <a:pPr>
              <a:buFont typeface="Wingdings" pitchFamily="2" charset="2"/>
              <a:buChar char="Ø"/>
            </a:pPr>
            <a:r>
              <a:rPr lang="cs-CZ" sz="2700" i="1" dirty="0" smtClean="0">
                <a:latin typeface="Calibri" pitchFamily="34" charset="0"/>
              </a:rPr>
              <a:t>autobus (automobil a omnibus)</a:t>
            </a:r>
          </a:p>
          <a:p>
            <a:pPr>
              <a:buFont typeface="Wingdings" pitchFamily="2" charset="2"/>
              <a:buChar char="Ø"/>
            </a:pPr>
            <a:r>
              <a:rPr lang="cs-CZ" sz="2700" i="1" dirty="0" smtClean="0">
                <a:latin typeface="Calibri" pitchFamily="34" charset="0"/>
              </a:rPr>
              <a:t>homofobie (homosexualita a fobie)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120680"/>
          </a:xfrm>
        </p:spPr>
        <p:txBody>
          <a:bodyPr>
            <a:noAutofit/>
          </a:bodyPr>
          <a:lstStyle/>
          <a:p>
            <a:r>
              <a:rPr lang="cs-CZ" sz="2600" i="1" dirty="0" smtClean="0">
                <a:solidFill>
                  <a:srgbClr val="FFC000"/>
                </a:solidFill>
                <a:latin typeface="Calibri" pitchFamily="34" charset="0"/>
              </a:rPr>
              <a:t>hlásková a tvaroslovná kontaminace</a:t>
            </a:r>
          </a:p>
          <a:p>
            <a:pPr>
              <a:buFont typeface="Wingdings" pitchFamily="2" charset="2"/>
              <a:buChar char="Ø"/>
            </a:pPr>
            <a:r>
              <a:rPr lang="cs-CZ" sz="2600" i="1" dirty="0" smtClean="0">
                <a:latin typeface="Calibri" pitchFamily="34" charset="0"/>
              </a:rPr>
              <a:t>tip a typ</a:t>
            </a:r>
          </a:p>
          <a:p>
            <a:pPr>
              <a:buFont typeface="Wingdings" pitchFamily="2" charset="2"/>
              <a:buChar char="Ø"/>
            </a:pPr>
            <a:r>
              <a:rPr lang="cs-CZ" sz="2600" i="1" dirty="0" smtClean="0">
                <a:latin typeface="Calibri" pitchFamily="34" charset="0"/>
              </a:rPr>
              <a:t>rozřešení a rozhřešení</a:t>
            </a:r>
          </a:p>
          <a:p>
            <a:r>
              <a:rPr lang="cs-CZ" sz="2600" i="1" dirty="0" smtClean="0">
                <a:latin typeface="Calibri" pitchFamily="34" charset="0"/>
              </a:rPr>
              <a:t>provaz z původního </a:t>
            </a:r>
            <a:r>
              <a:rPr lang="cs-CZ" sz="2600" i="1" dirty="0" err="1" smtClean="0">
                <a:latin typeface="Calibri" pitchFamily="34" charset="0"/>
              </a:rPr>
              <a:t>povraz</a:t>
            </a:r>
            <a:r>
              <a:rPr lang="cs-CZ" sz="2600" i="1" dirty="0" smtClean="0">
                <a:latin typeface="Calibri" pitchFamily="34" charset="0"/>
              </a:rPr>
              <a:t> a </a:t>
            </a:r>
            <a:r>
              <a:rPr lang="cs-CZ" sz="2600" i="1" dirty="0" err="1" smtClean="0">
                <a:latin typeface="Calibri" pitchFamily="34" charset="0"/>
              </a:rPr>
              <a:t>vázati</a:t>
            </a:r>
            <a:r>
              <a:rPr lang="cs-CZ" sz="2600" i="1" dirty="0" smtClean="0">
                <a:latin typeface="Calibri" pitchFamily="34" charset="0"/>
              </a:rPr>
              <a:t> </a:t>
            </a:r>
            <a:endParaRPr lang="cs-CZ" sz="2600" i="1" baseline="30000" dirty="0" smtClean="0">
              <a:latin typeface="Calibri" pitchFamily="34" charset="0"/>
            </a:endParaRPr>
          </a:p>
          <a:p>
            <a:r>
              <a:rPr lang="cs-CZ" sz="2600" i="1" dirty="0" smtClean="0">
                <a:solidFill>
                  <a:srgbClr val="FFC000"/>
                </a:solidFill>
                <a:latin typeface="Calibri" pitchFamily="34" charset="0"/>
              </a:rPr>
              <a:t>kontaminace vazeb</a:t>
            </a:r>
          </a:p>
          <a:p>
            <a:pPr>
              <a:buFont typeface="Wingdings" pitchFamily="2" charset="2"/>
              <a:buChar char="Ø"/>
            </a:pPr>
            <a:r>
              <a:rPr lang="cs-CZ" sz="2600" dirty="0" smtClean="0">
                <a:solidFill>
                  <a:srgbClr val="FFFF00"/>
                </a:solidFill>
                <a:latin typeface="Calibri" pitchFamily="34" charset="0"/>
              </a:rPr>
              <a:t>předložka „mimo“ původně se 4.p. se pod vlivem předložky „kromě“ začala používat se 2.pádem</a:t>
            </a:r>
          </a:p>
          <a:p>
            <a:pPr>
              <a:buFont typeface="Wingdings" pitchFamily="2" charset="2"/>
              <a:buChar char="Ø"/>
            </a:pPr>
            <a:r>
              <a:rPr lang="cs-CZ" sz="2600" i="1" dirty="0" smtClean="0">
                <a:latin typeface="Calibri" pitchFamily="34" charset="0"/>
              </a:rPr>
              <a:t>mimo</a:t>
            </a:r>
            <a:r>
              <a:rPr lang="cs-CZ" sz="2600" dirty="0" smtClean="0">
                <a:latin typeface="Calibri" pitchFamily="34" charset="0"/>
              </a:rPr>
              <a:t> Evu ( 4.p.) + kromě </a:t>
            </a:r>
            <a:r>
              <a:rPr lang="cs-CZ" sz="2600" i="1" dirty="0" smtClean="0">
                <a:latin typeface="Calibri" pitchFamily="34" charset="0"/>
              </a:rPr>
              <a:t>Evy ( 2.p.)</a:t>
            </a:r>
            <a:r>
              <a:rPr lang="cs-CZ" sz="2600" dirty="0" smtClean="0">
                <a:latin typeface="Calibri" pitchFamily="34" charset="0"/>
              </a:rPr>
              <a:t> = </a:t>
            </a:r>
            <a:r>
              <a:rPr lang="cs-CZ" sz="2600" i="1" dirty="0" smtClean="0">
                <a:latin typeface="Calibri" pitchFamily="34" charset="0"/>
              </a:rPr>
              <a:t>mimo Evy ( 2.p)</a:t>
            </a:r>
            <a:endParaRPr lang="cs-CZ" sz="26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i="1" dirty="0" smtClean="0">
                <a:latin typeface="Calibri" pitchFamily="34" charset="0"/>
              </a:rPr>
              <a:t>cenit si</a:t>
            </a:r>
            <a:r>
              <a:rPr lang="cs-CZ" sz="2600" dirty="0" smtClean="0">
                <a:latin typeface="Calibri" pitchFamily="34" charset="0"/>
              </a:rPr>
              <a:t> něco(4.p.) + vážit si </a:t>
            </a:r>
            <a:r>
              <a:rPr lang="cs-CZ" sz="2600" i="1" dirty="0" smtClean="0">
                <a:latin typeface="Calibri" pitchFamily="34" charset="0"/>
              </a:rPr>
              <a:t>něčeho( 2.p.)</a:t>
            </a:r>
            <a:r>
              <a:rPr lang="cs-CZ" sz="2600" dirty="0" smtClean="0">
                <a:latin typeface="Calibri" pitchFamily="34" charset="0"/>
              </a:rPr>
              <a:t> = </a:t>
            </a:r>
            <a:r>
              <a:rPr lang="cs-CZ" sz="2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cenit si něčeho (2.p.)</a:t>
            </a:r>
          </a:p>
          <a:p>
            <a:pPr>
              <a:buFont typeface="Wingdings" pitchFamily="2" charset="2"/>
              <a:buChar char="Ø"/>
            </a:pPr>
            <a:r>
              <a:rPr lang="cs-CZ" sz="2600" i="1" dirty="0" smtClean="0">
                <a:latin typeface="Calibri" pitchFamily="34" charset="0"/>
              </a:rPr>
              <a:t>schopen čeho ( 2.p.) + ochoten k čemu ( 3.p.) = </a:t>
            </a:r>
            <a:r>
              <a:rPr lang="cs-CZ" sz="2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schopen               k čemu ( 3.p.)</a:t>
            </a:r>
          </a:p>
          <a:p>
            <a:pPr>
              <a:buFont typeface="Wingdings" pitchFamily="2" charset="2"/>
              <a:buChar char="Ø"/>
            </a:pPr>
            <a:r>
              <a:rPr lang="cs-CZ" sz="2600" i="1" dirty="0" smtClean="0">
                <a:latin typeface="Calibri" pitchFamily="34" charset="0"/>
              </a:rPr>
              <a:t>předcházet něco + zabránit něčemu ( 3.p.)= </a:t>
            </a:r>
            <a:r>
              <a:rPr lang="cs-CZ" sz="2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předcházet něčemu</a:t>
            </a:r>
          </a:p>
          <a:p>
            <a:endParaRPr lang="cs-CZ" sz="2600" b="1" dirty="0" smtClean="0">
              <a:latin typeface="Calibri" pitchFamily="34" charset="0"/>
            </a:endParaRPr>
          </a:p>
          <a:p>
            <a:endParaRPr lang="cs-CZ" sz="2600" b="1" dirty="0" smtClean="0">
              <a:latin typeface="Calibri" pitchFamily="34" charset="0"/>
            </a:endParaRPr>
          </a:p>
          <a:p>
            <a:endParaRPr lang="cs-CZ" sz="2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507288" cy="1143000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  <a:t>Anakolut - vyšinutí z větné stavby </a:t>
            </a:r>
            <a:endParaRPr lang="cs-CZ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268760"/>
            <a:ext cx="8892480" cy="5256584"/>
          </a:xfrm>
        </p:spPr>
        <p:txBody>
          <a:bodyPr>
            <a:noAutofit/>
          </a:bodyPr>
          <a:lstStyle/>
          <a:p>
            <a:pPr marL="420624" lvl="1" indent="-384048">
              <a:buSzPct val="80000"/>
              <a:buFont typeface="Wingdings 2"/>
              <a:buChar char=""/>
            </a:pPr>
            <a:r>
              <a:rPr lang="cs-CZ" sz="2800" dirty="0" smtClean="0">
                <a:solidFill>
                  <a:srgbClr val="FFFF00"/>
                </a:solidFill>
                <a:latin typeface="Calibri" pitchFamily="34" charset="0"/>
              </a:rPr>
              <a:t>začátek větné konstrukce, přerušení a přechod k jiné konstrukci </a:t>
            </a:r>
            <a:r>
              <a:rPr lang="cs-CZ" sz="2800" dirty="0" smtClean="0">
                <a:latin typeface="Calibri" pitchFamily="34" charset="0"/>
              </a:rPr>
              <a:t>= další část věty nenavazuje syntakticky správně na část předcházející</a:t>
            </a:r>
          </a:p>
          <a:p>
            <a:pPr marL="420624" lvl="1" indent="-384048">
              <a:buSzPct val="80000"/>
              <a:buFont typeface="Wingdings 2"/>
              <a:buChar char=""/>
            </a:pPr>
            <a:r>
              <a:rPr lang="cs-CZ" sz="2800" dirty="0" smtClean="0">
                <a:latin typeface="Calibri" pitchFamily="34" charset="0"/>
              </a:rPr>
              <a:t>často v nepřipravených projevech</a:t>
            </a:r>
          </a:p>
          <a:p>
            <a:r>
              <a:rPr lang="cs-CZ" sz="2800" i="1" dirty="0" smtClean="0">
                <a:latin typeface="Calibri" pitchFamily="34" charset="0"/>
              </a:rPr>
              <a:t>Kdo se přihlásí na výlet,  je třeba, aby zaplatil zálohu.</a:t>
            </a:r>
            <a:r>
              <a:rPr lang="cs-CZ" sz="2800" dirty="0" smtClean="0">
                <a:latin typeface="Calibri" pitchFamily="34" charset="0"/>
              </a:rPr>
              <a:t>  </a:t>
            </a:r>
            <a:r>
              <a:rPr lang="cs-CZ" sz="2800" b="1" dirty="0" smtClean="0">
                <a:solidFill>
                  <a:srgbClr val="FFC000"/>
                </a:solidFill>
                <a:latin typeface="Calibri" pitchFamily="34" charset="0"/>
              </a:rPr>
              <a:t>X </a:t>
            </a:r>
            <a:r>
              <a:rPr lang="cs-CZ" sz="2800" dirty="0" smtClean="0">
                <a:latin typeface="Calibri" pitchFamily="34" charset="0"/>
              </a:rPr>
              <a:t>     </a:t>
            </a:r>
            <a:r>
              <a:rPr lang="cs-CZ" sz="2800" i="1" dirty="0" smtClean="0">
                <a:latin typeface="Calibri" pitchFamily="34" charset="0"/>
              </a:rPr>
              <a:t> </a:t>
            </a:r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Kdo se přihlásí na výlet, musí zaplatit zálohu</a:t>
            </a:r>
            <a:r>
              <a:rPr lang="cs-CZ" sz="2800" i="1" dirty="0" smtClean="0">
                <a:latin typeface="Calibri" pitchFamily="34" charset="0"/>
              </a:rPr>
              <a:t>.</a:t>
            </a:r>
          </a:p>
          <a:p>
            <a:r>
              <a:rPr lang="cs-CZ" sz="2800" i="1" dirty="0" smtClean="0">
                <a:latin typeface="Calibri" pitchFamily="34" charset="0"/>
              </a:rPr>
              <a:t>Bude to zkouška, na kterou říkala, že se musí důkladně naučit. </a:t>
            </a:r>
            <a:r>
              <a:rPr lang="cs-CZ" sz="2800" b="1" i="1" dirty="0" smtClean="0">
                <a:solidFill>
                  <a:srgbClr val="FFC000"/>
                </a:solidFill>
                <a:latin typeface="Calibri" pitchFamily="34" charset="0"/>
              </a:rPr>
              <a:t>X</a:t>
            </a:r>
          </a:p>
          <a:p>
            <a:pPr>
              <a:buNone/>
            </a:pPr>
            <a:r>
              <a:rPr lang="cs-CZ" sz="2800" i="1" dirty="0" smtClean="0">
                <a:latin typeface="Calibri" pitchFamily="34" charset="0"/>
              </a:rPr>
              <a:t>    </a:t>
            </a:r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Říkala, že to bude to zkouška, na kterou se musí důkladně naučit.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7467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Anakolut - upravte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400600"/>
          </a:xfrm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Člověk, když není opatrný, hned se mu něco ztratí.</a:t>
            </a:r>
          </a:p>
          <a:p>
            <a:pPr>
              <a:buNone/>
            </a:pPr>
            <a:r>
              <a:rPr lang="cs-CZ" sz="2800" i="1" dirty="0" smtClean="0">
                <a:solidFill>
                  <a:srgbClr val="FFC000"/>
                </a:solidFill>
                <a:latin typeface="Calibri" pitchFamily="34" charset="0"/>
              </a:rPr>
              <a:t>     </a:t>
            </a:r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Člověk, když není opatrný, hned něco ztratí.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Vojta, když se přestěhoval do Ostravy, bylo  mu deset let. </a:t>
            </a:r>
            <a:endParaRPr lang="cs-CZ" sz="2800" b="1" i="1" dirty="0" smtClean="0">
              <a:solidFill>
                <a:srgbClr val="FFC000"/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sz="2800" i="1" dirty="0" smtClean="0">
                <a:latin typeface="Calibri" pitchFamily="34" charset="0"/>
              </a:rPr>
              <a:t>     </a:t>
            </a:r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Když bylo Vojtovi deset let, přestěhoval do  Ostravy.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Ochutnávka vín, bílá a červená, začne po slavnostním obědě. </a:t>
            </a:r>
            <a:endParaRPr lang="cs-CZ" sz="2800" b="1" i="1" dirty="0" smtClean="0">
              <a:solidFill>
                <a:srgbClr val="FFC000"/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sz="2800" i="1" dirty="0" smtClean="0">
                <a:latin typeface="Calibri" pitchFamily="34" charset="0"/>
              </a:rPr>
              <a:t>     </a:t>
            </a:r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Ochutnávka vín, bílých a červených, začne po slavnostním obědě.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Kdo ztratil klíče, jsou u školníka. </a:t>
            </a:r>
            <a:endParaRPr lang="cs-CZ" sz="2800" b="1" i="1" dirty="0" smtClean="0">
              <a:solidFill>
                <a:srgbClr val="FFC000"/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     Kdo ztratil klíče, má je u školníka.</a:t>
            </a:r>
          </a:p>
          <a:p>
            <a:pPr>
              <a:buFont typeface="Wingdings" pitchFamily="2" charset="2"/>
              <a:buChar char="Ø"/>
            </a:pPr>
            <a:endParaRPr lang="cs-CZ" sz="2800" i="1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800" dirty="0" smtClean="0">
              <a:latin typeface="Calibri" pitchFamily="34" charset="0"/>
            </a:endParaRPr>
          </a:p>
          <a:p>
            <a:endParaRPr lang="cs-CZ" sz="2800" dirty="0">
              <a:latin typeface="Calibri" pitchFamily="34" charset="0"/>
            </a:endParaRPr>
          </a:p>
        </p:txBody>
      </p:sp>
      <p:sp>
        <p:nvSpPr>
          <p:cNvPr id="4" name="Slunce 3"/>
          <p:cNvSpPr/>
          <p:nvPr/>
        </p:nvSpPr>
        <p:spPr>
          <a:xfrm>
            <a:off x="7308304" y="4869160"/>
            <a:ext cx="1512168" cy="1656184"/>
          </a:xfrm>
          <a:prstGeom prst="sun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4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itchFamily="34" charset="0"/>
              </a:rPr>
              <a:t>2.  zvláštnosti větné stavby </a:t>
            </a:r>
            <a:br>
              <a:rPr lang="cs-CZ" sz="4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itchFamily="34" charset="0"/>
              </a:rPr>
            </a:br>
            <a:r>
              <a:rPr lang="cs-CZ" sz="4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itchFamily="34" charset="0"/>
              </a:rPr>
              <a:t>     ( větného členění)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484784"/>
            <a:ext cx="9036496" cy="5184576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rgbClr val="FFFF00"/>
                </a:solidFill>
                <a:latin typeface="Calibri" pitchFamily="34" charset="0"/>
              </a:rPr>
              <a:t>do věty se mluvnicky nezačleňují  </a:t>
            </a:r>
            <a:r>
              <a:rPr lang="cs-CZ" sz="2800" dirty="0" smtClean="0">
                <a:solidFill>
                  <a:srgbClr val="00B0F0"/>
                </a:solidFill>
                <a:latin typeface="Calibri" pitchFamily="34" charset="0"/>
              </a:rPr>
              <a:t>(s výjimkou </a:t>
            </a:r>
            <a:r>
              <a:rPr lang="cs-CZ" sz="2800" dirty="0" err="1" smtClean="0">
                <a:solidFill>
                  <a:srgbClr val="00B0F0"/>
                </a:solidFill>
                <a:latin typeface="Calibri" pitchFamily="34" charset="0"/>
              </a:rPr>
              <a:t>osamostatnělého</a:t>
            </a:r>
            <a:r>
              <a:rPr lang="cs-CZ" sz="2800" dirty="0" smtClean="0">
                <a:solidFill>
                  <a:srgbClr val="00B0F0"/>
                </a:solidFill>
                <a:latin typeface="Calibri" pitchFamily="34" charset="0"/>
              </a:rPr>
              <a:t> větného členu)</a:t>
            </a:r>
            <a:r>
              <a:rPr lang="cs-CZ" sz="2800" dirty="0" smtClean="0">
                <a:latin typeface="Calibri" pitchFamily="34" charset="0"/>
              </a:rPr>
              <a:t> = mluvnicky nezávisí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sz="2800" dirty="0" smtClean="0">
                <a:latin typeface="Calibri" pitchFamily="34" charset="0"/>
              </a:rPr>
              <a:t>     na žádném slově ve větě,  s větou souvisí pouze obsahově</a:t>
            </a:r>
          </a:p>
          <a:p>
            <a:r>
              <a:rPr lang="cs-CZ" sz="2800" dirty="0" smtClean="0">
                <a:latin typeface="Calibri" pitchFamily="34" charset="0"/>
              </a:rPr>
              <a:t>do věty jsou volně vložené (vsuvky), </a:t>
            </a:r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oddělují se čárkou</a:t>
            </a:r>
          </a:p>
          <a:p>
            <a:r>
              <a:rPr lang="cs-CZ" sz="2800" dirty="0" smtClean="0">
                <a:solidFill>
                  <a:srgbClr val="FFC000"/>
                </a:solidFill>
              </a:rPr>
              <a:t>ozvláštňují vyjadřování</a:t>
            </a:r>
            <a:endParaRPr lang="cs-CZ" sz="28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marL="420624" lvl="1" indent="-384048">
              <a:buSzPct val="80000"/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oslovení</a:t>
            </a:r>
          </a:p>
          <a:p>
            <a:pPr marL="420624" lvl="1" indent="-384048">
              <a:buSzPct val="80000"/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citoslovce </a:t>
            </a:r>
            <a:r>
              <a:rPr lang="cs-CZ" sz="2800" dirty="0" smtClean="0">
                <a:latin typeface="Calibri" pitchFamily="34" charset="0"/>
              </a:rPr>
              <a:t>(</a:t>
            </a:r>
            <a:r>
              <a:rPr lang="cs-CZ" sz="2800" dirty="0" smtClean="0"/>
              <a:t>expresivita)</a:t>
            </a:r>
            <a:endParaRPr lang="cs-CZ" sz="2800" dirty="0" smtClean="0">
              <a:solidFill>
                <a:schemeClr val="accent1">
                  <a:lumMod val="40000"/>
                  <a:lumOff val="60000"/>
                </a:schemeClr>
              </a:solidFill>
              <a:latin typeface="Calibri" pitchFamily="34" charset="0"/>
            </a:endParaRPr>
          </a:p>
          <a:p>
            <a:pPr marL="420624" lvl="1" indent="-384048">
              <a:buSzPct val="80000"/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samostatný větný člen</a:t>
            </a:r>
          </a:p>
          <a:p>
            <a:pPr marL="420624" lvl="1" indent="-384048">
              <a:buSzPct val="80000"/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vsuvka  ( parenteze)</a:t>
            </a:r>
          </a:p>
          <a:p>
            <a:pPr marL="420624" lvl="1" indent="-384048">
              <a:buSzPct val="80000"/>
              <a:buFont typeface="Wingdings" pitchFamily="2" charset="2"/>
              <a:buChar char="Ø"/>
            </a:pPr>
            <a:r>
              <a:rPr lang="cs-CZ" sz="28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osamostatnělý</a:t>
            </a:r>
            <a:r>
              <a:rPr lang="cs-CZ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 větný člen</a:t>
            </a: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  <a:t>Oslovení</a:t>
            </a:r>
            <a:br>
              <a:rPr lang="cs-CZ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</a:br>
            <a:endParaRPr lang="cs-CZ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00600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rgbClr val="FFFF00"/>
                </a:solidFill>
                <a:latin typeface="Calibri" pitchFamily="34" charset="0"/>
              </a:rPr>
              <a:t>do věty se mluvnicky nezačleňuje, nerozvíjí žádný větný člen</a:t>
            </a:r>
          </a:p>
          <a:p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skupina slov či slovo ve vokativu (5. pádu)</a:t>
            </a:r>
            <a:r>
              <a:rPr lang="cs-CZ" sz="2800" dirty="0" smtClean="0">
                <a:solidFill>
                  <a:srgbClr val="FFFF00"/>
                </a:solidFill>
                <a:latin typeface="Calibri" pitchFamily="34" charset="0"/>
              </a:rPr>
              <a:t>; </a:t>
            </a:r>
            <a:r>
              <a:rPr lang="cs-CZ" sz="2800" dirty="0" smtClean="0">
                <a:latin typeface="Calibri" pitchFamily="34" charset="0"/>
              </a:rPr>
              <a:t> hovorově v  1.pádu ( pane Pavel)</a:t>
            </a:r>
          </a:p>
          <a:p>
            <a:r>
              <a:rPr lang="cs-CZ" sz="2800" dirty="0" smtClean="0">
                <a:latin typeface="Calibri" pitchFamily="34" charset="0"/>
              </a:rPr>
              <a:t>nestojí-li samostatně, </a:t>
            </a:r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oddělujeme čárkami z obou stran</a:t>
            </a:r>
          </a:p>
          <a:p>
            <a:r>
              <a:rPr lang="cs-CZ" sz="2800" i="1" dirty="0" smtClean="0">
                <a:latin typeface="Calibri" pitchFamily="34" charset="0"/>
              </a:rPr>
              <a:t>„To jsi, </a:t>
            </a:r>
            <a:r>
              <a:rPr lang="cs-CZ" sz="28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Jano</a:t>
            </a:r>
            <a:r>
              <a:rPr lang="cs-CZ" sz="2800" i="1" dirty="0" smtClean="0">
                <a:latin typeface="Calibri" pitchFamily="34" charset="0"/>
              </a:rPr>
              <a:t>, nikdy neviděla !“</a:t>
            </a:r>
            <a:r>
              <a:rPr lang="cs-CZ" sz="2800" dirty="0" smtClean="0">
                <a:latin typeface="Calibri" pitchFamily="34" charset="0"/>
              </a:rPr>
              <a:t/>
            </a:r>
            <a:br>
              <a:rPr lang="cs-CZ" sz="2800" dirty="0" smtClean="0">
                <a:latin typeface="Calibri" pitchFamily="34" charset="0"/>
              </a:rPr>
            </a:br>
            <a:r>
              <a:rPr lang="cs-CZ" sz="2800" i="1" dirty="0" smtClean="0">
                <a:latin typeface="Calibri" pitchFamily="34" charset="0"/>
              </a:rPr>
              <a:t>„ </a:t>
            </a:r>
            <a:r>
              <a:rPr lang="cs-CZ" sz="28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Vláďo</a:t>
            </a:r>
            <a:r>
              <a:rPr lang="cs-CZ" sz="2800" i="1" dirty="0" smtClean="0">
                <a:latin typeface="Calibri" pitchFamily="34" charset="0"/>
              </a:rPr>
              <a:t>, přijď ke mně v pět!“</a:t>
            </a:r>
            <a:r>
              <a:rPr lang="cs-CZ" sz="2800" dirty="0" smtClean="0">
                <a:latin typeface="Calibri" pitchFamily="34" charset="0"/>
              </a:rPr>
              <a:t/>
            </a:r>
            <a:br>
              <a:rPr lang="cs-CZ" sz="2800" dirty="0" smtClean="0">
                <a:latin typeface="Calibri" pitchFamily="34" charset="0"/>
              </a:rPr>
            </a:br>
            <a:r>
              <a:rPr lang="cs-CZ" sz="2800" i="1" dirty="0" smtClean="0">
                <a:latin typeface="Calibri" pitchFamily="34" charset="0"/>
              </a:rPr>
              <a:t>„Kdy s námi půjdeš zase do kina, </a:t>
            </a:r>
            <a:r>
              <a:rPr lang="cs-CZ" sz="2800" b="1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Toníku</a:t>
            </a:r>
            <a:r>
              <a:rPr lang="cs-CZ" sz="28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?</a:t>
            </a:r>
            <a:r>
              <a:rPr lang="cs-CZ" sz="2800" i="1" dirty="0" smtClean="0">
                <a:latin typeface="Calibri" pitchFamily="34" charset="0"/>
              </a:rPr>
              <a:t>“</a:t>
            </a:r>
          </a:p>
          <a:p>
            <a:pPr>
              <a:buNone/>
            </a:pPr>
            <a:r>
              <a:rPr lang="cs-CZ" sz="2800" i="1" dirty="0" smtClean="0">
                <a:latin typeface="Calibri" pitchFamily="34" charset="0"/>
              </a:rPr>
              <a:t>    „ </a:t>
            </a:r>
            <a:r>
              <a:rPr lang="cs-CZ" sz="28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Hynku! Viléme! Jarmilo</a:t>
            </a:r>
            <a:r>
              <a:rPr lang="cs-CZ" sz="2800" i="1" dirty="0" smtClean="0">
                <a:latin typeface="Calibri" pitchFamily="34" charset="0"/>
              </a:rPr>
              <a:t>!“ (tři samostatné výpovědi)</a:t>
            </a:r>
            <a:r>
              <a:rPr lang="cs-CZ" sz="2800" dirty="0" smtClean="0">
                <a:latin typeface="Calibri" pitchFamily="34" charset="0"/>
              </a:rPr>
              <a:t/>
            </a:r>
            <a:br>
              <a:rPr lang="cs-CZ" sz="2800" dirty="0" smtClean="0">
                <a:latin typeface="Calibri" pitchFamily="34" charset="0"/>
              </a:rPr>
            </a:br>
            <a:r>
              <a:rPr lang="cs-CZ" sz="2800" dirty="0" smtClean="0">
                <a:latin typeface="Calibri" pitchFamily="34" charset="0"/>
              </a:rPr>
              <a:t/>
            </a:r>
            <a:br>
              <a:rPr lang="cs-CZ" sz="2800" dirty="0" smtClean="0">
                <a:latin typeface="Calibri" pitchFamily="34" charset="0"/>
              </a:rPr>
            </a:br>
            <a:endParaRPr lang="cs-CZ" sz="2800" dirty="0" smtClean="0">
              <a:latin typeface="Calibri" pitchFamily="34" charset="0"/>
            </a:endParaRPr>
          </a:p>
          <a:p>
            <a:endParaRPr lang="cs-CZ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  <a:t>Oslovení</a:t>
            </a:r>
            <a:endParaRPr lang="cs-CZ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08912" cy="5112568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může být oficiální, neoficiální</a:t>
            </a:r>
          </a:p>
          <a:p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citově zabarvené</a:t>
            </a:r>
          </a:p>
          <a:p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holé, rozvité, několikanásobné</a:t>
            </a:r>
          </a:p>
          <a:p>
            <a:r>
              <a:rPr lang="cs-CZ" sz="2800" i="1" dirty="0" smtClean="0">
                <a:latin typeface="Calibri" pitchFamily="34" charset="0"/>
              </a:rPr>
              <a:t>Vážený pane řediteli, dovolte, abych vám představila vaši novou sekretářku.</a:t>
            </a:r>
          </a:p>
          <a:p>
            <a:r>
              <a:rPr lang="cs-CZ" sz="2800" i="1" dirty="0" smtClean="0">
                <a:latin typeface="Calibri" pitchFamily="34" charset="0"/>
              </a:rPr>
              <a:t>Nemohl byste mě zastoupit zítra ve třídě 6.O, pane kolego?</a:t>
            </a:r>
          </a:p>
          <a:p>
            <a:r>
              <a:rPr lang="cs-CZ" sz="2800" i="1" dirty="0" smtClean="0">
                <a:latin typeface="Calibri" pitchFamily="34" charset="0"/>
              </a:rPr>
              <a:t>Dobrý den, paní Nováková, jak se vám daří?</a:t>
            </a:r>
          </a:p>
          <a:p>
            <a:r>
              <a:rPr lang="cs-CZ" sz="2800" i="1" dirty="0" smtClean="0">
                <a:latin typeface="Calibri" pitchFamily="34" charset="0"/>
              </a:rPr>
              <a:t>Ty moje lásko, co bych si bez tebe počala?</a:t>
            </a:r>
          </a:p>
          <a:p>
            <a:r>
              <a:rPr lang="cs-CZ" sz="2800" i="1" dirty="0" smtClean="0">
                <a:latin typeface="Calibri" pitchFamily="34" charset="0"/>
              </a:rPr>
              <a:t>Romane, Honzo, Kamile, honem, pojďte na oběd.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  <a:t>Citoslovce</a:t>
            </a:r>
            <a:br>
              <a:rPr lang="cs-CZ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</a:br>
            <a:endParaRPr lang="cs-CZ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928992" cy="5257800"/>
          </a:xfrm>
        </p:spPr>
        <p:txBody>
          <a:bodyPr>
            <a:noAutofit/>
          </a:bodyPr>
          <a:lstStyle/>
          <a:p>
            <a:r>
              <a:rPr lang="cs-CZ" sz="2700" dirty="0" smtClean="0">
                <a:solidFill>
                  <a:srgbClr val="FFFF00"/>
                </a:solidFill>
                <a:latin typeface="Calibri" pitchFamily="34" charset="0"/>
              </a:rPr>
              <a:t>do věty se mluvnicky nezačleňuje, nerozvíjí žádný větný člen</a:t>
            </a:r>
          </a:p>
          <a:p>
            <a:r>
              <a:rPr lang="cs-CZ" sz="2700" dirty="0" smtClean="0">
                <a:latin typeface="Calibri" pitchFamily="34" charset="0"/>
              </a:rPr>
              <a:t>věty jednočlenné, citoslovečné, podobně i částicové</a:t>
            </a:r>
          </a:p>
          <a:p>
            <a:r>
              <a:rPr lang="cs-CZ" sz="2700" dirty="0" smtClean="0">
                <a:solidFill>
                  <a:srgbClr val="FFC000"/>
                </a:solidFill>
                <a:latin typeface="Calibri" pitchFamily="34" charset="0"/>
              </a:rPr>
              <a:t>pokud nezastupuje jiný slovní druh, nebo nestojí-li samostatně jako věta, odděluje se čárkou </a:t>
            </a:r>
            <a:r>
              <a:rPr lang="cs-CZ" sz="2700" dirty="0" smtClean="0">
                <a:latin typeface="Calibri" pitchFamily="34" charset="0"/>
              </a:rPr>
              <a:t>( čárkami)</a:t>
            </a:r>
          </a:p>
          <a:p>
            <a:pPr>
              <a:buFont typeface="Wingdings" pitchFamily="2" charset="2"/>
              <a:buChar char="Ø"/>
            </a:pPr>
            <a:r>
              <a:rPr lang="cs-CZ" sz="2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Děti </a:t>
            </a:r>
            <a:r>
              <a:rPr lang="cs-CZ" sz="2600" b="1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hup</a:t>
            </a:r>
            <a:r>
              <a:rPr lang="cs-CZ" sz="2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 do vody!  ( = přísudek)</a:t>
            </a:r>
          </a:p>
          <a:p>
            <a:pPr>
              <a:buFont typeface="Wingdings" pitchFamily="2" charset="2"/>
              <a:buChar char="Ø"/>
            </a:pPr>
            <a:r>
              <a:rPr lang="cs-CZ" sz="26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Ouvej</a:t>
            </a:r>
            <a:r>
              <a:rPr lang="cs-CZ" sz="2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, to bolí!</a:t>
            </a:r>
          </a:p>
          <a:p>
            <a:pPr>
              <a:buFont typeface="Wingdings" pitchFamily="2" charset="2"/>
              <a:buChar char="Ø"/>
            </a:pPr>
            <a:r>
              <a:rPr lang="cs-CZ" sz="26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Brr</a:t>
            </a:r>
            <a:r>
              <a:rPr lang="cs-CZ" sz="2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, to je zima!  </a:t>
            </a:r>
            <a:r>
              <a:rPr lang="cs-CZ" sz="26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Brr</a:t>
            </a:r>
            <a:r>
              <a:rPr lang="cs-CZ" sz="2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! To je zima.</a:t>
            </a:r>
          </a:p>
          <a:p>
            <a:pPr>
              <a:buFont typeface="Wingdings" pitchFamily="2" charset="2"/>
              <a:buChar char="Ø"/>
            </a:pPr>
            <a:r>
              <a:rPr lang="cs-CZ" sz="2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Kolo udělalo </a:t>
            </a:r>
            <a:r>
              <a:rPr lang="cs-CZ" sz="2600" b="1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bác</a:t>
            </a:r>
            <a:r>
              <a:rPr lang="cs-CZ" sz="2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sz="26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Ach</a:t>
            </a:r>
            <a:r>
              <a:rPr lang="cs-CZ" sz="2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, bože, Ondro!</a:t>
            </a:r>
          </a:p>
          <a:p>
            <a:pPr>
              <a:buFont typeface="Wingdings" pitchFamily="2" charset="2"/>
              <a:buChar char="Ø"/>
            </a:pPr>
            <a:r>
              <a:rPr lang="cs-CZ" sz="2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Pomozte nám někdo, </a:t>
            </a:r>
            <a:r>
              <a:rPr lang="cs-CZ" sz="26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proboha</a:t>
            </a:r>
            <a:r>
              <a:rPr lang="cs-CZ" sz="2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!</a:t>
            </a:r>
          </a:p>
          <a:p>
            <a:pPr>
              <a:buFont typeface="Wingdings" pitchFamily="2" charset="2"/>
              <a:buChar char="Ø"/>
            </a:pPr>
            <a:r>
              <a:rPr lang="cs-CZ" sz="26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Fuj</a:t>
            </a:r>
            <a:r>
              <a:rPr lang="cs-CZ" sz="2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, to jsem se lekl!</a:t>
            </a:r>
          </a:p>
          <a:p>
            <a:pPr>
              <a:buFont typeface="Wingdings" pitchFamily="2" charset="2"/>
              <a:buChar char="Ø"/>
            </a:pPr>
            <a:r>
              <a:rPr lang="cs-CZ" sz="26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Au</a:t>
            </a:r>
            <a:r>
              <a:rPr lang="cs-CZ" sz="2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, to bolí. </a:t>
            </a:r>
            <a:r>
              <a:rPr lang="cs-CZ" sz="26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Haló</a:t>
            </a:r>
            <a:r>
              <a:rPr lang="cs-CZ" sz="2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, kdo je tam?</a:t>
            </a:r>
          </a:p>
          <a:p>
            <a:endParaRPr lang="cs-CZ" sz="2600" b="1" dirty="0" smtClean="0">
              <a:latin typeface="Calibri" pitchFamily="34" charset="0"/>
            </a:endParaRPr>
          </a:p>
          <a:p>
            <a:endParaRPr lang="cs-CZ" sz="2800" i="1" dirty="0" smtClean="0"/>
          </a:p>
          <a:p>
            <a:pPr>
              <a:buNone/>
            </a:pP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4" name="Slunce 3"/>
          <p:cNvSpPr/>
          <p:nvPr/>
        </p:nvSpPr>
        <p:spPr>
          <a:xfrm>
            <a:off x="5508104" y="3212976"/>
            <a:ext cx="3024336" cy="2808312"/>
          </a:xfrm>
          <a:prstGeom prst="sun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7467600" cy="1143000"/>
          </a:xfrm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  <a:t>Samostatný větný člen</a:t>
            </a:r>
            <a:br>
              <a:rPr lang="cs-CZ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</a:br>
            <a:endParaRPr lang="cs-CZ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892480" cy="5184576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rgbClr val="FFFF00"/>
                </a:solidFill>
                <a:latin typeface="Calibri" pitchFamily="34" charset="0"/>
              </a:rPr>
              <a:t>do věty se mluvnicky nezačleňuje</a:t>
            </a:r>
            <a:r>
              <a:rPr lang="cs-CZ" sz="2800" dirty="0" smtClean="0">
                <a:latin typeface="Calibri" pitchFamily="34" charset="0"/>
              </a:rPr>
              <a:t>, </a:t>
            </a:r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odděluje se čárkou</a:t>
            </a:r>
          </a:p>
          <a:p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zdůraznění ( ten, tam)</a:t>
            </a:r>
          </a:p>
          <a:p>
            <a:r>
              <a:rPr lang="cs-CZ" sz="2800" dirty="0" smtClean="0">
                <a:latin typeface="Calibri" pitchFamily="34" charset="0"/>
              </a:rPr>
              <a:t>typický pro mluvenou řeč, citové zabarvení</a:t>
            </a:r>
          </a:p>
          <a:p>
            <a:r>
              <a:rPr lang="cs-CZ" sz="2800" dirty="0" smtClean="0">
                <a:solidFill>
                  <a:srgbClr val="FFFF00"/>
                </a:solidFill>
                <a:latin typeface="Calibri" pitchFamily="34" charset="0"/>
              </a:rPr>
              <a:t>jedná se o </a:t>
            </a:r>
            <a:r>
              <a:rPr lang="cs-CZ" sz="2800" b="1" dirty="0" smtClean="0">
                <a:solidFill>
                  <a:srgbClr val="FFFF00"/>
                </a:solidFill>
                <a:latin typeface="Calibri" pitchFamily="34" charset="0"/>
              </a:rPr>
              <a:t>výraz vytčený</a:t>
            </a:r>
            <a:r>
              <a:rPr lang="cs-CZ" sz="2800" dirty="0" smtClean="0">
                <a:solidFill>
                  <a:srgbClr val="FFFF00"/>
                </a:solidFill>
                <a:latin typeface="Calibri" pitchFamily="34" charset="0"/>
              </a:rPr>
              <a:t> před větu (antepozice),               nebo </a:t>
            </a:r>
            <a:r>
              <a:rPr lang="cs-CZ" sz="2800" b="1" dirty="0" smtClean="0">
                <a:solidFill>
                  <a:srgbClr val="FFFF00"/>
                </a:solidFill>
                <a:latin typeface="Calibri" pitchFamily="34" charset="0"/>
              </a:rPr>
              <a:t>dodatečně připojený </a:t>
            </a:r>
            <a:r>
              <a:rPr lang="cs-CZ" sz="2800" dirty="0" smtClean="0">
                <a:solidFill>
                  <a:srgbClr val="FFFF00"/>
                </a:solidFill>
                <a:latin typeface="Calibri" pitchFamily="34" charset="0"/>
              </a:rPr>
              <a:t>za ni (postpozice)</a:t>
            </a:r>
          </a:p>
          <a:p>
            <a:r>
              <a:rPr lang="cs-CZ" sz="2800" dirty="0" smtClean="0">
                <a:latin typeface="Calibri" pitchFamily="34" charset="0"/>
              </a:rPr>
              <a:t>v základní větě na něj odkazuje ukazovací zájmeno           nebo příslovce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Lekla se jí, </a:t>
            </a:r>
            <a:r>
              <a:rPr lang="cs-CZ" sz="2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té postavy</a:t>
            </a:r>
            <a:r>
              <a:rPr lang="cs-CZ" sz="2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.</a:t>
            </a:r>
            <a:r>
              <a:rPr lang="cs-CZ" sz="28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 </a:t>
            </a:r>
            <a:r>
              <a:rPr lang="cs-CZ" sz="2800" dirty="0" smtClean="0">
                <a:latin typeface="Calibri" pitchFamily="34" charset="0"/>
              </a:rPr>
              <a:t>(postpozice -  zpřesnění)</a:t>
            </a:r>
          </a:p>
          <a:p>
            <a:pPr>
              <a:buFont typeface="Wingdings" pitchFamily="2" charset="2"/>
              <a:buChar char="Ø"/>
            </a:pPr>
            <a:r>
              <a:rPr lang="cs-CZ" sz="2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O Vánocích</a:t>
            </a:r>
            <a:r>
              <a:rPr lang="cs-CZ" sz="2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, to já nebývám doma</a:t>
            </a:r>
            <a:r>
              <a:rPr lang="cs-CZ" sz="2800" i="1" dirty="0" smtClean="0">
                <a:latin typeface="Calibri" pitchFamily="34" charset="0"/>
              </a:rPr>
              <a:t>.</a:t>
            </a:r>
            <a:r>
              <a:rPr lang="cs-CZ" sz="2800" dirty="0" smtClean="0">
                <a:latin typeface="Calibri" pitchFamily="34" charset="0"/>
              </a:rPr>
              <a:t> (antepozice – zvýraznění)</a:t>
            </a:r>
          </a:p>
          <a:p>
            <a:pPr>
              <a:buFont typeface="Wingdings" pitchFamily="2" charset="2"/>
              <a:buChar char="Ø"/>
            </a:pPr>
            <a:r>
              <a:rPr lang="cs-CZ" sz="2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Maso</a:t>
            </a:r>
            <a:r>
              <a:rPr lang="cs-CZ" sz="2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, to já rád.</a:t>
            </a:r>
            <a:endParaRPr lang="cs-CZ" sz="2800" dirty="0" smtClean="0">
              <a:solidFill>
                <a:schemeClr val="accent1">
                  <a:lumMod val="40000"/>
                  <a:lumOff val="6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sz="2800" dirty="0" smtClean="0">
                <a:latin typeface="Calibri" pitchFamily="34" charset="0"/>
              </a:rPr>
              <a:t/>
            </a:r>
            <a:br>
              <a:rPr lang="cs-CZ" sz="2800" dirty="0" smtClean="0">
                <a:latin typeface="Calibri" pitchFamily="34" charset="0"/>
              </a:rPr>
            </a:br>
            <a:r>
              <a:rPr lang="cs-CZ" sz="2800" dirty="0" smtClean="0">
                <a:latin typeface="Calibri" pitchFamily="34" charset="0"/>
              </a:rPr>
              <a:t/>
            </a:r>
            <a:br>
              <a:rPr lang="cs-CZ" sz="2800" dirty="0" smtClean="0">
                <a:latin typeface="Calibri" pitchFamily="34" charset="0"/>
              </a:rPr>
            </a:br>
            <a:endParaRPr lang="cs-CZ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Nadpis 17"/>
          <p:cNvSpPr>
            <a:spLocks noGrp="1"/>
          </p:cNvSpPr>
          <p:nvPr>
            <p:ph type="title"/>
          </p:nvPr>
        </p:nvSpPr>
        <p:spPr>
          <a:xfrm>
            <a:off x="107504" y="53752"/>
            <a:ext cx="8686800" cy="1143000"/>
          </a:xfrm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  <a:t>Odchylky od pravidelné větné stavby</a:t>
            </a:r>
            <a:endParaRPr lang="cs-CZ" sz="3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251520" y="4077072"/>
            <a:ext cx="3888432" cy="2664296"/>
          </a:xfr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50926" indent="-514350">
              <a:buFont typeface="Wingdings" pitchFamily="2" charset="2"/>
              <a:buChar char="Ø"/>
            </a:pPr>
            <a:r>
              <a:rPr lang="cs-CZ" sz="2400" b="1" dirty="0" err="1" smtClean="0">
                <a:solidFill>
                  <a:srgbClr val="FF0000"/>
                </a:solidFill>
                <a:latin typeface="Calibri" pitchFamily="34" charset="0"/>
              </a:rPr>
              <a:t>apoziopeze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  <a:p>
            <a:pPr marL="550926" indent="-514350">
              <a:buNone/>
            </a:pPr>
            <a:r>
              <a:rPr lang="cs-CZ" sz="2400" dirty="0" smtClean="0">
                <a:latin typeface="Calibri" pitchFamily="34" charset="0"/>
              </a:rPr>
              <a:t>      ( nedokončená výpověď)</a:t>
            </a:r>
          </a:p>
          <a:p>
            <a:pPr marL="550926" indent="-514350">
              <a:buFont typeface="Wingdings" pitchFamily="2" charset="2"/>
              <a:buChar char="Ø"/>
            </a:pPr>
            <a:r>
              <a:rPr lang="cs-CZ" sz="2400" b="1" dirty="0" smtClean="0">
                <a:solidFill>
                  <a:srgbClr val="0070C0"/>
                </a:solidFill>
                <a:latin typeface="Calibri" pitchFamily="34" charset="0"/>
              </a:rPr>
              <a:t>elipsa</a:t>
            </a:r>
            <a:r>
              <a:rPr lang="cs-CZ" sz="2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  </a:t>
            </a:r>
            <a:r>
              <a:rPr lang="cs-CZ" sz="2400" dirty="0" smtClean="0">
                <a:latin typeface="Calibri" pitchFamily="34" charset="0"/>
              </a:rPr>
              <a:t>(výpustka)</a:t>
            </a:r>
          </a:p>
          <a:p>
            <a:pPr marL="550926" indent="-514350">
              <a:buFont typeface="Wingdings" pitchFamily="2" charset="2"/>
              <a:buChar char="Ø"/>
            </a:pPr>
            <a:r>
              <a:rPr lang="cs-CZ" sz="2400" b="1" dirty="0" smtClean="0">
                <a:solidFill>
                  <a:srgbClr val="7030A0"/>
                </a:solidFill>
                <a:latin typeface="Calibri" pitchFamily="34" charset="0"/>
              </a:rPr>
              <a:t>atrakce</a:t>
            </a:r>
            <a:r>
              <a:rPr lang="cs-CZ" sz="2400" dirty="0" smtClean="0">
                <a:solidFill>
                  <a:srgbClr val="7030A0"/>
                </a:solidFill>
                <a:latin typeface="Calibri" pitchFamily="34" charset="0"/>
              </a:rPr>
              <a:t>  </a:t>
            </a:r>
          </a:p>
          <a:p>
            <a:pPr marL="550926" indent="-514350">
              <a:buNone/>
            </a:pPr>
            <a:r>
              <a:rPr lang="cs-CZ" sz="2400" dirty="0" smtClean="0">
                <a:latin typeface="Calibri" pitchFamily="34" charset="0"/>
              </a:rPr>
              <a:t>      ( skladební podoba)</a:t>
            </a:r>
            <a:endParaRPr lang="cs-CZ" sz="2400" b="1" dirty="0" smtClean="0">
              <a:latin typeface="Calibri" pitchFamily="34" charset="0"/>
            </a:endParaRPr>
          </a:p>
          <a:p>
            <a:endParaRPr lang="cs-CZ" sz="2400" dirty="0" smtClean="0"/>
          </a:p>
          <a:p>
            <a:pPr>
              <a:buNone/>
            </a:pPr>
            <a:endParaRPr lang="cs-CZ" sz="2400" dirty="0"/>
          </a:p>
        </p:txBody>
      </p:sp>
      <p:sp>
        <p:nvSpPr>
          <p:cNvPr id="16" name="Zástupný symbol pro obsah 15"/>
          <p:cNvSpPr>
            <a:spLocks noGrp="1"/>
          </p:cNvSpPr>
          <p:nvPr>
            <p:ph sz="half" idx="2"/>
          </p:nvPr>
        </p:nvSpPr>
        <p:spPr>
          <a:xfrm>
            <a:off x="4644008" y="4005064"/>
            <a:ext cx="4176464" cy="2736304"/>
          </a:xfr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zeugma 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 ( zanedbání dvojí vazby)</a:t>
            </a: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solidFill>
                  <a:srgbClr val="00B050"/>
                </a:solidFill>
                <a:latin typeface="Calibri" pitchFamily="34" charset="0"/>
              </a:rPr>
              <a:t>kontaminace 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 ( směšování , křížení vazeb)</a:t>
            </a: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anakolut 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 ( vyšinutí z větné vazby)</a:t>
            </a:r>
            <a:endParaRPr lang="cs-CZ" sz="2400" dirty="0"/>
          </a:p>
        </p:txBody>
      </p:sp>
      <p:sp>
        <p:nvSpPr>
          <p:cNvPr id="23" name="Obdélník 22"/>
          <p:cNvSpPr/>
          <p:nvPr/>
        </p:nvSpPr>
        <p:spPr>
          <a:xfrm>
            <a:off x="395536" y="980728"/>
            <a:ext cx="3635896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>
              <a:buAutoNum type="alphaUcParenR"/>
            </a:pPr>
            <a:r>
              <a:rPr lang="cs-CZ" sz="2400" b="1" dirty="0" smtClean="0">
                <a:solidFill>
                  <a:srgbClr val="FFC000"/>
                </a:solidFill>
                <a:latin typeface="Calibri" pitchFamily="34" charset="0"/>
              </a:rPr>
              <a:t>zvláštnosti větné stavby záměrné </a:t>
            </a:r>
            <a:r>
              <a:rPr lang="cs-CZ" sz="2400" dirty="0" smtClean="0">
                <a:solidFill>
                  <a:srgbClr val="FFC000"/>
                </a:solidFill>
                <a:latin typeface="Calibri" pitchFamily="34" charset="0"/>
              </a:rPr>
              <a:t>= </a:t>
            </a:r>
            <a:r>
              <a:rPr lang="cs-CZ" sz="2400" b="1" dirty="0" smtClean="0">
                <a:solidFill>
                  <a:srgbClr val="FFC000"/>
                </a:solidFill>
                <a:latin typeface="Calibri" pitchFamily="34" charset="0"/>
              </a:rPr>
              <a:t>motivované</a:t>
            </a:r>
            <a:endParaRPr lang="cs-CZ" sz="2400" dirty="0"/>
          </a:p>
        </p:txBody>
      </p:sp>
      <p:sp>
        <p:nvSpPr>
          <p:cNvPr id="24" name="Obdélník 23"/>
          <p:cNvSpPr/>
          <p:nvPr/>
        </p:nvSpPr>
        <p:spPr>
          <a:xfrm>
            <a:off x="5023337" y="980728"/>
            <a:ext cx="3437095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buNone/>
            </a:pPr>
            <a:r>
              <a:rPr lang="cs-CZ" sz="2400" b="1" dirty="0" smtClean="0">
                <a:solidFill>
                  <a:srgbClr val="FFC000"/>
                </a:solidFill>
                <a:latin typeface="Calibri" pitchFamily="34" charset="0"/>
              </a:rPr>
              <a:t>B) zvláštnosti nezáměrné </a:t>
            </a:r>
          </a:p>
          <a:p>
            <a:pPr>
              <a:buNone/>
            </a:pPr>
            <a:r>
              <a:rPr lang="cs-CZ" sz="2400" b="1" dirty="0" smtClean="0">
                <a:solidFill>
                  <a:srgbClr val="FFC000"/>
                </a:solidFill>
                <a:latin typeface="Calibri" pitchFamily="34" charset="0"/>
              </a:rPr>
              <a:t>= nemotivované</a:t>
            </a:r>
          </a:p>
        </p:txBody>
      </p:sp>
      <p:sp>
        <p:nvSpPr>
          <p:cNvPr id="25" name="Šipka dolů 24"/>
          <p:cNvSpPr/>
          <p:nvPr/>
        </p:nvSpPr>
        <p:spPr>
          <a:xfrm>
            <a:off x="1763688" y="1772816"/>
            <a:ext cx="484632" cy="762384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 dolů 20"/>
          <p:cNvSpPr/>
          <p:nvPr/>
        </p:nvSpPr>
        <p:spPr>
          <a:xfrm>
            <a:off x="1763688" y="3242680"/>
            <a:ext cx="484632" cy="978408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oblený obdélník 18"/>
          <p:cNvSpPr/>
          <p:nvPr/>
        </p:nvSpPr>
        <p:spPr>
          <a:xfrm>
            <a:off x="323528" y="2492896"/>
            <a:ext cx="3744416" cy="1008112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FFFF00"/>
                </a:solidFill>
                <a:latin typeface="Calibri" pitchFamily="34" charset="0"/>
              </a:rPr>
              <a:t>nepovažujeme  je za chyby</a:t>
            </a:r>
          </a:p>
          <a:p>
            <a:pPr algn="ctr"/>
            <a:r>
              <a:rPr lang="cs-CZ" sz="2400" dirty="0" smtClean="0">
                <a:solidFill>
                  <a:srgbClr val="FFC000"/>
                </a:solidFill>
                <a:latin typeface="Calibri" pitchFamily="34" charset="0"/>
              </a:rPr>
              <a:t>slouží ke stylistickému ozvláštnění textu</a:t>
            </a:r>
            <a:endParaRPr lang="cs-CZ" sz="2400" b="1" dirty="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2" name="Šipka dolů 21"/>
          <p:cNvSpPr/>
          <p:nvPr/>
        </p:nvSpPr>
        <p:spPr>
          <a:xfrm>
            <a:off x="6319616" y="3242680"/>
            <a:ext cx="484632" cy="978408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oblený obdélník 19"/>
          <p:cNvSpPr/>
          <p:nvPr/>
        </p:nvSpPr>
        <p:spPr>
          <a:xfrm>
            <a:off x="4716016" y="2492896"/>
            <a:ext cx="3888432" cy="1008112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FFFF00"/>
                </a:solidFill>
                <a:latin typeface="Calibri" pitchFamily="34" charset="0"/>
              </a:rPr>
              <a:t>považujeme  je za chyby</a:t>
            </a:r>
          </a:p>
          <a:p>
            <a:pPr algn="ctr"/>
            <a:r>
              <a:rPr lang="cs-CZ" sz="2400" dirty="0" smtClean="0">
                <a:solidFill>
                  <a:srgbClr val="FFC000"/>
                </a:solidFill>
                <a:latin typeface="Calibri" pitchFamily="34" charset="0"/>
              </a:rPr>
              <a:t>odchylky, které narušují větnou strukturu</a:t>
            </a:r>
            <a:endParaRPr lang="cs-CZ" sz="2400" b="1" dirty="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6" name="Šipka dolů 25"/>
          <p:cNvSpPr/>
          <p:nvPr/>
        </p:nvSpPr>
        <p:spPr>
          <a:xfrm>
            <a:off x="6300192" y="1772816"/>
            <a:ext cx="484632" cy="762384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Samostatný větný člen - příklady</a:t>
            </a:r>
            <a:b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</a:b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80728"/>
            <a:ext cx="8208912" cy="5688632"/>
          </a:xfrm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Hudba</a:t>
            </a:r>
            <a:r>
              <a:rPr lang="cs-CZ" sz="2800" i="1" dirty="0" smtClean="0">
                <a:latin typeface="Calibri" pitchFamily="34" charset="0"/>
              </a:rPr>
              <a:t>, ta dovede potěšit.</a:t>
            </a:r>
          </a:p>
          <a:p>
            <a:pPr>
              <a:buFont typeface="Wingdings" pitchFamily="2" charset="2"/>
              <a:buChar char="Ø"/>
            </a:pPr>
            <a:r>
              <a:rPr lang="cs-CZ" sz="28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Karel</a:t>
            </a:r>
            <a:r>
              <a:rPr lang="cs-CZ" sz="2800" i="1" dirty="0" smtClean="0">
                <a:latin typeface="Calibri" pitchFamily="34" charset="0"/>
              </a:rPr>
              <a:t>, ten si vzal motouz a šel.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Tam se mi velmi líbilo, </a:t>
            </a:r>
            <a:r>
              <a:rPr lang="cs-CZ" sz="28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ve Skotsku</a:t>
            </a:r>
            <a:r>
              <a:rPr lang="cs-CZ" sz="2800" b="1" i="1" dirty="0" smtClean="0">
                <a:latin typeface="Calibri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sz="28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Sliby</a:t>
            </a:r>
            <a:r>
              <a:rPr lang="cs-CZ" sz="2800" b="1" i="1" dirty="0" smtClean="0">
                <a:latin typeface="Calibri" pitchFamily="34" charset="0"/>
              </a:rPr>
              <a:t>, </a:t>
            </a:r>
            <a:r>
              <a:rPr lang="cs-CZ" sz="2800" i="1" dirty="0" smtClean="0">
                <a:latin typeface="Calibri" pitchFamily="34" charset="0"/>
              </a:rPr>
              <a:t>ty se dávají snadno.</a:t>
            </a:r>
            <a:endParaRPr lang="cs-CZ" sz="2800" dirty="0" smtClean="0">
              <a:latin typeface="Calibri" pitchFamily="34" charset="0"/>
            </a:endParaRPr>
          </a:p>
          <a:p>
            <a:r>
              <a:rPr lang="cs-CZ" sz="2800" b="1" dirty="0" smtClean="0">
                <a:solidFill>
                  <a:srgbClr val="FFFF00"/>
                </a:solidFill>
                <a:latin typeface="Calibri" pitchFamily="34" charset="0"/>
              </a:rPr>
              <a:t>Co se stalo s podmětem?</a:t>
            </a:r>
          </a:p>
          <a:p>
            <a:r>
              <a:rPr lang="cs-CZ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Jana byla ve třídě nesmírně oblíbena.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Jana , ta byla ve třídě nesmírně oblíbena.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FFFF00"/>
                </a:solidFill>
                <a:latin typeface="Calibri" pitchFamily="34" charset="0"/>
              </a:rPr>
              <a:t>Co  se stalo se jmennou částí přísudku?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Nesmírně oblíbena, to Jana byla ve třídě.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FFFF00"/>
                </a:solidFill>
                <a:latin typeface="Calibri" pitchFamily="34" charset="0"/>
              </a:rPr>
              <a:t>Jaký větný člen se stane tím samostatným?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Ve škole, tam byla Jana nesmírně oblíbena.</a:t>
            </a:r>
          </a:p>
          <a:p>
            <a:endParaRPr lang="cs-CZ" sz="2800" b="1" dirty="0" smtClean="0">
              <a:latin typeface="Calibri" pitchFamily="34" charset="0"/>
            </a:endParaRPr>
          </a:p>
          <a:p>
            <a:endParaRPr lang="cs-CZ" sz="2800" dirty="0" smtClean="0">
              <a:latin typeface="Calibri" pitchFamily="34" charset="0"/>
            </a:endParaRP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845840"/>
            <a:ext cx="7467600" cy="11430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Samostatný větný člen </a:t>
            </a:r>
            <a:r>
              <a:rPr lang="cs-CZ" sz="36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-</a:t>
            </a:r>
            <a:r>
              <a:rPr lang="cs-CZ" sz="3600" dirty="0" smtClean="0">
                <a:latin typeface="Calibri" pitchFamily="34" charset="0"/>
              </a:rPr>
              <a:t>utvořte věty                   s těmito samostatnými větnými členy:</a:t>
            </a:r>
            <a:br>
              <a:rPr lang="cs-CZ" sz="3600" dirty="0" smtClean="0">
                <a:latin typeface="Calibri" pitchFamily="34" charset="0"/>
              </a:rPr>
            </a:br>
            <a:r>
              <a:rPr lang="cs-CZ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cs-CZ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</a:br>
            <a:endParaRPr lang="cs-CZ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71800" y="1700808"/>
            <a:ext cx="3394720" cy="4565104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cs-CZ" sz="2800" dirty="0" smtClean="0">
                <a:latin typeface="Calibri" pitchFamily="34" charset="0"/>
              </a:rPr>
              <a:t>zisk</a:t>
            </a:r>
          </a:p>
          <a:p>
            <a:r>
              <a:rPr lang="cs-CZ" sz="2800" dirty="0" smtClean="0">
                <a:latin typeface="Calibri" pitchFamily="34" charset="0"/>
              </a:rPr>
              <a:t>reportáž</a:t>
            </a:r>
          </a:p>
          <a:p>
            <a:r>
              <a:rPr lang="cs-CZ" sz="2800" dirty="0" smtClean="0">
                <a:latin typeface="Calibri" pitchFamily="34" charset="0"/>
              </a:rPr>
              <a:t>sliby</a:t>
            </a:r>
          </a:p>
          <a:p>
            <a:r>
              <a:rPr lang="cs-CZ" sz="2800" dirty="0" smtClean="0">
                <a:latin typeface="Calibri" pitchFamily="34" charset="0"/>
              </a:rPr>
              <a:t>tato firma</a:t>
            </a:r>
          </a:p>
          <a:p>
            <a:r>
              <a:rPr lang="cs-CZ" sz="2800" dirty="0" smtClean="0">
                <a:latin typeface="Calibri" pitchFamily="34" charset="0"/>
              </a:rPr>
              <a:t>velké obavy</a:t>
            </a:r>
          </a:p>
          <a:p>
            <a:r>
              <a:rPr lang="cs-CZ" sz="2800" dirty="0" smtClean="0">
                <a:latin typeface="Calibri" pitchFamily="34" charset="0"/>
              </a:rPr>
              <a:t>v počítači</a:t>
            </a:r>
          </a:p>
          <a:p>
            <a:r>
              <a:rPr lang="cs-CZ" sz="2800" dirty="0" smtClean="0">
                <a:latin typeface="Calibri" pitchFamily="34" charset="0"/>
              </a:rPr>
              <a:t>dlážděné náměstí</a:t>
            </a:r>
          </a:p>
          <a:p>
            <a:r>
              <a:rPr lang="cs-CZ" sz="2800" dirty="0" smtClean="0">
                <a:latin typeface="Calibri" pitchFamily="34" charset="0"/>
              </a:rPr>
              <a:t>u bazénu</a:t>
            </a:r>
            <a:endParaRPr lang="cs-CZ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Možnost řešení :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  <a:ln>
            <a:solidFill>
              <a:srgbClr val="FFC00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Calibri" pitchFamily="34" charset="0"/>
              </a:rPr>
              <a:t>Zisk, ten je hlavním cílem všech výrobních podniků.</a:t>
            </a:r>
          </a:p>
          <a:p>
            <a:r>
              <a:rPr lang="cs-CZ" dirty="0" smtClean="0">
                <a:latin typeface="Calibri" pitchFamily="34" charset="0"/>
              </a:rPr>
              <a:t>Reportáž, ta se mi moc líbila.</a:t>
            </a:r>
          </a:p>
          <a:p>
            <a:r>
              <a:rPr lang="cs-CZ" dirty="0" smtClean="0">
                <a:latin typeface="Calibri" pitchFamily="34" charset="0"/>
              </a:rPr>
              <a:t>Sliby, ty se dávají snadno.</a:t>
            </a:r>
          </a:p>
          <a:p>
            <a:r>
              <a:rPr lang="cs-CZ" dirty="0" smtClean="0">
                <a:latin typeface="Calibri" pitchFamily="34" charset="0"/>
              </a:rPr>
              <a:t>Tato firma, ta měla nejlepší výrobky na trhu.</a:t>
            </a:r>
          </a:p>
          <a:p>
            <a:r>
              <a:rPr lang="cs-CZ" dirty="0" smtClean="0">
                <a:latin typeface="Calibri" pitchFamily="34" charset="0"/>
              </a:rPr>
              <a:t>Velké obavy, ty máme vždy před vaší cestou do ciziny.</a:t>
            </a:r>
          </a:p>
          <a:p>
            <a:r>
              <a:rPr lang="cs-CZ" dirty="0" smtClean="0">
                <a:latin typeface="Calibri" pitchFamily="34" charset="0"/>
              </a:rPr>
              <a:t>V počítači, v tom si najdeš všechny informace.</a:t>
            </a:r>
          </a:p>
          <a:p>
            <a:r>
              <a:rPr lang="cs-CZ" dirty="0" smtClean="0">
                <a:latin typeface="Calibri" pitchFamily="34" charset="0"/>
              </a:rPr>
              <a:t>Dlážděné náměstí, to byla vítaná změna po původně navrženém asfaltu.</a:t>
            </a:r>
          </a:p>
          <a:p>
            <a:r>
              <a:rPr lang="cs-CZ" dirty="0" smtClean="0">
                <a:latin typeface="Calibri" pitchFamily="34" charset="0"/>
              </a:rPr>
              <a:t>Sejdeme se tam, u bazénu.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Vsuvka - </a:t>
            </a:r>
            <a:r>
              <a:rPr lang="cs-CZ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  <a:t>parenteze </a:t>
            </a:r>
            <a:r>
              <a:rPr lang="cs-CZ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cs-CZ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cs-CZ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76672"/>
            <a:ext cx="8424936" cy="4525963"/>
          </a:xfrm>
        </p:spPr>
        <p:txBody>
          <a:bodyPr>
            <a:noAutofit/>
          </a:bodyPr>
          <a:lstStyle/>
          <a:p>
            <a:pPr>
              <a:buNone/>
            </a:pPr>
            <a:endParaRPr lang="cs-CZ" sz="2800" dirty="0" smtClean="0">
              <a:latin typeface="Calibri" pitchFamily="34" charset="0"/>
            </a:endParaRPr>
          </a:p>
          <a:p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vložený slovní výraz nebo věta</a:t>
            </a:r>
            <a:r>
              <a:rPr lang="cs-CZ" sz="2800" dirty="0" smtClean="0">
                <a:latin typeface="Calibri" pitchFamily="34" charset="0"/>
              </a:rPr>
              <a:t>, přerušuje souvislou syntaktickou stavbu věty </a:t>
            </a:r>
          </a:p>
          <a:p>
            <a:r>
              <a:rPr lang="cs-CZ" sz="2800" dirty="0" smtClean="0">
                <a:solidFill>
                  <a:srgbClr val="FFFF00"/>
                </a:solidFill>
                <a:latin typeface="Calibri" pitchFamily="34" charset="0"/>
              </a:rPr>
              <a:t>s obsahem věty souvisí jen významově </a:t>
            </a:r>
            <a:r>
              <a:rPr lang="cs-CZ" sz="2800" dirty="0" smtClean="0">
                <a:latin typeface="Calibri" pitchFamily="34" charset="0"/>
              </a:rPr>
              <a:t>=  volně vloženo; může být vypuštěno, aniž by se změnil smysl věty</a:t>
            </a:r>
            <a:endParaRPr lang="cs-CZ" sz="2800" dirty="0" smtClean="0">
              <a:solidFill>
                <a:srgbClr val="FFC000"/>
              </a:solidFill>
              <a:latin typeface="Calibri" pitchFamily="34" charset="0"/>
            </a:endParaRPr>
          </a:p>
          <a:p>
            <a:r>
              <a:rPr lang="cs-CZ" sz="2800" dirty="0" smtClean="0">
                <a:latin typeface="Calibri" pitchFamily="34" charset="0"/>
              </a:rPr>
              <a:t>informace doplňuje, upřesňuje, hodnotí,  vysvětluje </a:t>
            </a:r>
          </a:p>
          <a:p>
            <a:r>
              <a:rPr lang="cs-CZ" sz="2800" dirty="0" smtClean="0">
                <a:solidFill>
                  <a:srgbClr val="FFFF00"/>
                </a:solidFill>
                <a:latin typeface="Calibri" pitchFamily="34" charset="0"/>
              </a:rPr>
              <a:t>do věty se mluvnicky nezačleňuje</a:t>
            </a:r>
            <a:r>
              <a:rPr lang="cs-CZ" sz="2800" dirty="0" smtClean="0">
                <a:latin typeface="Calibri" pitchFamily="34" charset="0"/>
              </a:rPr>
              <a:t>, nezávisí na žádném větném členu</a:t>
            </a:r>
          </a:p>
          <a:p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odděluje se z obou stran čárkou, pomlčkou, závorkou </a:t>
            </a:r>
            <a:r>
              <a:rPr lang="cs-CZ" sz="2800" dirty="0" smtClean="0">
                <a:latin typeface="Calibri" pitchFamily="34" charset="0"/>
              </a:rPr>
              <a:t>(písemný projev), </a:t>
            </a:r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pauzami</a:t>
            </a:r>
            <a:r>
              <a:rPr lang="cs-CZ" sz="2800" dirty="0" smtClean="0">
                <a:latin typeface="Calibri" pitchFamily="34" charset="0"/>
              </a:rPr>
              <a:t> (mluvený projev)</a:t>
            </a:r>
          </a:p>
          <a:p>
            <a:r>
              <a:rPr lang="cs-CZ" sz="2800" u="sng" dirty="0" smtClean="0">
                <a:solidFill>
                  <a:srgbClr val="FFFF00"/>
                </a:solidFill>
                <a:latin typeface="Calibri" pitchFamily="34" charset="0"/>
              </a:rPr>
              <a:t>pozor na ustálené jednoslovné vsuvky = čárkami se neoddělují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27384"/>
            <a:ext cx="7467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Jednoslovné vsuvky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016" y="908720"/>
            <a:ext cx="8820472" cy="5877272"/>
          </a:xfrm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rgbClr val="FFFF00"/>
                </a:solidFill>
                <a:latin typeface="Calibri" pitchFamily="34" charset="0"/>
              </a:rPr>
              <a:t>je do věty mluvnicky začleněná</a:t>
            </a:r>
          </a:p>
          <a:p>
            <a:r>
              <a:rPr lang="cs-CZ" sz="2800" i="1" dirty="0" smtClean="0">
                <a:solidFill>
                  <a:srgbClr val="FFC000"/>
                </a:solidFill>
                <a:latin typeface="Calibri" pitchFamily="34" charset="0"/>
              </a:rPr>
              <a:t>myslím</a:t>
            </a:r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, </a:t>
            </a:r>
            <a:r>
              <a:rPr lang="cs-CZ" sz="2800" i="1" dirty="0" smtClean="0">
                <a:solidFill>
                  <a:srgbClr val="FFC000"/>
                </a:solidFill>
                <a:latin typeface="Calibri" pitchFamily="34" charset="0"/>
              </a:rPr>
              <a:t>prosím</a:t>
            </a:r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,</a:t>
            </a:r>
            <a:r>
              <a:rPr lang="cs-CZ" sz="2800" i="1" dirty="0" smtClean="0">
                <a:solidFill>
                  <a:srgbClr val="FFC000"/>
                </a:solidFill>
                <a:latin typeface="Calibri" pitchFamily="34" charset="0"/>
              </a:rPr>
              <a:t> bohužel, snad, patrně</a:t>
            </a:r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, </a:t>
            </a:r>
            <a:r>
              <a:rPr lang="cs-CZ" sz="2800" i="1" dirty="0" smtClean="0">
                <a:solidFill>
                  <a:srgbClr val="FFC000"/>
                </a:solidFill>
                <a:latin typeface="Calibri" pitchFamily="34" charset="0"/>
              </a:rPr>
              <a:t>prý, aby ne,  doufám, věřím, tuším, zřejmě, mimochodem, řekneme, naneštěstí, pravděpodobně aj.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Přišel </a:t>
            </a:r>
            <a:r>
              <a:rPr lang="cs-CZ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bohužel</a:t>
            </a:r>
            <a:r>
              <a:rPr lang="cs-CZ" sz="2800" i="1" dirty="0" smtClean="0">
                <a:latin typeface="Calibri" pitchFamily="34" charset="0"/>
              </a:rPr>
              <a:t> pozdě. 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Je to </a:t>
            </a:r>
            <a:r>
              <a:rPr lang="cs-CZ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ovšem</a:t>
            </a:r>
            <a:r>
              <a:rPr lang="cs-CZ" sz="2800" i="1" dirty="0" smtClean="0">
                <a:latin typeface="Calibri" pitchFamily="34" charset="0"/>
              </a:rPr>
              <a:t> nesmysl. 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Ten váš kluk je </a:t>
            </a:r>
            <a:r>
              <a:rPr lang="cs-CZ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s prominutím </a:t>
            </a:r>
            <a:r>
              <a:rPr lang="cs-CZ" sz="2800" i="1" dirty="0" smtClean="0">
                <a:latin typeface="Calibri" pitchFamily="34" charset="0"/>
              </a:rPr>
              <a:t>nemehlo.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 Je tam </a:t>
            </a:r>
            <a:r>
              <a:rPr lang="cs-CZ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mimochodem</a:t>
            </a:r>
            <a:r>
              <a:rPr lang="cs-CZ" sz="2800" i="1" dirty="0" smtClean="0">
                <a:latin typeface="Calibri" pitchFamily="34" charset="0"/>
              </a:rPr>
              <a:t> dost lidí. 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Věnujte mi </a:t>
            </a:r>
            <a:r>
              <a:rPr lang="cs-CZ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prosím</a:t>
            </a:r>
            <a:r>
              <a:rPr lang="cs-CZ" sz="2800" i="1" dirty="0" smtClean="0">
                <a:latin typeface="Calibri" pitchFamily="34" charset="0"/>
              </a:rPr>
              <a:t> pozornost. Věnujte mi, </a:t>
            </a:r>
            <a:r>
              <a:rPr lang="cs-CZ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prosím</a:t>
            </a:r>
            <a:r>
              <a:rPr lang="cs-CZ" sz="2800" i="1" dirty="0" smtClean="0">
                <a:latin typeface="Calibri" pitchFamily="34" charset="0"/>
              </a:rPr>
              <a:t>, pozornost. ( důraz)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Přijde </a:t>
            </a:r>
            <a:r>
              <a:rPr lang="cs-CZ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možná</a:t>
            </a:r>
            <a:r>
              <a:rPr lang="cs-CZ" sz="2800" i="1" dirty="0" smtClean="0">
                <a:latin typeface="Calibri" pitchFamily="34" charset="0"/>
              </a:rPr>
              <a:t> za týden.</a:t>
            </a:r>
          </a:p>
          <a:p>
            <a:pPr>
              <a:buFont typeface="Wingdings" pitchFamily="2" charset="2"/>
              <a:buChar char="v"/>
              <a:defRPr/>
            </a:pPr>
            <a:endParaRPr lang="cs-CZ" sz="2800" dirty="0" smtClean="0"/>
          </a:p>
          <a:p>
            <a:pPr>
              <a:buNone/>
              <a:defRPr/>
            </a:pPr>
            <a:endParaRPr lang="cs-CZ" sz="2800" i="1" dirty="0" smtClean="0">
              <a:latin typeface="Calibri" pitchFamily="34" charset="0"/>
            </a:endParaRPr>
          </a:p>
          <a:p>
            <a:endParaRPr lang="cs-CZ" sz="2800" dirty="0" smtClean="0">
              <a:latin typeface="Calibri" pitchFamily="34" charset="0"/>
            </a:endParaRP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33872"/>
            <a:ext cx="8507288" cy="11430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Vsuvky ve větě nebo vsuvky v souvětí  (věty hlavní i vedlejší)</a:t>
            </a:r>
            <a:br>
              <a:rPr lang="cs-C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</a:br>
            <a:r>
              <a:rPr lang="cs-C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cs-C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</a:br>
            <a:endParaRPr lang="cs-CZ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80920" cy="3240360"/>
          </a:xfrm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cs-CZ" sz="2800" dirty="0" smtClean="0">
                <a:latin typeface="Calibri" pitchFamily="34" charset="0"/>
              </a:rPr>
              <a:t> </a:t>
            </a:r>
            <a:endParaRPr lang="cs-CZ" sz="2800" dirty="0" smtClean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r>
              <a:rPr lang="cs-CZ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vsunutá vsuvka : 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Utekli, </a:t>
            </a:r>
            <a:r>
              <a:rPr lang="cs-CZ" sz="28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jak jistě víte</a:t>
            </a:r>
            <a:r>
              <a:rPr lang="cs-CZ" sz="2800" i="1" dirty="0" smtClean="0">
                <a:latin typeface="Calibri" pitchFamily="34" charset="0"/>
              </a:rPr>
              <a:t>, ze školy.</a:t>
            </a:r>
          </a:p>
          <a:p>
            <a:r>
              <a:rPr lang="cs-CZ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přisunutá vsuvka :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Utekli ze školy, </a:t>
            </a:r>
            <a:r>
              <a:rPr lang="cs-CZ" sz="28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jak jistě víte</a:t>
            </a:r>
            <a:r>
              <a:rPr lang="cs-CZ" sz="2800" i="1" dirty="0" smtClean="0">
                <a:latin typeface="Calibri" pitchFamily="34" charset="0"/>
              </a:rPr>
              <a:t>.  </a:t>
            </a:r>
          </a:p>
          <a:p>
            <a:pPr>
              <a:buFont typeface="Wingdings" pitchFamily="2" charset="2"/>
              <a:buChar char="Ø"/>
            </a:pPr>
            <a:endParaRPr lang="cs-CZ" sz="2800" i="1" dirty="0" smtClean="0">
              <a:latin typeface="Calibri" pitchFamily="34" charset="0"/>
            </a:endParaRPr>
          </a:p>
          <a:p>
            <a:pPr>
              <a:buNone/>
            </a:pPr>
            <a:endParaRPr lang="cs-CZ" sz="2800" b="1" dirty="0" smtClean="0">
              <a:latin typeface="Calibri" pitchFamily="34" charset="0"/>
            </a:endParaRPr>
          </a:p>
          <a:p>
            <a:endParaRPr lang="cs-CZ" sz="2800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2800" dirty="0" smtClean="0">
                <a:latin typeface="Calibri" pitchFamily="34" charset="0"/>
              </a:rPr>
              <a:t/>
            </a:r>
            <a:br>
              <a:rPr lang="cs-CZ" sz="2800" dirty="0" smtClean="0">
                <a:latin typeface="Calibri" pitchFamily="34" charset="0"/>
              </a:rPr>
            </a:br>
            <a:endParaRPr lang="cs-CZ" sz="2800" dirty="0" smtClean="0">
              <a:latin typeface="Calibri" pitchFamily="34" charset="0"/>
            </a:endParaRPr>
          </a:p>
          <a:p>
            <a:endParaRPr lang="cs-CZ" sz="2800" dirty="0">
              <a:latin typeface="Calibri" pitchFamily="34" charset="0"/>
            </a:endParaRPr>
          </a:p>
        </p:txBody>
      </p:sp>
      <p:sp>
        <p:nvSpPr>
          <p:cNvPr id="4" name="Slunce 3"/>
          <p:cNvSpPr/>
          <p:nvPr/>
        </p:nvSpPr>
        <p:spPr>
          <a:xfrm>
            <a:off x="5364088" y="2204864"/>
            <a:ext cx="3024336" cy="2808312"/>
          </a:xfrm>
          <a:prstGeom prst="sun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467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Vsuvka – příklady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51309"/>
            <a:ext cx="8712968" cy="5174035"/>
          </a:xfrm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Užívání vitamínu C – </a:t>
            </a:r>
            <a:r>
              <a:rPr lang="cs-CZ" sz="28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tzv. Celaskonu</a:t>
            </a:r>
            <a:r>
              <a:rPr lang="cs-CZ" sz="2800" i="1" dirty="0" smtClean="0">
                <a:latin typeface="Calibri" pitchFamily="34" charset="0"/>
              </a:rPr>
              <a:t> – oslabenému organismu prospívá.</a:t>
            </a:r>
            <a:endParaRPr lang="cs-CZ" sz="28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Já jsem nad tím, </a:t>
            </a:r>
            <a:r>
              <a:rPr lang="cs-CZ" sz="28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musím se přiznat</a:t>
            </a:r>
            <a:r>
              <a:rPr lang="cs-CZ" sz="2800" i="1" dirty="0" smtClean="0">
                <a:latin typeface="Calibri" pitchFamily="34" charset="0"/>
              </a:rPr>
              <a:t>, moc neuvažoval.</a:t>
            </a:r>
            <a:endParaRPr lang="cs-CZ" sz="28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To se, </a:t>
            </a:r>
            <a:r>
              <a:rPr lang="cs-CZ" sz="28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pokud vím</a:t>
            </a:r>
            <a:r>
              <a:rPr lang="cs-CZ" sz="2800" i="1" dirty="0" smtClean="0">
                <a:latin typeface="Calibri" pitchFamily="34" charset="0"/>
              </a:rPr>
              <a:t>, událo na vedlejší škole.</a:t>
            </a:r>
            <a:endParaRPr lang="cs-CZ" sz="28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Jan Neruda </a:t>
            </a:r>
            <a:r>
              <a:rPr lang="cs-CZ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(</a:t>
            </a:r>
            <a:r>
              <a:rPr lang="cs-CZ" sz="28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1834 - 1891</a:t>
            </a:r>
            <a:r>
              <a:rPr lang="cs-CZ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) </a:t>
            </a:r>
            <a:r>
              <a:rPr lang="cs-CZ" sz="2800" i="1" dirty="0" smtClean="0">
                <a:latin typeface="Calibri" pitchFamily="34" charset="0"/>
              </a:rPr>
              <a:t>se narodil v Praze.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Karolína Světlá,</a:t>
            </a:r>
            <a:r>
              <a:rPr lang="cs-CZ" sz="2800" b="1" i="1" dirty="0" smtClean="0">
                <a:latin typeface="Calibri" pitchFamily="34" charset="0"/>
              </a:rPr>
              <a:t> </a:t>
            </a:r>
            <a:r>
              <a:rPr lang="cs-CZ" sz="28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to by vás mohlo zajímat</a:t>
            </a:r>
            <a:r>
              <a:rPr lang="cs-CZ" sz="2800" i="1" dirty="0" smtClean="0">
                <a:latin typeface="Calibri" pitchFamily="34" charset="0"/>
              </a:rPr>
              <a:t> , se zamilovala do Jana Nerudy.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Naštěstí byl zrovna venku, </a:t>
            </a:r>
            <a:r>
              <a:rPr lang="cs-CZ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sypal tam popel</a:t>
            </a:r>
            <a:r>
              <a:rPr lang="cs-CZ" sz="2800" i="1" dirty="0" smtClean="0">
                <a:latin typeface="Calibri" pitchFamily="34" charset="0"/>
              </a:rPr>
              <a:t>, a tak Macha uslyšel.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Radost z toho, </a:t>
            </a:r>
            <a:r>
              <a:rPr lang="cs-CZ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to se ví</a:t>
            </a:r>
            <a:r>
              <a:rPr lang="cs-CZ" sz="2800" i="1" dirty="0" smtClean="0">
                <a:latin typeface="Calibri" pitchFamily="34" charset="0"/>
              </a:rPr>
              <a:t>, neměl.</a:t>
            </a:r>
          </a:p>
          <a:p>
            <a:endParaRPr lang="cs-CZ" sz="28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800" i="1" dirty="0" smtClean="0">
              <a:latin typeface="Calibri" pitchFamily="34" charset="0"/>
            </a:endParaRPr>
          </a:p>
          <a:p>
            <a:pPr>
              <a:buNone/>
            </a:pPr>
            <a:endParaRPr lang="cs-CZ" sz="2800" dirty="0" smtClean="0">
              <a:latin typeface="Calibri" pitchFamily="34" charset="0"/>
            </a:endParaRP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Vsuvka – příklady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256584"/>
          </a:xfrm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600" i="1" dirty="0" smtClean="0">
                <a:latin typeface="Calibri" pitchFamily="34" charset="0"/>
              </a:rPr>
              <a:t>Pro přípravu tohoto koláče</a:t>
            </a:r>
            <a:r>
              <a:rPr lang="cs-CZ" sz="2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, tvarohového s jahodam</a:t>
            </a:r>
            <a:r>
              <a:rPr lang="cs-CZ" sz="2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i</a:t>
            </a:r>
            <a:r>
              <a:rPr lang="cs-CZ" sz="2600" i="1" dirty="0" smtClean="0">
                <a:latin typeface="Calibri" pitchFamily="34" charset="0"/>
              </a:rPr>
              <a:t>, budeme potřebovat pouze půl hodiny.</a:t>
            </a:r>
          </a:p>
          <a:p>
            <a:pPr>
              <a:buFont typeface="Wingdings" pitchFamily="2" charset="2"/>
              <a:buChar char="Ø"/>
            </a:pPr>
            <a:r>
              <a:rPr lang="cs-CZ" sz="2600" i="1" dirty="0" smtClean="0">
                <a:latin typeface="Calibri" pitchFamily="34" charset="0"/>
              </a:rPr>
              <a:t>Jednou ráno, </a:t>
            </a:r>
            <a:r>
              <a:rPr lang="cs-CZ" sz="2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bylo to v pondělí</a:t>
            </a:r>
            <a:r>
              <a:rPr lang="cs-CZ" sz="2600" i="1" dirty="0" smtClean="0">
                <a:latin typeface="Calibri" pitchFamily="34" charset="0"/>
              </a:rPr>
              <a:t>, se to stalo.</a:t>
            </a:r>
          </a:p>
          <a:p>
            <a:pPr>
              <a:buFont typeface="Wingdings" pitchFamily="2" charset="2"/>
              <a:buChar char="Ø"/>
            </a:pPr>
            <a:r>
              <a:rPr lang="cs-CZ" sz="2600" i="1" dirty="0" smtClean="0">
                <a:latin typeface="Calibri" pitchFamily="34" charset="0"/>
              </a:rPr>
              <a:t>A najednou, </a:t>
            </a:r>
            <a:r>
              <a:rPr lang="cs-CZ" sz="2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byla už skoro půlnoc</a:t>
            </a:r>
            <a:r>
              <a:rPr lang="cs-CZ" sz="2600" i="1" dirty="0" smtClean="0">
                <a:latin typeface="Calibri" pitchFamily="34" charset="0"/>
              </a:rPr>
              <a:t>, začalo sněžit.</a:t>
            </a:r>
          </a:p>
          <a:p>
            <a:pPr>
              <a:buFont typeface="Wingdings" pitchFamily="2" charset="2"/>
              <a:buChar char="Ø"/>
            </a:pPr>
            <a:r>
              <a:rPr lang="cs-CZ" sz="2600" i="1" dirty="0" smtClean="0">
                <a:latin typeface="Calibri" pitchFamily="34" charset="0"/>
              </a:rPr>
              <a:t>V Norsku, </a:t>
            </a:r>
            <a:r>
              <a:rPr lang="cs-CZ" sz="2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každé léto jezdíme na dovolenou do Osla</a:t>
            </a:r>
            <a:r>
              <a:rPr lang="cs-CZ" sz="2600" i="1" dirty="0" smtClean="0">
                <a:latin typeface="Calibri" pitchFamily="34" charset="0"/>
              </a:rPr>
              <a:t>, žijí naši příbuzní už dlouhá léta.</a:t>
            </a:r>
          </a:p>
          <a:p>
            <a:pPr>
              <a:buFont typeface="Wingdings" pitchFamily="2" charset="2"/>
              <a:buChar char="Ø"/>
            </a:pPr>
            <a:r>
              <a:rPr lang="cs-CZ" sz="2600" i="1" dirty="0" smtClean="0">
                <a:latin typeface="Calibri" pitchFamily="34" charset="0"/>
              </a:rPr>
              <a:t>Autorům této knihy – </a:t>
            </a:r>
            <a:r>
              <a:rPr lang="cs-CZ" sz="2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Novotný, Janda, Petrák </a:t>
            </a:r>
            <a:r>
              <a:rPr lang="cs-CZ" sz="2600" i="1" dirty="0" smtClean="0">
                <a:latin typeface="Calibri" pitchFamily="34" charset="0"/>
              </a:rPr>
              <a:t>– se podařilo zachytit problematiku odborným a zároveň populárním způsobem.</a:t>
            </a:r>
          </a:p>
          <a:p>
            <a:pPr>
              <a:buFont typeface="Wingdings" pitchFamily="2" charset="2"/>
              <a:buChar char="Ø"/>
            </a:pPr>
            <a:r>
              <a:rPr lang="cs-CZ" sz="2600" i="1" dirty="0" smtClean="0">
                <a:latin typeface="Calibri" pitchFamily="34" charset="0"/>
              </a:rPr>
              <a:t>Pavel odešel, </a:t>
            </a:r>
            <a:r>
              <a:rPr lang="cs-CZ" sz="2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mám takový dojem</a:t>
            </a:r>
            <a:r>
              <a:rPr lang="cs-CZ" sz="2600" i="1" dirty="0" smtClean="0">
                <a:latin typeface="Calibri" pitchFamily="34" charset="0"/>
              </a:rPr>
              <a:t>, před hodinou.</a:t>
            </a:r>
          </a:p>
          <a:p>
            <a:pPr>
              <a:buFont typeface="Wingdings" pitchFamily="2" charset="2"/>
              <a:buChar char="Ø"/>
            </a:pPr>
            <a:r>
              <a:rPr lang="cs-CZ" sz="2600" i="1" dirty="0" smtClean="0">
                <a:latin typeface="Calibri" pitchFamily="34" charset="0"/>
              </a:rPr>
              <a:t>Včera jsem potkala Janu – to je ta spolužačka, co si zlomila na lyžařském výcviku nohu – je teď na vysoké škole báňské.</a:t>
            </a:r>
          </a:p>
          <a:p>
            <a:pPr>
              <a:buNone/>
            </a:pPr>
            <a:endParaRPr lang="cs-CZ" sz="2600" i="1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676456" cy="1143000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FFC000"/>
                </a:solidFill>
                <a:latin typeface="Calibri" pitchFamily="34" charset="0"/>
              </a:rPr>
              <a:t>Vsuvka</a:t>
            </a:r>
            <a:r>
              <a:rPr lang="cs-CZ" sz="3200" b="1" dirty="0" smtClean="0">
                <a:latin typeface="Calibri" pitchFamily="34" charset="0"/>
              </a:rPr>
              <a:t> - </a:t>
            </a:r>
            <a:r>
              <a:rPr lang="cs-CZ" sz="3200" dirty="0" smtClean="0">
                <a:latin typeface="Calibri" pitchFamily="34" charset="0"/>
              </a:rPr>
              <a:t>doplňte do vět vhodné vsuvky - oddělte je od vět čárkami, pomlčkami nebo závorkami.</a:t>
            </a:r>
            <a:br>
              <a:rPr lang="cs-CZ" sz="3200" dirty="0" smtClean="0">
                <a:latin typeface="Calibri" pitchFamily="34" charset="0"/>
              </a:rPr>
            </a:br>
            <a:endParaRPr lang="cs-CZ" sz="32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44216"/>
            <a:ext cx="8363272" cy="4133056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cs-CZ" sz="2800" i="1" dirty="0" smtClean="0">
                <a:latin typeface="Calibri" pitchFamily="34" charset="0"/>
              </a:rPr>
              <a:t>Nic z jeho tvorby jsem nečetla.</a:t>
            </a:r>
          </a:p>
          <a:p>
            <a:r>
              <a:rPr lang="cs-CZ" sz="2800" i="1" dirty="0" smtClean="0">
                <a:latin typeface="Calibri" pitchFamily="34" charset="0"/>
              </a:rPr>
              <a:t>Nepočítali s naším brzkým návratem.</a:t>
            </a:r>
          </a:p>
          <a:p>
            <a:r>
              <a:rPr lang="cs-CZ" sz="2800" i="1" dirty="0" smtClean="0">
                <a:latin typeface="Calibri" pitchFamily="34" charset="0"/>
              </a:rPr>
              <a:t>Přines mi z čistírny ten dlouhý flaušový kabát.</a:t>
            </a:r>
          </a:p>
          <a:p>
            <a:r>
              <a:rPr lang="cs-CZ" sz="2800" i="1" dirty="0" smtClean="0">
                <a:latin typeface="Calibri" pitchFamily="34" charset="0"/>
              </a:rPr>
              <a:t>Tatínek chtěl obložit koupelnu novými dlaždičkami.</a:t>
            </a:r>
          </a:p>
          <a:p>
            <a:r>
              <a:rPr lang="cs-CZ" sz="2800" i="1" dirty="0" smtClean="0">
                <a:latin typeface="Calibri" pitchFamily="34" charset="0"/>
              </a:rPr>
              <a:t>Ušetřili jsme dost vysokou částku.</a:t>
            </a:r>
          </a:p>
          <a:p>
            <a:r>
              <a:rPr lang="cs-CZ" sz="2800" i="1" dirty="0" smtClean="0">
                <a:latin typeface="Calibri" pitchFamily="34" charset="0"/>
              </a:rPr>
              <a:t>Bude se to vyšetřovat.</a:t>
            </a:r>
          </a:p>
          <a:p>
            <a:r>
              <a:rPr lang="cs-CZ" sz="2800" i="1" dirty="0" smtClean="0">
                <a:latin typeface="Calibri" pitchFamily="34" charset="0"/>
              </a:rPr>
              <a:t>Chovali se hlučně.z toho by měl otec velkou radost.</a:t>
            </a:r>
            <a:endParaRPr lang="cs-CZ" sz="2800" i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Vsuvka – řešení:</a:t>
            </a:r>
            <a:endParaRPr lang="cs-CZ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4525963"/>
          </a:xfrm>
          <a:ln>
            <a:solidFill>
              <a:srgbClr val="FFC00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Calibri" pitchFamily="34" charset="0"/>
              </a:rPr>
              <a:t>Nic z jeho tvorby – 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nebudu to opakovat </a:t>
            </a:r>
            <a:r>
              <a:rPr lang="cs-CZ" dirty="0" smtClean="0">
                <a:latin typeface="Calibri" pitchFamily="34" charset="0"/>
              </a:rPr>
              <a:t>-jsem nečetla.</a:t>
            </a:r>
          </a:p>
          <a:p>
            <a:r>
              <a:rPr lang="cs-CZ" dirty="0" smtClean="0">
                <a:latin typeface="Calibri" pitchFamily="34" charset="0"/>
              </a:rPr>
              <a:t>Nepočítali, 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jak jsem již říkala</a:t>
            </a:r>
            <a:r>
              <a:rPr lang="cs-CZ" dirty="0" smtClean="0">
                <a:latin typeface="Calibri" pitchFamily="34" charset="0"/>
              </a:rPr>
              <a:t>, s naším brzkým návratem.</a:t>
            </a:r>
          </a:p>
          <a:p>
            <a:r>
              <a:rPr lang="cs-CZ" dirty="0" smtClean="0">
                <a:latin typeface="Calibri" pitchFamily="34" charset="0"/>
              </a:rPr>
              <a:t>Přines mi z čistírny 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prosím</a:t>
            </a:r>
            <a:r>
              <a:rPr lang="cs-CZ" dirty="0" smtClean="0">
                <a:latin typeface="Calibri" pitchFamily="34" charset="0"/>
              </a:rPr>
              <a:t> ten dlouhý flaušový kabát.</a:t>
            </a:r>
          </a:p>
          <a:p>
            <a:r>
              <a:rPr lang="cs-CZ" dirty="0" smtClean="0">
                <a:latin typeface="Calibri" pitchFamily="34" charset="0"/>
              </a:rPr>
              <a:t>Tatínek chtěl, 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jak se zdá</a:t>
            </a:r>
            <a:r>
              <a:rPr lang="cs-CZ" dirty="0" smtClean="0">
                <a:latin typeface="Calibri" pitchFamily="34" charset="0"/>
              </a:rPr>
              <a:t>,  obložit koupelnu novými dlaždičkami.</a:t>
            </a:r>
          </a:p>
          <a:p>
            <a:r>
              <a:rPr lang="cs-CZ" dirty="0" smtClean="0">
                <a:latin typeface="Calibri" pitchFamily="34" charset="0"/>
              </a:rPr>
              <a:t>Ušetřili jsme, 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jak jsme se spolu domluvili</a:t>
            </a:r>
            <a:r>
              <a:rPr lang="cs-CZ" dirty="0" smtClean="0">
                <a:latin typeface="Calibri" pitchFamily="34" charset="0"/>
              </a:rPr>
              <a:t>, dost vysokou částku.</a:t>
            </a:r>
          </a:p>
          <a:p>
            <a:r>
              <a:rPr lang="cs-CZ" dirty="0" smtClean="0">
                <a:latin typeface="Calibri" pitchFamily="34" charset="0"/>
              </a:rPr>
              <a:t>Bude se to, 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jak již oznámili</a:t>
            </a:r>
            <a:r>
              <a:rPr lang="cs-CZ" dirty="0" smtClean="0">
                <a:latin typeface="Calibri" pitchFamily="34" charset="0"/>
              </a:rPr>
              <a:t>, vyšetřovat.</a:t>
            </a:r>
          </a:p>
          <a:p>
            <a:r>
              <a:rPr lang="cs-CZ" dirty="0" smtClean="0">
                <a:latin typeface="Calibri" pitchFamily="34" charset="0"/>
              </a:rPr>
              <a:t>Chovali se, 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určitě jste o tom slyšeli</a:t>
            </a:r>
            <a:r>
              <a:rPr lang="cs-CZ" dirty="0" smtClean="0">
                <a:latin typeface="Calibri" pitchFamily="34" charset="0"/>
              </a:rPr>
              <a:t>, hlučně.</a:t>
            </a:r>
          </a:p>
          <a:p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cs-CZ" sz="2800" b="1" dirty="0" smtClean="0">
              <a:latin typeface="Calibri" pitchFamily="34" charset="0"/>
            </a:endParaRPr>
          </a:p>
          <a:p>
            <a:endParaRPr lang="cs-CZ" sz="2800" b="1" dirty="0" smtClean="0">
              <a:latin typeface="Calibri" pitchFamily="34" charset="0"/>
            </a:endParaRPr>
          </a:p>
          <a:p>
            <a:endParaRPr lang="cs-CZ" sz="2800" b="1" dirty="0" smtClean="0">
              <a:latin typeface="Calibri" pitchFamily="34" charset="0"/>
            </a:endParaRPr>
          </a:p>
          <a:p>
            <a:endParaRPr lang="cs-CZ" sz="2800" b="1" dirty="0" smtClean="0">
              <a:latin typeface="Calibri" pitchFamily="34" charset="0"/>
            </a:endParaRPr>
          </a:p>
          <a:p>
            <a:endParaRPr lang="cs-CZ" sz="2800" b="1" dirty="0" smtClean="0">
              <a:latin typeface="Calibri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95536" y="692696"/>
            <a:ext cx="8439362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buNone/>
            </a:pPr>
            <a:r>
              <a:rPr lang="cs-CZ" sz="4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itchFamily="34" charset="0"/>
              </a:rPr>
              <a:t>1. odchylky od pravidelné větné stavby</a:t>
            </a:r>
          </a:p>
        </p:txBody>
      </p:sp>
      <p:sp>
        <p:nvSpPr>
          <p:cNvPr id="6" name="Stužka dolů 5"/>
          <p:cNvSpPr/>
          <p:nvPr/>
        </p:nvSpPr>
        <p:spPr>
          <a:xfrm>
            <a:off x="72008" y="2420888"/>
            <a:ext cx="8964488" cy="2520280"/>
          </a:xfrm>
          <a:prstGeom prst="ribbon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592288" y="2996952"/>
            <a:ext cx="44279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UcParenR"/>
            </a:pPr>
            <a:r>
              <a:rPr lang="cs-CZ" sz="3600" b="1" dirty="0" smtClean="0">
                <a:solidFill>
                  <a:srgbClr val="FFC000"/>
                </a:solidFill>
                <a:latin typeface="Calibri" pitchFamily="34" charset="0"/>
              </a:rPr>
              <a:t> zvláštnosti větné stavby záměrné </a:t>
            </a:r>
            <a:r>
              <a:rPr lang="cs-CZ" sz="3600" dirty="0" smtClean="0">
                <a:solidFill>
                  <a:srgbClr val="FFC000"/>
                </a:solidFill>
                <a:latin typeface="Calibri" pitchFamily="34" charset="0"/>
              </a:rPr>
              <a:t>= </a:t>
            </a:r>
            <a:r>
              <a:rPr lang="cs-CZ" sz="3600" b="1" dirty="0" smtClean="0">
                <a:solidFill>
                  <a:srgbClr val="FFC000"/>
                </a:solidFill>
                <a:latin typeface="Calibri" pitchFamily="34" charset="0"/>
              </a:rPr>
              <a:t>motivované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1143000"/>
          </a:xfrm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sz="4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  <a:t>Osamostatnělý</a:t>
            </a:r>
            <a:r>
              <a:rPr lang="cs-CZ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  <a:t>  větný  člen  </a:t>
            </a:r>
            <a:br>
              <a:rPr lang="cs-CZ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</a:br>
            <a:endParaRPr lang="cs-CZ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4525963"/>
          </a:xfrm>
        </p:spPr>
        <p:txBody>
          <a:bodyPr>
            <a:noAutofit/>
          </a:bodyPr>
          <a:lstStyle/>
          <a:p>
            <a:r>
              <a:rPr lang="cs-CZ" sz="2600" dirty="0" smtClean="0">
                <a:latin typeface="Calibri" pitchFamily="34" charset="0"/>
              </a:rPr>
              <a:t>jediný se do věty mluvnicky začleňuje</a:t>
            </a:r>
          </a:p>
          <a:p>
            <a:r>
              <a:rPr lang="cs-CZ" sz="2600" dirty="0" smtClean="0">
                <a:solidFill>
                  <a:srgbClr val="FFFF00"/>
                </a:solidFill>
                <a:latin typeface="Calibri" pitchFamily="34" charset="0"/>
              </a:rPr>
              <a:t>rozčleňování, parcelace = postupné vyjadřování = neúplná věta</a:t>
            </a:r>
          </a:p>
          <a:p>
            <a:r>
              <a:rPr lang="cs-CZ" sz="2600" dirty="0" smtClean="0">
                <a:latin typeface="Calibri" pitchFamily="34" charset="0"/>
              </a:rPr>
              <a:t>větný člen dodatečně připojený za větu a oddělený tečkou  nebo pauzou</a:t>
            </a:r>
          </a:p>
          <a:p>
            <a:pPr>
              <a:buFont typeface="Wingdings" pitchFamily="2" charset="2"/>
              <a:buChar char="Ø"/>
            </a:pPr>
            <a:r>
              <a:rPr lang="cs-CZ" sz="2600" i="1" dirty="0">
                <a:latin typeface="Calibri" pitchFamily="34" charset="0"/>
              </a:rPr>
              <a:t>Brodil se bahnem. </a:t>
            </a:r>
            <a:r>
              <a:rPr lang="cs-CZ" sz="2600" b="1" i="1" dirty="0">
                <a:latin typeface="Calibri" pitchFamily="34" charset="0"/>
              </a:rPr>
              <a:t>Po kotníky. </a:t>
            </a:r>
            <a:r>
              <a:rPr lang="cs-CZ" sz="26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Sám</a:t>
            </a:r>
            <a:r>
              <a:rPr lang="cs-CZ" sz="2600" b="1" i="1" dirty="0">
                <a:latin typeface="Calibri" pitchFamily="34" charset="0"/>
              </a:rPr>
              <a:t>.</a:t>
            </a:r>
            <a:endParaRPr lang="cs-CZ" sz="2600" dirty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i="1" dirty="0">
                <a:latin typeface="Calibri" pitchFamily="34" charset="0"/>
              </a:rPr>
              <a:t>Bylo tam příjemné prostředí. </a:t>
            </a:r>
            <a:r>
              <a:rPr lang="cs-CZ" sz="26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A klid</a:t>
            </a:r>
            <a:r>
              <a:rPr lang="cs-CZ" sz="2600" b="1" i="1" dirty="0">
                <a:latin typeface="Calibri" pitchFamily="34" charset="0"/>
              </a:rPr>
              <a:t>.</a:t>
            </a:r>
            <a:endParaRPr lang="cs-CZ" sz="2600" dirty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i="1" dirty="0">
                <a:latin typeface="Calibri" pitchFamily="34" charset="0"/>
              </a:rPr>
              <a:t>Držela v rukou dopis. </a:t>
            </a:r>
            <a:r>
              <a:rPr lang="cs-CZ" sz="2600" b="1" i="1" dirty="0">
                <a:latin typeface="Calibri" pitchFamily="34" charset="0"/>
              </a:rPr>
              <a:t>Od Tomáše. </a:t>
            </a:r>
            <a:r>
              <a:rPr lang="cs-CZ" sz="26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Konečně</a:t>
            </a:r>
            <a:r>
              <a:rPr lang="cs-CZ" sz="2600" b="1" i="1" dirty="0">
                <a:latin typeface="Calibri" pitchFamily="34" charset="0"/>
              </a:rPr>
              <a:t>.</a:t>
            </a:r>
            <a:endParaRPr lang="cs-CZ" sz="2600" dirty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i="1" dirty="0">
                <a:latin typeface="Calibri" pitchFamily="34" charset="0"/>
              </a:rPr>
              <a:t>Musíš k lékaři. </a:t>
            </a:r>
            <a:r>
              <a:rPr lang="cs-CZ" sz="26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Do Prahy</a:t>
            </a:r>
            <a:r>
              <a:rPr lang="cs-CZ" sz="2600" b="1" i="1" dirty="0">
                <a:latin typeface="Calibri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sz="2600" i="1" dirty="0">
                <a:latin typeface="Calibri" pitchFamily="34" charset="0"/>
              </a:rPr>
              <a:t>Vyrušilo mě teprve zahvízdnutí signálu. </a:t>
            </a:r>
            <a:r>
              <a:rPr lang="cs-CZ" sz="26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Petr!</a:t>
            </a:r>
          </a:p>
          <a:p>
            <a:pPr>
              <a:buFont typeface="Wingdings" pitchFamily="2" charset="2"/>
              <a:buChar char="Ø"/>
            </a:pPr>
            <a:endParaRPr lang="cs-CZ" sz="2600" b="1" i="1" dirty="0">
              <a:latin typeface="Calibri" pitchFamily="34" charset="0"/>
            </a:endParaRPr>
          </a:p>
          <a:p>
            <a:endParaRPr lang="cs-CZ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2600" dirty="0" smtClean="0">
                <a:latin typeface="Calibri" pitchFamily="34" charset="0"/>
              </a:rPr>
              <a:t/>
            </a:r>
            <a:br>
              <a:rPr lang="cs-CZ" sz="2600" dirty="0" smtClean="0">
                <a:latin typeface="Calibri" pitchFamily="34" charset="0"/>
              </a:rPr>
            </a:br>
            <a:endParaRPr lang="cs-CZ" sz="2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  <a:t>Použité zdroje:</a:t>
            </a:r>
            <a:endParaRPr lang="cs-CZ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  <a:ln>
            <a:solidFill>
              <a:srgbClr val="FFC000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cs-CZ" dirty="0" err="1" smtClean="0">
                <a:latin typeface="Calibri" pitchFamily="34" charset="0"/>
              </a:rPr>
              <a:t>Sochrová</a:t>
            </a:r>
            <a:r>
              <a:rPr lang="cs-CZ" dirty="0" smtClean="0">
                <a:latin typeface="Calibri" pitchFamily="34" charset="0"/>
              </a:rPr>
              <a:t>, Marie: Český jazyk v kostce pro střední školy, Fragment 1996</a:t>
            </a:r>
          </a:p>
          <a:p>
            <a:r>
              <a:rPr lang="cs-CZ" dirty="0" smtClean="0">
                <a:latin typeface="Calibri" pitchFamily="34" charset="0"/>
              </a:rPr>
              <a:t>Martinec, Ivo, </a:t>
            </a:r>
            <a:r>
              <a:rPr lang="cs-CZ" dirty="0" err="1" smtClean="0">
                <a:latin typeface="Calibri" pitchFamily="34" charset="0"/>
              </a:rPr>
              <a:t>Tušková</a:t>
            </a:r>
            <a:r>
              <a:rPr lang="cs-CZ" dirty="0" smtClean="0">
                <a:latin typeface="Calibri" pitchFamily="34" charset="0"/>
              </a:rPr>
              <a:t>,J.,M., Zimová,Ludmila:Mluvnice, učebnice českého jazyka pro </a:t>
            </a:r>
            <a:r>
              <a:rPr lang="cs-CZ" dirty="0" err="1" smtClean="0">
                <a:latin typeface="Calibri" pitchFamily="34" charset="0"/>
              </a:rPr>
              <a:t>srřední</a:t>
            </a:r>
            <a:r>
              <a:rPr lang="cs-CZ" dirty="0" smtClean="0">
                <a:latin typeface="Calibri" pitchFamily="34" charset="0"/>
              </a:rPr>
              <a:t> školy, </a:t>
            </a:r>
            <a:r>
              <a:rPr lang="cs-CZ" dirty="0" err="1" smtClean="0">
                <a:latin typeface="Calibri" pitchFamily="34" charset="0"/>
              </a:rPr>
              <a:t>Fraus</a:t>
            </a:r>
            <a:r>
              <a:rPr lang="cs-CZ" dirty="0" smtClean="0">
                <a:latin typeface="Calibri" pitchFamily="34" charset="0"/>
              </a:rPr>
              <a:t> 2009</a:t>
            </a:r>
          </a:p>
          <a:p>
            <a:r>
              <a:rPr lang="cs-CZ" dirty="0" smtClean="0">
                <a:latin typeface="Calibri" pitchFamily="34" charset="0"/>
              </a:rPr>
              <a:t>Mgr. Mašková, </a:t>
            </a:r>
            <a:r>
              <a:rPr lang="cs-CZ" dirty="0" err="1" smtClean="0">
                <a:latin typeface="Calibri" pitchFamily="34" charset="0"/>
              </a:rPr>
              <a:t>Drahuše</a:t>
            </a:r>
            <a:r>
              <a:rPr lang="cs-CZ" dirty="0" smtClean="0">
                <a:latin typeface="Calibri" pitchFamily="34" charset="0"/>
              </a:rPr>
              <a:t>: Český jazyk - přehled středoškolského učiva, edice Maturita, nakladatelství Petra </a:t>
            </a:r>
            <a:r>
              <a:rPr lang="cs-CZ" dirty="0" err="1" smtClean="0">
                <a:latin typeface="Calibri" pitchFamily="34" charset="0"/>
              </a:rPr>
              <a:t>Velanová</a:t>
            </a:r>
            <a:r>
              <a:rPr lang="cs-CZ" dirty="0" smtClean="0">
                <a:latin typeface="Calibri" pitchFamily="34" charset="0"/>
              </a:rPr>
              <a:t>, Třebíč, 2005</a:t>
            </a:r>
          </a:p>
          <a:p>
            <a:r>
              <a:rPr lang="cs-CZ" dirty="0" smtClean="0">
                <a:latin typeface="Calibri" pitchFamily="34" charset="0"/>
              </a:rPr>
              <a:t>Krausová, Zdeňka, </a:t>
            </a:r>
            <a:r>
              <a:rPr lang="cs-CZ" dirty="0" err="1" smtClean="0">
                <a:latin typeface="Calibri" pitchFamily="34" charset="0"/>
              </a:rPr>
              <a:t>Pašková</a:t>
            </a:r>
            <a:r>
              <a:rPr lang="cs-CZ" dirty="0" smtClean="0">
                <a:latin typeface="Calibri" pitchFamily="34" charset="0"/>
              </a:rPr>
              <a:t>, Martina, Vaňková Jana : Český jazyk 9 – pracovní sešit pro základní školy a víceletá gymnázia, </a:t>
            </a:r>
            <a:r>
              <a:rPr lang="cs-CZ" dirty="0" err="1" smtClean="0">
                <a:latin typeface="Calibri" pitchFamily="34" charset="0"/>
              </a:rPr>
              <a:t>Fraus</a:t>
            </a:r>
            <a:r>
              <a:rPr lang="cs-CZ" dirty="0" smtClean="0">
                <a:latin typeface="Calibri" pitchFamily="34" charset="0"/>
              </a:rPr>
              <a:t> 2006, str. 44/ cv.1,2 ,3 ,4</a:t>
            </a:r>
          </a:p>
          <a:p>
            <a:r>
              <a:rPr lang="cs-CZ" dirty="0" smtClean="0">
                <a:latin typeface="Calibri" pitchFamily="34" charset="0"/>
              </a:rPr>
              <a:t>Vlastní výpisky</a:t>
            </a:r>
          </a:p>
          <a:p>
            <a:r>
              <a:rPr lang="cs-CZ" dirty="0" err="1" smtClean="0">
                <a:latin typeface="Calibri" pitchFamily="34" charset="0"/>
              </a:rPr>
              <a:t>Mgr.Kateřina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err="1" smtClean="0">
                <a:latin typeface="Calibri" pitchFamily="34" charset="0"/>
              </a:rPr>
              <a:t>Karbulová</a:t>
            </a:r>
            <a:r>
              <a:rPr lang="cs-CZ" dirty="0" smtClean="0">
                <a:latin typeface="Calibri" pitchFamily="34" charset="0"/>
              </a:rPr>
              <a:t>, 2012</a:t>
            </a:r>
          </a:p>
          <a:p>
            <a:endParaRPr lang="cs-CZ" dirty="0" smtClean="0"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96" y="260648"/>
            <a:ext cx="8820472" cy="1143000"/>
          </a:xfrm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  <a:t>Aposiopese </a:t>
            </a:r>
            <a:br>
              <a:rPr lang="cs-CZ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</a:br>
            <a:r>
              <a:rPr lang="cs-CZ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  <a:t> nedokončená výpověď</a:t>
            </a:r>
            <a:endParaRPr lang="cs-CZ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136904" cy="5256584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rgbClr val="FFFF00"/>
                </a:solidFill>
                <a:latin typeface="Calibri" pitchFamily="34" charset="0"/>
              </a:rPr>
              <a:t>nenadálé odmlčení, nedokončení započaté věty        či přerušená výpověď</a:t>
            </a:r>
          </a:p>
          <a:p>
            <a:r>
              <a:rPr lang="cs-CZ" sz="2800" dirty="0" smtClean="0">
                <a:latin typeface="Calibri" pitchFamily="34" charset="0"/>
              </a:rPr>
              <a:t>vyskytuje se především v mluvené řeči; setkáváme se s ní  i v moderní poezii a expresivní próze</a:t>
            </a:r>
          </a:p>
          <a:p>
            <a:r>
              <a:rPr lang="cs-CZ" sz="2800" dirty="0" smtClean="0">
                <a:latin typeface="Calibri" pitchFamily="34" charset="0"/>
              </a:rPr>
              <a:t>v psaném textu se označuje nejčastěji </a:t>
            </a:r>
            <a:r>
              <a:rPr lang="cs-CZ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třemi tečkami</a:t>
            </a:r>
            <a:r>
              <a:rPr lang="cs-CZ" sz="2800" dirty="0" smtClean="0">
                <a:latin typeface="Calibri" pitchFamily="34" charset="0"/>
              </a:rPr>
              <a:t>, podobně jako výpustka, nebo pomlčkou</a:t>
            </a:r>
          </a:p>
          <a:p>
            <a:pPr>
              <a:buNone/>
            </a:pPr>
            <a:endParaRPr lang="cs-CZ" sz="2800" dirty="0">
              <a:latin typeface="Calibri" pitchFamily="34" charset="0"/>
            </a:endParaRPr>
          </a:p>
        </p:txBody>
      </p:sp>
      <p:sp>
        <p:nvSpPr>
          <p:cNvPr id="4" name="Slunce 3"/>
          <p:cNvSpPr/>
          <p:nvPr/>
        </p:nvSpPr>
        <p:spPr>
          <a:xfrm>
            <a:off x="3203848" y="4509120"/>
            <a:ext cx="2016224" cy="216024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  <a:t>Aposiopese</a:t>
            </a:r>
            <a:endParaRPr lang="cs-CZ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2"/>
          </p:nvPr>
        </p:nvSpPr>
        <p:spPr>
          <a:xfrm>
            <a:off x="467544" y="2420888"/>
            <a:ext cx="4040188" cy="3941763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motivovaná  </a:t>
            </a:r>
          </a:p>
          <a:p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mluvčím chtěná </a:t>
            </a:r>
          </a:p>
          <a:p>
            <a:r>
              <a:rPr lang="cs-CZ" sz="2800" dirty="0" smtClean="0">
                <a:latin typeface="Calibri" pitchFamily="34" charset="0"/>
              </a:rPr>
              <a:t>nechce použít např.   vulgární výraz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Jdi do…; Běž, nebo tě…</a:t>
            </a:r>
          </a:p>
          <a:p>
            <a:r>
              <a:rPr lang="cs-CZ" sz="2800" dirty="0" smtClean="0">
                <a:latin typeface="Calibri" pitchFamily="34" charset="0"/>
              </a:rPr>
              <a:t>nebo mluvčí neví, jak větu dokončit</a:t>
            </a:r>
            <a:r>
              <a:rPr lang="cs-CZ" sz="2800" dirty="0" smtClean="0"/>
              <a:t>  </a:t>
            </a:r>
            <a:endParaRPr lang="cs-CZ" sz="2800" dirty="0" smtClean="0">
              <a:latin typeface="Calibri" pitchFamily="34" charset="0"/>
            </a:endParaRPr>
          </a:p>
          <a:p>
            <a:endParaRPr lang="cs-CZ" sz="2800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>
          <a:xfrm>
            <a:off x="4644008" y="2420888"/>
            <a:ext cx="4176464" cy="3941763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nemotivovaná </a:t>
            </a:r>
          </a:p>
          <a:p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výpověď přerušena  </a:t>
            </a:r>
            <a:r>
              <a:rPr lang="cs-CZ" sz="2800" dirty="0" smtClean="0">
                <a:latin typeface="Calibri" pitchFamily="34" charset="0"/>
              </a:rPr>
              <a:t>protějškem, partnerem dialogu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„Nejlepší by bylo,   kdyby…“</a:t>
            </a:r>
          </a:p>
          <a:p>
            <a:pPr>
              <a:buNone/>
            </a:pPr>
            <a:r>
              <a:rPr lang="cs-CZ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     „Nic mi neříkej, nezajímá mě to.“</a:t>
            </a:r>
          </a:p>
          <a:p>
            <a:endParaRPr lang="cs-CZ" sz="2800" dirty="0" smtClean="0">
              <a:latin typeface="Calibri" pitchFamily="34" charset="0"/>
            </a:endParaRPr>
          </a:p>
          <a:p>
            <a:endParaRPr lang="cs-CZ" sz="2800" dirty="0">
              <a:latin typeface="Calibri" pitchFamily="34" charset="0"/>
            </a:endParaRPr>
          </a:p>
        </p:txBody>
      </p:sp>
      <p:sp>
        <p:nvSpPr>
          <p:cNvPr id="11" name="Šipka doleva a nahoru 10"/>
          <p:cNvSpPr/>
          <p:nvPr/>
        </p:nvSpPr>
        <p:spPr>
          <a:xfrm rot="13421797">
            <a:off x="3696981" y="1216975"/>
            <a:ext cx="1446627" cy="1382263"/>
          </a:xfrm>
          <a:prstGeom prst="leftUp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build="p" animBg="1"/>
      <p:bldP spid="10" grpId="0" build="p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Aposiopese – příklady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525963"/>
          </a:xfrm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Odpusť, nebo tě…; Odpal, nebo tě… ; Ať už jsi pryč, nebo tě… (kopnu do zadku)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Nejlepší by bylo, kdyby… ( jsi šel do háje)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Jak se do lesa volá ….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Nic mi neříkej, nezajímá mě to.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Ráda bych se sester, ráda bych se ptala, proč jsem jako louka rozkvítala, proč a proč jsem..., a jak to jen </a:t>
            </a:r>
            <a:r>
              <a:rPr lang="cs-CZ" sz="2800" i="1" dirty="0" err="1" smtClean="0">
                <a:latin typeface="Calibri" pitchFamily="34" charset="0"/>
              </a:rPr>
              <a:t>řící...jsou</a:t>
            </a:r>
            <a:r>
              <a:rPr lang="cs-CZ" sz="2800" i="1" dirty="0" smtClean="0">
                <a:latin typeface="Calibri" pitchFamily="34" charset="0"/>
              </a:rPr>
              <a:t> snad muži loupežníci?</a:t>
            </a:r>
            <a:r>
              <a:rPr lang="cs-CZ" sz="2800" dirty="0" smtClean="0">
                <a:latin typeface="Calibri" pitchFamily="34" charset="0"/>
              </a:rPr>
              <a:t> (in: Fráňa Šrámek, Splav)</a:t>
            </a:r>
          </a:p>
          <a:p>
            <a:pPr>
              <a:buNone/>
            </a:pPr>
            <a:r>
              <a:rPr lang="cs-CZ" sz="2800" dirty="0" smtClean="0">
                <a:latin typeface="Calibri" pitchFamily="34" charset="0"/>
              </a:rPr>
              <a:t/>
            </a:r>
            <a:br>
              <a:rPr lang="cs-CZ" sz="2800" dirty="0" smtClean="0">
                <a:latin typeface="Calibri" pitchFamily="34" charset="0"/>
              </a:rPr>
            </a:br>
            <a:r>
              <a:rPr lang="cs-CZ" sz="2800" dirty="0" smtClean="0">
                <a:latin typeface="Calibri" pitchFamily="34" charset="0"/>
              </a:rPr>
              <a:t/>
            </a:r>
            <a:br>
              <a:rPr lang="cs-CZ" sz="2800" dirty="0" smtClean="0">
                <a:latin typeface="Calibri" pitchFamily="34" charset="0"/>
              </a:rPr>
            </a:br>
            <a:endParaRPr lang="cs-CZ" sz="2800" dirty="0" smtClean="0">
              <a:latin typeface="Calibri" pitchFamily="34" charset="0"/>
            </a:endParaRP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</a:rPr>
              <a:t>Elipsa - výpustka</a:t>
            </a:r>
            <a:endParaRPr lang="cs-CZ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400600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  <a:latin typeface="Calibri" pitchFamily="34" charset="0"/>
              </a:rPr>
              <a:t>vynechání větného členu (slova) nebo části věty</a:t>
            </a:r>
            <a:r>
              <a:rPr lang="cs-CZ" sz="2800" dirty="0" smtClean="0">
                <a:latin typeface="Calibri" pitchFamily="34" charset="0"/>
              </a:rPr>
              <a:t>,    které náleží do schématu, ale </a:t>
            </a:r>
            <a:r>
              <a:rPr lang="cs-CZ" sz="2800" b="1" dirty="0" smtClean="0">
                <a:solidFill>
                  <a:srgbClr val="FFFF00"/>
                </a:solidFill>
                <a:latin typeface="Calibri" pitchFamily="34" charset="0"/>
              </a:rPr>
              <a:t>nebrání příjemci               ve srozumitelnosti </a:t>
            </a:r>
            <a:r>
              <a:rPr lang="cs-CZ" sz="2800" dirty="0" smtClean="0">
                <a:latin typeface="Calibri" pitchFamily="34" charset="0"/>
              </a:rPr>
              <a:t>= obsahuje informaci, která je příjemci známa = </a:t>
            </a:r>
            <a:r>
              <a:rPr lang="cs-CZ" sz="2800" dirty="0" smtClean="0">
                <a:solidFill>
                  <a:srgbClr val="FFC000"/>
                </a:solidFill>
                <a:latin typeface="Calibri" pitchFamily="34" charset="0"/>
              </a:rPr>
              <a:t>neúplná věta = chybí část věty - sloveso </a:t>
            </a:r>
          </a:p>
          <a:p>
            <a:r>
              <a:rPr lang="cs-CZ" sz="2800" dirty="0" smtClean="0">
                <a:latin typeface="Calibri" pitchFamily="34" charset="0"/>
              </a:rPr>
              <a:t>používá se </a:t>
            </a:r>
            <a:r>
              <a:rPr lang="cs-CZ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hlavně v dialogu, konverzaci</a:t>
            </a:r>
          </a:p>
          <a:p>
            <a:r>
              <a:rPr lang="cs-CZ" sz="2800" dirty="0" smtClean="0">
                <a:latin typeface="Calibri" pitchFamily="34" charset="0"/>
              </a:rPr>
              <a:t>mluvený či písemný projev  je tím zestručněn, neopakuje se to, co už bylo řečeno, nebo co jasně vyplývá z kontextu</a:t>
            </a:r>
          </a:p>
          <a:p>
            <a:r>
              <a:rPr lang="cs-CZ" sz="2800" dirty="0" smtClean="0">
                <a:latin typeface="Calibri" pitchFamily="34" charset="0"/>
              </a:rPr>
              <a:t>výpustku v běžné řeči používáme velice často</a:t>
            </a:r>
          </a:p>
          <a:p>
            <a:r>
              <a:rPr lang="cs-CZ" sz="2800" dirty="0" smtClean="0">
                <a:latin typeface="Calibri" pitchFamily="34" charset="0"/>
              </a:rPr>
              <a:t>nejčastěji se vynechává </a:t>
            </a:r>
            <a:r>
              <a:rPr lang="cs-CZ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sloveso</a:t>
            </a:r>
            <a:r>
              <a:rPr lang="cs-CZ" sz="2800" dirty="0" smtClean="0">
                <a:latin typeface="Calibri" pitchFamily="34" charset="0"/>
              </a:rPr>
              <a:t> nebo </a:t>
            </a:r>
            <a:r>
              <a:rPr lang="cs-CZ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podstatné jméno</a:t>
            </a:r>
          </a:p>
          <a:p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věta s elipsou = eliptická, neúplná</a:t>
            </a:r>
            <a:endParaRPr lang="cs-CZ" sz="2800" dirty="0" smtClean="0"/>
          </a:p>
          <a:p>
            <a:endParaRPr lang="cs-CZ" sz="2800" b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endParaRPr lang="cs-CZ" sz="2800" dirty="0" smtClean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7768"/>
            <a:ext cx="8424936" cy="1143000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sz="4400" b="1" cap="all" dirty="0" smtClean="0">
                <a:ln/>
                <a:solidFill>
                  <a:srgbClr val="FFC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vypuštěné  sloveso  ( přísudek) </a:t>
            </a:r>
            <a:endParaRPr lang="cs-CZ" sz="4400" b="1" cap="all" dirty="0">
              <a:ln/>
              <a:solidFill>
                <a:srgbClr val="FFC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424936" cy="50405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a) v titulcích:</a:t>
            </a:r>
          </a:p>
          <a:p>
            <a:pPr>
              <a:buFont typeface="Wingdings" pitchFamily="2" charset="2"/>
              <a:buChar char="Ø"/>
            </a:pPr>
            <a:r>
              <a:rPr lang="cs-CZ" i="1" dirty="0" err="1" smtClean="0">
                <a:latin typeface="Calibri" pitchFamily="34" charset="0"/>
              </a:rPr>
              <a:t>Sáblíková</a:t>
            </a:r>
            <a:r>
              <a:rPr lang="cs-CZ" i="1" dirty="0" smtClean="0">
                <a:latin typeface="Calibri" pitchFamily="34" charset="0"/>
              </a:rPr>
              <a:t> </a:t>
            </a:r>
            <a:r>
              <a:rPr lang="cs-CZ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( je, se stala) </a:t>
            </a:r>
            <a:r>
              <a:rPr lang="cs-CZ" i="1" dirty="0" smtClean="0">
                <a:latin typeface="Calibri" pitchFamily="34" charset="0"/>
              </a:rPr>
              <a:t>královnou rychlobruslařského oválu!</a:t>
            </a:r>
          </a:p>
          <a:p>
            <a:pPr>
              <a:buNone/>
            </a:pP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b) v odpovědích na otázky doplňovací</a:t>
            </a:r>
          </a:p>
          <a:p>
            <a:pPr>
              <a:buFont typeface="Wingdings" pitchFamily="2" charset="2"/>
              <a:buChar char="Ø"/>
            </a:pPr>
            <a:r>
              <a:rPr lang="cs-CZ" i="1" dirty="0" smtClean="0">
                <a:latin typeface="Calibri" pitchFamily="34" charset="0"/>
              </a:rPr>
              <a:t> Kdo volal? </a:t>
            </a:r>
            <a:r>
              <a:rPr lang="cs-CZ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( Volala ) </a:t>
            </a:r>
            <a:r>
              <a:rPr lang="cs-CZ" i="1" dirty="0" smtClean="0">
                <a:latin typeface="Calibri" pitchFamily="34" charset="0"/>
              </a:rPr>
              <a:t>Lucka.</a:t>
            </a:r>
          </a:p>
          <a:p>
            <a:pPr>
              <a:buNone/>
            </a:pP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c) v odpovědích na otázky zjišťovací</a:t>
            </a:r>
          </a:p>
          <a:p>
            <a:pPr>
              <a:buFont typeface="Wingdings" pitchFamily="2" charset="2"/>
              <a:buChar char="Ø"/>
            </a:pPr>
            <a:r>
              <a:rPr lang="cs-CZ" i="1" dirty="0" smtClean="0">
                <a:latin typeface="Calibri" pitchFamily="34" charset="0"/>
              </a:rPr>
              <a:t>Budeš ještě něco pít? Budu </a:t>
            </a:r>
            <a:r>
              <a:rPr lang="cs-CZ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( pít)</a:t>
            </a:r>
            <a:r>
              <a:rPr lang="cs-CZ" b="1" i="1" dirty="0" smtClean="0">
                <a:latin typeface="Calibri" pitchFamily="34" charset="0"/>
              </a:rPr>
              <a:t>.</a:t>
            </a:r>
          </a:p>
          <a:p>
            <a:pPr>
              <a:buNone/>
            </a:pP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d) v otázkách</a:t>
            </a:r>
          </a:p>
          <a:p>
            <a:pPr>
              <a:buFont typeface="Wingdings" pitchFamily="2" charset="2"/>
              <a:buChar char="Ø"/>
            </a:pPr>
            <a:r>
              <a:rPr lang="cs-CZ" i="1" dirty="0" smtClean="0">
                <a:latin typeface="Calibri" pitchFamily="34" charset="0"/>
              </a:rPr>
              <a:t>Konečně </a:t>
            </a:r>
            <a:r>
              <a:rPr lang="cs-CZ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( jsi) </a:t>
            </a:r>
            <a:r>
              <a:rPr lang="cs-CZ" i="1" dirty="0" smtClean="0">
                <a:latin typeface="Calibri" pitchFamily="34" charset="0"/>
              </a:rPr>
              <a:t>spokojená? Ano.</a:t>
            </a:r>
          </a:p>
          <a:p>
            <a:pPr>
              <a:buNone/>
            </a:pP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e) při opakování téhož přísudku</a:t>
            </a:r>
          </a:p>
          <a:p>
            <a:pPr>
              <a:buFont typeface="Wingdings" pitchFamily="2" charset="2"/>
              <a:buChar char="Ø"/>
            </a:pPr>
            <a:r>
              <a:rPr lang="cs-CZ" i="1" dirty="0" smtClean="0">
                <a:latin typeface="Calibri" pitchFamily="34" charset="0"/>
              </a:rPr>
              <a:t>Lucka přišla o půl druhé, Hanka </a:t>
            </a:r>
            <a:r>
              <a:rPr lang="cs-CZ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( přišla) </a:t>
            </a:r>
            <a:r>
              <a:rPr lang="cs-CZ" i="1" dirty="0" smtClean="0">
                <a:latin typeface="Calibri" pitchFamily="34" charset="0"/>
              </a:rPr>
              <a:t>asi o půl hodiny později.</a:t>
            </a:r>
          </a:p>
          <a:p>
            <a:pPr>
              <a:buFont typeface="Wingdings" pitchFamily="2" charset="2"/>
              <a:buChar char="Ø"/>
            </a:pP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763</TotalTime>
  <Words>2165</Words>
  <Application>Microsoft Office PowerPoint</Application>
  <PresentationFormat>Předvádění na obrazovce (4:3)</PresentationFormat>
  <Paragraphs>371</Paragraphs>
  <Slides>41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2" baseType="lpstr">
      <vt:lpstr>Technický</vt:lpstr>
      <vt:lpstr>1. Odchylky od pravidelné větné stavby  2. zvláštnosti větné stavby                 ( větného členění)  </vt:lpstr>
      <vt:lpstr>2. zvláštnosti větné stavby ( větného členění)</vt:lpstr>
      <vt:lpstr>Odchylky od pravidelné větné stavby</vt:lpstr>
      <vt:lpstr>Prezentace aplikace PowerPoint</vt:lpstr>
      <vt:lpstr>Aposiopese   nedokončená výpověď</vt:lpstr>
      <vt:lpstr>Aposiopese</vt:lpstr>
      <vt:lpstr>Aposiopese – příklady</vt:lpstr>
      <vt:lpstr>Elipsa - výpustka</vt:lpstr>
      <vt:lpstr> vypuštěné  sloveso  ( přísudek) </vt:lpstr>
      <vt:lpstr>Vypuštěné podstatné jméno             ( podmět)</vt:lpstr>
      <vt:lpstr>Vypuštěný předmět a příslovečné určení</vt:lpstr>
      <vt:lpstr>Vypuštěný přívlastek</vt:lpstr>
      <vt:lpstr>Elipsa - upravte</vt:lpstr>
      <vt:lpstr>Elipsa - upravte</vt:lpstr>
      <vt:lpstr>Elipsa - upravte</vt:lpstr>
      <vt:lpstr>Atrakce </vt:lpstr>
      <vt:lpstr>Prezentace aplikace PowerPoint</vt:lpstr>
      <vt:lpstr>Zeugma - zanedbání dvojí vazby </vt:lpstr>
      <vt:lpstr>Příklady zeugma - upravte</vt:lpstr>
      <vt:lpstr>Příklady zeugma - upravte</vt:lpstr>
      <vt:lpstr>Kontaminace</vt:lpstr>
      <vt:lpstr>Prezentace aplikace PowerPoint</vt:lpstr>
      <vt:lpstr>Anakolut - vyšinutí z větné stavby </vt:lpstr>
      <vt:lpstr>Anakolut - upravte</vt:lpstr>
      <vt:lpstr>2.  zvláštnosti větné stavby       ( větného členění)</vt:lpstr>
      <vt:lpstr>Oslovení </vt:lpstr>
      <vt:lpstr>Oslovení</vt:lpstr>
      <vt:lpstr>Citoslovce </vt:lpstr>
      <vt:lpstr>Samostatný větný člen </vt:lpstr>
      <vt:lpstr>Samostatný větný člen - příklady </vt:lpstr>
      <vt:lpstr>Samostatný větný člen -utvořte věty                   s těmito samostatnými větnými členy:  </vt:lpstr>
      <vt:lpstr>Možnost řešení :</vt:lpstr>
      <vt:lpstr>Vsuvka - parenteze  </vt:lpstr>
      <vt:lpstr>Jednoslovné vsuvky</vt:lpstr>
      <vt:lpstr>Vsuvky ve větě nebo vsuvky v souvětí  (věty hlavní i vedlejší)  </vt:lpstr>
      <vt:lpstr>Vsuvka – příklady</vt:lpstr>
      <vt:lpstr>Vsuvka – příklady</vt:lpstr>
      <vt:lpstr>Vsuvka - doplňte do vět vhodné vsuvky - oddělte je od vět čárkami, pomlčkami nebo závorkami. </vt:lpstr>
      <vt:lpstr>Vsuvka – řešení:</vt:lpstr>
      <vt:lpstr>Osamostatnělý  větný  člen   </vt:lpstr>
      <vt:lpstr>Použité zdroje:</vt:lpstr>
    </vt:vector>
  </TitlesOfParts>
  <Company>Sportovní gymnázium Dany a Emila Zátopkových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Zvláštnosti větné stavby  Odchylky od pravidelné větné stavby</dc:title>
  <dc:creator>Katka</dc:creator>
  <cp:lastModifiedBy>Kateřina Karbulová</cp:lastModifiedBy>
  <cp:revision>94</cp:revision>
  <dcterms:created xsi:type="dcterms:W3CDTF">2012-11-04T10:11:28Z</dcterms:created>
  <dcterms:modified xsi:type="dcterms:W3CDTF">2012-12-04T09:12:50Z</dcterms:modified>
</cp:coreProperties>
</file>