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1" r:id="rId2"/>
    <p:sldId id="284" r:id="rId3"/>
    <p:sldId id="259" r:id="rId4"/>
    <p:sldId id="257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62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65" r:id="rId22"/>
    <p:sldId id="271" r:id="rId23"/>
    <p:sldId id="268" r:id="rId24"/>
    <p:sldId id="283" r:id="rId25"/>
    <p:sldId id="270" r:id="rId26"/>
    <p:sldId id="280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6D062-2D36-4FBE-A62F-86EB254FECFE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4AB41-5FCA-407C-86D8-02BB4890263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011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4AB41-5FCA-407C-86D8-02BB4890263E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64BD0-5025-4CF3-A0E6-C619285B19FC}" type="datetimeFigureOut">
              <a:rPr lang="cs-CZ" smtClean="0"/>
              <a:pPr/>
              <a:t>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56F4A-F1A8-4ACA-9894-46B23A4C438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4800" b="1" dirty="0" smtClean="0">
                <a:ln w="50800"/>
                <a:solidFill>
                  <a:srgbClr val="FF0000"/>
                </a:solidFill>
              </a:rPr>
              <a:t>Větný rozbor věty jednoduché</a:t>
            </a:r>
            <a:endParaRPr lang="cs-CZ" sz="4800" b="1" dirty="0">
              <a:ln w="50800"/>
              <a:solidFill>
                <a:srgbClr val="FF0000"/>
              </a:solidFill>
            </a:endParaRPr>
          </a:p>
        </p:txBody>
      </p:sp>
      <p:sp>
        <p:nvSpPr>
          <p:cNvPr id="6" name="Srdce 5"/>
          <p:cNvSpPr/>
          <p:nvPr/>
        </p:nvSpPr>
        <p:spPr>
          <a:xfrm>
            <a:off x="755576" y="458112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lů 9"/>
          <p:cNvSpPr/>
          <p:nvPr/>
        </p:nvSpPr>
        <p:spPr>
          <a:xfrm>
            <a:off x="899592" y="17008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ů 11"/>
          <p:cNvSpPr/>
          <p:nvPr/>
        </p:nvSpPr>
        <p:spPr>
          <a:xfrm>
            <a:off x="1979712" y="1916832"/>
            <a:ext cx="484632" cy="19442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lů 13"/>
          <p:cNvSpPr/>
          <p:nvPr/>
        </p:nvSpPr>
        <p:spPr>
          <a:xfrm>
            <a:off x="3275856" y="17008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lů 14"/>
          <p:cNvSpPr/>
          <p:nvPr/>
        </p:nvSpPr>
        <p:spPr>
          <a:xfrm>
            <a:off x="6300192" y="17008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296237" y="2843644"/>
            <a:ext cx="161146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b="1" dirty="0" smtClean="0"/>
              <a:t>1.Rozbor větný</a:t>
            </a:r>
            <a:endParaRPr lang="cs-CZ" b="1" dirty="0"/>
          </a:p>
        </p:txBody>
      </p:sp>
      <p:sp>
        <p:nvSpPr>
          <p:cNvPr id="19" name="Obdélník 18"/>
          <p:cNvSpPr/>
          <p:nvPr/>
        </p:nvSpPr>
        <p:spPr>
          <a:xfrm>
            <a:off x="323528" y="3933056"/>
            <a:ext cx="302300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b="1" dirty="0" smtClean="0"/>
              <a:t>2. Rozbor slovní a tvaroslovný</a:t>
            </a:r>
            <a:endParaRPr lang="cs-CZ" b="1" dirty="0"/>
          </a:p>
        </p:txBody>
      </p:sp>
      <p:sp>
        <p:nvSpPr>
          <p:cNvPr id="21" name="Obdélník 20"/>
          <p:cNvSpPr/>
          <p:nvPr/>
        </p:nvSpPr>
        <p:spPr>
          <a:xfrm>
            <a:off x="2642851" y="2852936"/>
            <a:ext cx="225625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cs-CZ" b="1" dirty="0" smtClean="0"/>
              <a:t>3. Rozbor slovotvorný</a:t>
            </a:r>
            <a:endParaRPr lang="cs-CZ" b="1" dirty="0"/>
          </a:p>
        </p:txBody>
      </p:sp>
      <p:sp>
        <p:nvSpPr>
          <p:cNvPr id="22" name="Šipka dolů 21"/>
          <p:cNvSpPr/>
          <p:nvPr/>
        </p:nvSpPr>
        <p:spPr>
          <a:xfrm>
            <a:off x="5076056" y="1844824"/>
            <a:ext cx="484632" cy="20162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3419872" y="3923764"/>
            <a:ext cx="322344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cs-CZ" b="1" dirty="0" smtClean="0"/>
              <a:t>4. Rozbor lexikální a sémantický</a:t>
            </a:r>
            <a:endParaRPr lang="cs-CZ" b="1" dirty="0"/>
          </a:p>
        </p:txBody>
      </p:sp>
      <p:sp>
        <p:nvSpPr>
          <p:cNvPr id="24" name="Obdélník 23"/>
          <p:cNvSpPr/>
          <p:nvPr/>
        </p:nvSpPr>
        <p:spPr>
          <a:xfrm>
            <a:off x="5724128" y="2924944"/>
            <a:ext cx="190385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b="1" dirty="0" smtClean="0"/>
              <a:t>5. Rozbor zvukový</a:t>
            </a:r>
            <a:endParaRPr lang="cs-CZ" b="1" dirty="0"/>
          </a:p>
        </p:txBody>
      </p:sp>
      <p:sp>
        <p:nvSpPr>
          <p:cNvPr id="25" name="Obdélník 24"/>
          <p:cNvSpPr/>
          <p:nvPr/>
        </p:nvSpPr>
        <p:spPr>
          <a:xfrm>
            <a:off x="6732240" y="3923764"/>
            <a:ext cx="218604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b="1" dirty="0" smtClean="0"/>
              <a:t>6. Rozbor gramatický</a:t>
            </a:r>
            <a:endParaRPr lang="cs-CZ" b="1" dirty="0"/>
          </a:p>
        </p:txBody>
      </p:sp>
      <p:sp>
        <p:nvSpPr>
          <p:cNvPr id="26" name="Šipka dolů 25"/>
          <p:cNvSpPr/>
          <p:nvPr/>
        </p:nvSpPr>
        <p:spPr>
          <a:xfrm>
            <a:off x="7812360" y="1772816"/>
            <a:ext cx="484632" cy="2088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Srdce 27"/>
          <p:cNvSpPr/>
          <p:nvPr/>
        </p:nvSpPr>
        <p:spPr>
          <a:xfrm>
            <a:off x="907976" y="473352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Srdce 28"/>
          <p:cNvSpPr/>
          <p:nvPr/>
        </p:nvSpPr>
        <p:spPr>
          <a:xfrm>
            <a:off x="1060376" y="488592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Srdce 29"/>
          <p:cNvSpPr/>
          <p:nvPr/>
        </p:nvSpPr>
        <p:spPr>
          <a:xfrm>
            <a:off x="1212776" y="503832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Srdce 32"/>
          <p:cNvSpPr/>
          <p:nvPr/>
        </p:nvSpPr>
        <p:spPr>
          <a:xfrm>
            <a:off x="1365176" y="519072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Srdce 34"/>
          <p:cNvSpPr/>
          <p:nvPr/>
        </p:nvSpPr>
        <p:spPr>
          <a:xfrm>
            <a:off x="1517576" y="534312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3491880" y="5733256"/>
            <a:ext cx="5184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smtClean="0"/>
              <a:t>Tvorba VY_32_INOVACE_KARBULOVA.CEJJAZ.03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sz="2800" dirty="0" smtClean="0"/>
              <a:t>Jaký význam má slovo nebe v této větě?                                Kterým synonymem ho můžeme nahradit?</a:t>
            </a:r>
          </a:p>
          <a:p>
            <a:r>
              <a:rPr lang="cs-CZ" sz="2800" i="1" dirty="0" smtClean="0">
                <a:solidFill>
                  <a:srgbClr val="FF0000"/>
                </a:solidFill>
              </a:rPr>
              <a:t>Obloha .</a:t>
            </a:r>
          </a:p>
          <a:p>
            <a:r>
              <a:rPr lang="cs-CZ" sz="2800" dirty="0" smtClean="0"/>
              <a:t>Jaký význam má slovo nebe v náboženských představách?</a:t>
            </a:r>
          </a:p>
          <a:p>
            <a:r>
              <a:rPr lang="cs-CZ" sz="2800" i="1" dirty="0" smtClean="0">
                <a:solidFill>
                  <a:srgbClr val="FF0000"/>
                </a:solidFill>
              </a:rPr>
              <a:t>Sídlo boha.</a:t>
            </a:r>
          </a:p>
          <a:p>
            <a:r>
              <a:rPr lang="cs-CZ" sz="2800" dirty="0" smtClean="0"/>
              <a:t>Nahraďte slovo oblaka slovem podobného významu.</a:t>
            </a:r>
          </a:p>
          <a:p>
            <a:r>
              <a:rPr lang="cs-CZ" sz="2800" i="1" dirty="0" smtClean="0">
                <a:solidFill>
                  <a:srgbClr val="FF0000"/>
                </a:solidFill>
              </a:rPr>
              <a:t>Mraky, mračna.</a:t>
            </a:r>
          </a:p>
          <a:p>
            <a:r>
              <a:rPr lang="cs-CZ" sz="2800" dirty="0" smtClean="0"/>
              <a:t>Jaký je rozdíl v užití synonym oblaka – mračna ?</a:t>
            </a:r>
          </a:p>
          <a:p>
            <a:r>
              <a:rPr lang="cs-CZ" sz="2800" i="1" dirty="0" smtClean="0">
                <a:solidFill>
                  <a:srgbClr val="FF0000"/>
                </a:solidFill>
              </a:rPr>
              <a:t>Oblaka = lehčí, světlejší mraky; mračna = temné mraky.</a:t>
            </a:r>
          </a:p>
          <a:p>
            <a:endParaRPr lang="cs-CZ" sz="2800" dirty="0" smtClean="0"/>
          </a:p>
        </p:txBody>
      </p:sp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4. Rozbor lexikální a sémantický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Srdce 5"/>
          <p:cNvSpPr/>
          <p:nvPr/>
        </p:nvSpPr>
        <p:spPr>
          <a:xfrm>
            <a:off x="6948264" y="206084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1"/>
            <a:ext cx="8352928" cy="3168352"/>
          </a:xfr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600" dirty="0" smtClean="0"/>
              <a:t>Melodie věty je stoupavá či klesavá?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Klesavá.</a:t>
            </a:r>
          </a:p>
          <a:p>
            <a:r>
              <a:rPr lang="cs-CZ" sz="2600" dirty="0" smtClean="0"/>
              <a:t>Kde jsou ve větě pauzy? 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Veliká a bílá oblaka / plula radostně / po modrém nebi.</a:t>
            </a:r>
          </a:p>
          <a:p>
            <a:r>
              <a:rPr lang="cs-CZ" sz="2600" dirty="0" smtClean="0"/>
              <a:t>Která slova jsou nositeli větných přízvuků?</a:t>
            </a:r>
            <a:endParaRPr lang="cs-CZ" sz="2600" i="1" dirty="0" smtClean="0"/>
          </a:p>
          <a:p>
            <a:r>
              <a:rPr lang="cs-CZ" sz="2600" b="1" i="1" dirty="0" smtClean="0">
                <a:solidFill>
                  <a:srgbClr val="FF0000"/>
                </a:solidFill>
              </a:rPr>
              <a:t>O</a:t>
            </a:r>
            <a:r>
              <a:rPr lang="cs-CZ" sz="2600" i="1" dirty="0" smtClean="0">
                <a:solidFill>
                  <a:srgbClr val="FF0000"/>
                </a:solidFill>
              </a:rPr>
              <a:t>blaka, </a:t>
            </a:r>
            <a:r>
              <a:rPr lang="cs-CZ" sz="2600" b="1" i="1" dirty="0" smtClean="0">
                <a:solidFill>
                  <a:srgbClr val="FF0000"/>
                </a:solidFill>
              </a:rPr>
              <a:t>ra</a:t>
            </a:r>
            <a:r>
              <a:rPr lang="cs-CZ" sz="2600" i="1" dirty="0" smtClean="0">
                <a:solidFill>
                  <a:srgbClr val="FF0000"/>
                </a:solidFill>
              </a:rPr>
              <a:t>dostně, </a:t>
            </a:r>
            <a:r>
              <a:rPr lang="cs-CZ" sz="2600" b="1" i="1" dirty="0" smtClean="0">
                <a:solidFill>
                  <a:srgbClr val="FF0000"/>
                </a:solidFill>
              </a:rPr>
              <a:t>ne</a:t>
            </a:r>
            <a:r>
              <a:rPr lang="cs-CZ" sz="2600" i="1" dirty="0" smtClean="0">
                <a:solidFill>
                  <a:srgbClr val="FF0000"/>
                </a:solidFill>
              </a:rPr>
              <a:t>bi.</a:t>
            </a:r>
            <a:endParaRPr lang="cs-CZ" sz="2600" i="1" dirty="0">
              <a:solidFill>
                <a:srgbClr val="FF0000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5. Rozbor zvukový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rdce 4"/>
          <p:cNvSpPr/>
          <p:nvPr/>
        </p:nvSpPr>
        <p:spPr>
          <a:xfrm>
            <a:off x="5004048" y="458112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783357"/>
            <a:ext cx="8085584" cy="380588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600" dirty="0" smtClean="0"/>
              <a:t>Odůvodněte pravopis </a:t>
            </a:r>
            <a:r>
              <a:rPr lang="cs-CZ" sz="2600" b="1" dirty="0" smtClean="0"/>
              <a:t>bílá</a:t>
            </a:r>
            <a:r>
              <a:rPr lang="cs-CZ" sz="2600" dirty="0" smtClean="0"/>
              <a:t>, po </a:t>
            </a:r>
            <a:r>
              <a:rPr lang="cs-CZ" sz="2600" b="1" dirty="0" smtClean="0"/>
              <a:t>nebi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Bílá = běloučká,není mezi vyjmenovanými slovy; po nebi = po moři.</a:t>
            </a:r>
          </a:p>
          <a:p>
            <a:r>
              <a:rPr lang="cs-CZ" sz="2600" dirty="0" smtClean="0"/>
              <a:t>Jak napíšete několikanásobný přívlastek veliká a bílá       ( oblaka), jestliže vypustíme spojku </a:t>
            </a:r>
            <a:r>
              <a:rPr lang="cs-CZ" sz="2600" b="1" dirty="0" smtClean="0"/>
              <a:t>a</a:t>
            </a:r>
            <a:r>
              <a:rPr lang="cs-CZ" sz="2600" dirty="0" smtClean="0"/>
              <a:t>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Veliká, bílá oblaka.</a:t>
            </a:r>
          </a:p>
          <a:p>
            <a:r>
              <a:rPr lang="cs-CZ" sz="2600" dirty="0" smtClean="0"/>
              <a:t>Proč napíšeme </a:t>
            </a:r>
            <a:r>
              <a:rPr lang="cs-CZ" sz="2600" b="1" dirty="0" smtClean="0"/>
              <a:t>modrými</a:t>
            </a:r>
            <a:r>
              <a:rPr lang="cs-CZ" sz="2600" dirty="0" smtClean="0"/>
              <a:t> nebesy?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Podle vzoru mladý = mladými.</a:t>
            </a:r>
            <a:endParaRPr lang="cs-CZ" sz="2600" i="1" dirty="0">
              <a:solidFill>
                <a:srgbClr val="FF0000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6. Rozbor gramatický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rdce 4"/>
          <p:cNvSpPr/>
          <p:nvPr/>
        </p:nvSpPr>
        <p:spPr>
          <a:xfrm>
            <a:off x="6012160" y="5085184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518864" y="26064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Na břehu Nilu spatřili cestovatelé poprvé arabská obydlí.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473466" y="2340169"/>
            <a:ext cx="1450462" cy="58477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spatřili </a:t>
            </a:r>
            <a:endParaRPr lang="cs-CZ" sz="3200" dirty="0">
              <a:solidFill>
                <a:srgbClr val="FFFF00"/>
              </a:solidFill>
            </a:endParaRPr>
          </a:p>
        </p:txBody>
      </p:sp>
      <p:sp>
        <p:nvSpPr>
          <p:cNvPr id="5" name="Je rovno 4"/>
          <p:cNvSpPr/>
          <p:nvPr/>
        </p:nvSpPr>
        <p:spPr>
          <a:xfrm>
            <a:off x="4211960" y="2132856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436096" y="2340169"/>
            <a:ext cx="2118850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cestovatelé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7" name="Oválný popisek 6"/>
          <p:cNvSpPr/>
          <p:nvPr/>
        </p:nvSpPr>
        <p:spPr>
          <a:xfrm rot="17127864">
            <a:off x="7147094" y="1288407"/>
            <a:ext cx="927377" cy="968820"/>
          </a:xfrm>
          <a:prstGeom prst="wedgeEllipseCallout">
            <a:avLst>
              <a:gd name="adj1" fmla="val -88589"/>
              <a:gd name="adj2" fmla="val -9733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339091" y="1476073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Po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9" name="Oválný popisek 8"/>
          <p:cNvSpPr/>
          <p:nvPr/>
        </p:nvSpPr>
        <p:spPr>
          <a:xfrm rot="3578167">
            <a:off x="1740716" y="1468504"/>
            <a:ext cx="822823" cy="919062"/>
          </a:xfrm>
          <a:prstGeom prst="wedgeEllipseCallout">
            <a:avLst>
              <a:gd name="adj1" fmla="val 91682"/>
              <a:gd name="adj2" fmla="val -58264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763688" y="1556792"/>
            <a:ext cx="7070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Přs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H="1">
            <a:off x="2411760" y="2924944"/>
            <a:ext cx="792088" cy="100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1403648" y="4005064"/>
            <a:ext cx="1892056" cy="58477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na břehu </a:t>
            </a:r>
            <a:endParaRPr lang="cs-CZ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1979712" y="4581128"/>
            <a:ext cx="432048" cy="100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6" name="Oválný popisek 15"/>
          <p:cNvSpPr/>
          <p:nvPr/>
        </p:nvSpPr>
        <p:spPr>
          <a:xfrm rot="11442772" flipH="1">
            <a:off x="978776" y="2713864"/>
            <a:ext cx="915875" cy="937837"/>
          </a:xfrm>
          <a:prstGeom prst="wedgeEllipseCallout">
            <a:avLst>
              <a:gd name="adj1" fmla="val 92025"/>
              <a:gd name="adj2" fmla="val -65978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899592" y="2852936"/>
            <a:ext cx="955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Pum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8" name="Oválný popisek 17"/>
          <p:cNvSpPr/>
          <p:nvPr/>
        </p:nvSpPr>
        <p:spPr>
          <a:xfrm rot="18168000">
            <a:off x="4848357" y="3146610"/>
            <a:ext cx="883947" cy="968162"/>
          </a:xfrm>
          <a:prstGeom prst="wedgeEllipseCallout">
            <a:avLst>
              <a:gd name="adj1" fmla="val -94665"/>
              <a:gd name="adj2" fmla="val -56143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4860032" y="3284984"/>
            <a:ext cx="7938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Puč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>
            <a:off x="3275856" y="2924944"/>
            <a:ext cx="864096" cy="10801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4283968" y="6093296"/>
            <a:ext cx="1686680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arabská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5" name="Oválný popisek 24"/>
          <p:cNvSpPr/>
          <p:nvPr/>
        </p:nvSpPr>
        <p:spPr>
          <a:xfrm rot="17651892">
            <a:off x="3434306" y="5017666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3523695" y="5157192"/>
            <a:ext cx="688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err="1" smtClean="0">
                <a:solidFill>
                  <a:srgbClr val="FFFF00"/>
                </a:solidFill>
              </a:rPr>
              <a:t>Pks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3635896" y="2924944"/>
            <a:ext cx="2736304" cy="22322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1979712" y="5661248"/>
            <a:ext cx="1063112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Nilu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1" name="Oválný popisek 30"/>
          <p:cNvSpPr/>
          <p:nvPr/>
        </p:nvSpPr>
        <p:spPr>
          <a:xfrm rot="16853848">
            <a:off x="987034" y="4728709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/>
          <p:cNvSpPr txBox="1"/>
          <p:nvPr/>
        </p:nvSpPr>
        <p:spPr>
          <a:xfrm>
            <a:off x="1094788" y="4869160"/>
            <a:ext cx="740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err="1" smtClean="0">
                <a:solidFill>
                  <a:srgbClr val="FFFF00"/>
                </a:solidFill>
              </a:rPr>
              <a:t>Pkn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3635896" y="4077072"/>
            <a:ext cx="1391535" cy="5847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poprvé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6012160" y="5229200"/>
            <a:ext cx="1234249" cy="58477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obydlí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8" name="Oválný popisek 37"/>
          <p:cNvSpPr/>
          <p:nvPr/>
        </p:nvSpPr>
        <p:spPr>
          <a:xfrm rot="2557926">
            <a:off x="6930395" y="4253267"/>
            <a:ext cx="883078" cy="929724"/>
          </a:xfrm>
          <a:prstGeom prst="wedgeEllipseCallout">
            <a:avLst>
              <a:gd name="adj1" fmla="val -25360"/>
              <a:gd name="adj2" fmla="val 10186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extovéPole 27"/>
          <p:cNvSpPr txBox="1"/>
          <p:nvPr/>
        </p:nvSpPr>
        <p:spPr>
          <a:xfrm>
            <a:off x="7054523" y="4437112"/>
            <a:ext cx="68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</a:rPr>
              <a:t>Pt4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>
            <a:off x="5076056" y="5517232"/>
            <a:ext cx="936104" cy="504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délník 33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/>
      <p:bldP spid="11" grpId="0" animBg="1"/>
      <p:bldP spid="12" grpId="0" animBg="1"/>
      <p:bldP spid="13" grpId="0" animBg="1"/>
      <p:bldP spid="16" grpId="0" animBg="1"/>
      <p:bldP spid="17" grpId="0"/>
      <p:bldP spid="18" grpId="0" animBg="1"/>
      <p:bldP spid="19" grpId="0"/>
      <p:bldP spid="20" grpId="0" animBg="1"/>
      <p:bldP spid="22" grpId="0" animBg="1"/>
      <p:bldP spid="25" grpId="0" animBg="1"/>
      <p:bldP spid="26" grpId="0"/>
      <p:bldP spid="29" grpId="0" animBg="1"/>
      <p:bldP spid="30" grpId="0" animBg="1"/>
      <p:bldP spid="31" grpId="0" animBg="1"/>
      <p:bldP spid="32" grpId="0"/>
      <p:bldP spid="35" grpId="0" animBg="1"/>
      <p:bldP spid="37" grpId="0" animBg="1"/>
      <p:bldP spid="38" grpId="0" animBg="1"/>
      <p:bldP spid="28" grpId="0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 Rozbor větný</a:t>
            </a:r>
            <a:endParaRPr lang="cs-CZ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55365"/>
            <a:ext cx="8229600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Věta má rozvitý přísudek, upravte ji tak, aby měla i rozvitý podmět.</a:t>
            </a:r>
            <a:endParaRPr lang="cs-CZ" sz="2600" i="1" dirty="0" smtClean="0"/>
          </a:p>
          <a:p>
            <a:r>
              <a:rPr lang="cs-CZ" sz="2600" i="1" dirty="0" smtClean="0">
                <a:solidFill>
                  <a:srgbClr val="FF0000"/>
                </a:solidFill>
              </a:rPr>
              <a:t>Evropští cestovatelé, </a:t>
            </a:r>
            <a:r>
              <a:rPr lang="cs-CZ" sz="2600" i="1" dirty="0" err="1" smtClean="0">
                <a:solidFill>
                  <a:srgbClr val="FF0000"/>
                </a:solidFill>
              </a:rPr>
              <a:t>cestovatelé</a:t>
            </a:r>
            <a:r>
              <a:rPr lang="cs-CZ" sz="2600" i="1" dirty="0" smtClean="0">
                <a:solidFill>
                  <a:srgbClr val="FF0000"/>
                </a:solidFill>
              </a:rPr>
              <a:t> z Nilu.</a:t>
            </a:r>
          </a:p>
          <a:p>
            <a:r>
              <a:rPr lang="cs-CZ" sz="2600" dirty="0" smtClean="0"/>
              <a:t>Které větné členy závisí na slovese?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Na břehu,poprvé, arabská obydlí.</a:t>
            </a:r>
          </a:p>
          <a:p>
            <a:r>
              <a:rPr lang="cs-CZ" sz="2600" dirty="0" smtClean="0"/>
              <a:t>Který větný člen závisí na podstatném jméně obydlí?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Slovo </a:t>
            </a:r>
            <a:r>
              <a:rPr lang="cs-CZ" sz="2600" b="1" i="1" dirty="0" smtClean="0">
                <a:solidFill>
                  <a:srgbClr val="FF0000"/>
                </a:solidFill>
              </a:rPr>
              <a:t>arabská.</a:t>
            </a:r>
          </a:p>
          <a:p>
            <a:r>
              <a:rPr lang="cs-CZ" sz="2600" dirty="0" smtClean="0"/>
              <a:t>Proč je to přívlastek shodný?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Shoduje se s podstatným jménem oblaka v rodě, čísle, pádě.</a:t>
            </a:r>
          </a:p>
          <a:p>
            <a:endParaRPr lang="cs-CZ" sz="2600" i="1" dirty="0" smtClean="0"/>
          </a:p>
        </p:txBody>
      </p:sp>
      <p:sp>
        <p:nvSpPr>
          <p:cNvPr id="6" name="Srdce 5"/>
          <p:cNvSpPr/>
          <p:nvPr/>
        </p:nvSpPr>
        <p:spPr>
          <a:xfrm>
            <a:off x="6444208" y="2492896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584176"/>
            <a:ext cx="8157592" cy="5085184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Určete druhy sloh.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7, 1, </a:t>
            </a:r>
            <a:r>
              <a:rPr lang="cs-CZ" sz="2600" i="1" dirty="0" err="1" smtClean="0">
                <a:solidFill>
                  <a:srgbClr val="FF0000"/>
                </a:solidFill>
              </a:rPr>
              <a:t>1</a:t>
            </a:r>
            <a:r>
              <a:rPr lang="cs-CZ" sz="2600" i="1" dirty="0" smtClean="0">
                <a:solidFill>
                  <a:srgbClr val="FF0000"/>
                </a:solidFill>
              </a:rPr>
              <a:t>, 5, 1, 6, 2, 1</a:t>
            </a:r>
          </a:p>
          <a:p>
            <a:r>
              <a:rPr lang="cs-CZ" sz="2600" dirty="0" smtClean="0"/>
              <a:t>Podstatná jména zařaďte ke vzorům.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Břeh = hrad, Nil = hrad, cestovatel = muž, obydlí = stavení.</a:t>
            </a:r>
          </a:p>
          <a:p>
            <a:r>
              <a:rPr lang="cs-CZ" sz="2600" dirty="0" smtClean="0"/>
              <a:t>Utvořte 6.pád množného čísla od slova </a:t>
            </a:r>
            <a:r>
              <a:rPr lang="cs-CZ" sz="2600" b="1" dirty="0" smtClean="0"/>
              <a:t>břeh.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Březích.</a:t>
            </a:r>
          </a:p>
          <a:p>
            <a:r>
              <a:rPr lang="cs-CZ" sz="2600" dirty="0" smtClean="0"/>
              <a:t>Vytvořte tvar pro budoucí čas slovesa </a:t>
            </a:r>
            <a:r>
              <a:rPr lang="cs-CZ" sz="2600" b="1" dirty="0" err="1" smtClean="0"/>
              <a:t>spatřiti</a:t>
            </a:r>
            <a:r>
              <a:rPr lang="cs-CZ" sz="2600" b="1" dirty="0" smtClean="0"/>
              <a:t>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Spatří.</a:t>
            </a:r>
          </a:p>
          <a:p>
            <a:r>
              <a:rPr lang="cs-CZ" sz="2600" dirty="0" smtClean="0">
                <a:solidFill>
                  <a:schemeClr val="tx1"/>
                </a:solidFill>
              </a:rPr>
              <a:t>Vyjadřuje sloveso spatřit také přítomný čas?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Nevyjadřuje, protože je to vid dokonavý .</a:t>
            </a:r>
          </a:p>
          <a:p>
            <a:endParaRPr lang="cs-CZ" sz="2600" dirty="0" smtClean="0"/>
          </a:p>
          <a:p>
            <a:endParaRPr lang="cs-CZ" sz="2600" i="1" dirty="0" smtClean="0"/>
          </a:p>
          <a:p>
            <a:endParaRPr lang="cs-CZ" sz="2600" i="1" dirty="0"/>
          </a:p>
        </p:txBody>
      </p:sp>
      <p:sp>
        <p:nvSpPr>
          <p:cNvPr id="5" name="Vodorovný svitek 4"/>
          <p:cNvSpPr/>
          <p:nvPr/>
        </p:nvSpPr>
        <p:spPr>
          <a:xfrm>
            <a:off x="539552" y="44624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Rozbor slovní a tvaroslovný</a:t>
            </a:r>
            <a:endParaRPr lang="cs-CZ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Srdce 6"/>
          <p:cNvSpPr/>
          <p:nvPr/>
        </p:nvSpPr>
        <p:spPr>
          <a:xfrm>
            <a:off x="7020272" y="1844824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07464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Jak je utvořeno slovo cestovatel?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Cestovatel – cestovat + přípona </a:t>
            </a:r>
            <a:r>
              <a:rPr lang="cs-CZ" sz="2600" b="1" i="1" dirty="0" smtClean="0">
                <a:solidFill>
                  <a:srgbClr val="FF0000"/>
                </a:solidFill>
              </a:rPr>
              <a:t>– el</a:t>
            </a:r>
            <a:r>
              <a:rPr lang="cs-CZ" sz="2600" i="1" dirty="0" smtClean="0">
                <a:solidFill>
                  <a:srgbClr val="FF0000"/>
                </a:solidFill>
              </a:rPr>
              <a:t>.</a:t>
            </a:r>
            <a:endParaRPr lang="cs-CZ" sz="2600" b="1" i="1" dirty="0" smtClean="0">
              <a:solidFill>
                <a:srgbClr val="FF0000"/>
              </a:solidFill>
            </a:endParaRPr>
          </a:p>
          <a:p>
            <a:r>
              <a:rPr lang="cs-CZ" sz="2600" dirty="0" smtClean="0"/>
              <a:t>Jakým způsobem slovo vzniklo?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Odvozením.</a:t>
            </a:r>
          </a:p>
          <a:p>
            <a:r>
              <a:rPr lang="cs-CZ" sz="2600" dirty="0" smtClean="0"/>
              <a:t>Uveďte slova příbuzná ke slovu cestovatel.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Cesta, cestovat, cestička,cestovní, cestovné, cestopis, pocestný.</a:t>
            </a:r>
          </a:p>
          <a:p>
            <a:r>
              <a:rPr lang="cs-CZ" sz="2600" dirty="0" smtClean="0"/>
              <a:t>Jak je utvořeno slovo cestopis?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Má dva slovní základy, je to slovo složené.</a:t>
            </a:r>
          </a:p>
          <a:p>
            <a:r>
              <a:rPr lang="cs-CZ" sz="2600" dirty="0" smtClean="0"/>
              <a:t>Jak je utvořeno slovo arabský?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Od podstatného jména Arab.</a:t>
            </a:r>
          </a:p>
          <a:p>
            <a:endParaRPr lang="cs-CZ" sz="2600" i="1" dirty="0"/>
          </a:p>
        </p:txBody>
      </p:sp>
      <p:sp>
        <p:nvSpPr>
          <p:cNvPr id="4" name="Vodorovný svitek 3"/>
          <p:cNvSpPr/>
          <p:nvPr/>
        </p:nvSpPr>
        <p:spPr>
          <a:xfrm>
            <a:off x="539552" y="44624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 Rozbor slovotvorný</a:t>
            </a:r>
            <a:endParaRPr lang="cs-CZ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rdce 4"/>
          <p:cNvSpPr/>
          <p:nvPr/>
        </p:nvSpPr>
        <p:spPr>
          <a:xfrm>
            <a:off x="7020272" y="2420888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rdce 7"/>
          <p:cNvSpPr/>
          <p:nvPr/>
        </p:nvSpPr>
        <p:spPr>
          <a:xfrm rot="5400000">
            <a:off x="7459069" y="2834199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rdce 8"/>
          <p:cNvSpPr/>
          <p:nvPr/>
        </p:nvSpPr>
        <p:spPr>
          <a:xfrm rot="11018602">
            <a:off x="6972558" y="3167622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rdce 9"/>
          <p:cNvSpPr/>
          <p:nvPr/>
        </p:nvSpPr>
        <p:spPr>
          <a:xfrm rot="16539901">
            <a:off x="6547642" y="2733730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600" dirty="0" smtClean="0"/>
              <a:t>Uveďte významy slova cesta?                                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Pruh země upravené pro chůzi; směr; cestování… .</a:t>
            </a:r>
          </a:p>
          <a:p>
            <a:r>
              <a:rPr lang="cs-CZ" sz="2600" dirty="0" smtClean="0"/>
              <a:t>Vytvořte 6 vhodných přívlastků ke slovu cesta?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Polní,lesní, vozová,veřejná, soukromá, zakázaná,vyšlapaná, vyježděná, schůdná, neschůdná, kamenitá, blátivá, příkrá.</a:t>
            </a:r>
          </a:p>
        </p:txBody>
      </p:sp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4. Rozbor lexikální a sémantický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Srdce 5"/>
          <p:cNvSpPr/>
          <p:nvPr/>
        </p:nvSpPr>
        <p:spPr>
          <a:xfrm>
            <a:off x="5796136" y="4509120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1"/>
            <a:ext cx="8352928" cy="3168352"/>
          </a:xfr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600" dirty="0" smtClean="0"/>
              <a:t>Jak vyslovujeme slovo arabská?</a:t>
            </a:r>
          </a:p>
          <a:p>
            <a:r>
              <a:rPr lang="cs-CZ" sz="2600" i="1" dirty="0" err="1" smtClean="0">
                <a:solidFill>
                  <a:srgbClr val="FF0000"/>
                </a:solidFill>
              </a:rPr>
              <a:t>Ara</a:t>
            </a:r>
            <a:r>
              <a:rPr lang="cs-CZ" sz="2600" b="1" i="1" u="sng" dirty="0" err="1" smtClean="0">
                <a:solidFill>
                  <a:srgbClr val="FF0000"/>
                </a:solidFill>
              </a:rPr>
              <a:t>p</a:t>
            </a:r>
            <a:r>
              <a:rPr lang="cs-CZ" sz="2600" i="1" dirty="0" err="1" smtClean="0">
                <a:solidFill>
                  <a:srgbClr val="FF0000"/>
                </a:solidFill>
              </a:rPr>
              <a:t>ská</a:t>
            </a:r>
            <a:r>
              <a:rPr lang="cs-CZ" sz="2600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sz="2600" dirty="0" smtClean="0"/>
              <a:t>Jak vyslovujeme slovo Nil?</a:t>
            </a:r>
          </a:p>
          <a:p>
            <a:r>
              <a:rPr lang="cs-CZ" sz="2600" i="1" dirty="0" err="1" smtClean="0">
                <a:solidFill>
                  <a:srgbClr val="FF0000"/>
                </a:solidFill>
              </a:rPr>
              <a:t>N</a:t>
            </a:r>
            <a:r>
              <a:rPr lang="cs-CZ" sz="2600" i="1" u="sng" dirty="0" err="1" smtClean="0">
                <a:solidFill>
                  <a:srgbClr val="FF0000"/>
                </a:solidFill>
              </a:rPr>
              <a:t>y</a:t>
            </a:r>
            <a:r>
              <a:rPr lang="cs-CZ" sz="2600" i="1" dirty="0" err="1" smtClean="0">
                <a:solidFill>
                  <a:srgbClr val="FF0000"/>
                </a:solidFill>
              </a:rPr>
              <a:t>l</a:t>
            </a:r>
            <a:r>
              <a:rPr lang="cs-CZ" sz="2600" i="1" dirty="0" smtClean="0">
                <a:solidFill>
                  <a:srgbClr val="FF0000"/>
                </a:solidFill>
              </a:rPr>
              <a:t>, je to přejaté slovo.</a:t>
            </a:r>
          </a:p>
          <a:p>
            <a:r>
              <a:rPr lang="cs-CZ" sz="2600" dirty="0" smtClean="0"/>
              <a:t>Jak vyslovujeme v přejatých slovech psané </a:t>
            </a:r>
            <a:r>
              <a:rPr lang="cs-CZ" sz="2600" b="1" dirty="0" err="1" smtClean="0"/>
              <a:t>di</a:t>
            </a:r>
            <a:r>
              <a:rPr lang="cs-CZ" sz="2600" b="1" dirty="0" smtClean="0"/>
              <a:t>, ti, ni</a:t>
            </a:r>
            <a:r>
              <a:rPr lang="cs-CZ" sz="2600" dirty="0" smtClean="0"/>
              <a:t>?</a:t>
            </a:r>
            <a:endParaRPr lang="cs-CZ" sz="2600" i="1" dirty="0" smtClean="0"/>
          </a:p>
          <a:p>
            <a:r>
              <a:rPr lang="cs-CZ" sz="2600" b="1" i="1" dirty="0" err="1" smtClean="0">
                <a:solidFill>
                  <a:srgbClr val="FF0000"/>
                </a:solidFill>
              </a:rPr>
              <a:t>Dy</a:t>
            </a:r>
            <a:r>
              <a:rPr lang="cs-CZ" sz="2600" b="1" i="1" dirty="0" smtClean="0">
                <a:solidFill>
                  <a:srgbClr val="FF0000"/>
                </a:solidFill>
              </a:rPr>
              <a:t>, ty, </a:t>
            </a:r>
            <a:r>
              <a:rPr lang="cs-CZ" sz="2600" b="1" i="1" dirty="0" err="1" smtClean="0">
                <a:solidFill>
                  <a:srgbClr val="FF0000"/>
                </a:solidFill>
              </a:rPr>
              <a:t>ny</a:t>
            </a:r>
            <a:r>
              <a:rPr lang="cs-CZ" sz="2600" b="1" i="1" dirty="0" smtClean="0">
                <a:solidFill>
                  <a:srgbClr val="FF0000"/>
                </a:solidFill>
              </a:rPr>
              <a:t>.</a:t>
            </a:r>
            <a:endParaRPr lang="cs-CZ" sz="2600" i="1" dirty="0">
              <a:solidFill>
                <a:srgbClr val="FF0000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5. Rozbor zvukový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rdce 4"/>
          <p:cNvSpPr/>
          <p:nvPr/>
        </p:nvSpPr>
        <p:spPr>
          <a:xfrm>
            <a:off x="5148064" y="4653136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783357"/>
            <a:ext cx="8085584" cy="380588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sz="2600" dirty="0" smtClean="0"/>
              <a:t>Odůvodněte pravopis slova </a:t>
            </a:r>
            <a:r>
              <a:rPr lang="cs-CZ" sz="2600" b="1" dirty="0" smtClean="0"/>
              <a:t>obydlí.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Slovo příbuzné s vyjmenovaným slovem být.</a:t>
            </a:r>
          </a:p>
          <a:p>
            <a:r>
              <a:rPr lang="cs-CZ" sz="2600" dirty="0" smtClean="0"/>
              <a:t>Řekněte jiná příbuzná slova se slovesem být, u nichž není příbuznost už docela zřejmá.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Nábytek, dobytek…..</a:t>
            </a:r>
          </a:p>
          <a:p>
            <a:r>
              <a:rPr lang="cs-CZ" sz="2600" dirty="0" smtClean="0"/>
              <a:t>Jak píšeme přídavná jména jako </a:t>
            </a:r>
            <a:r>
              <a:rPr lang="cs-CZ" sz="2600" b="1" dirty="0" smtClean="0"/>
              <a:t>arabský</a:t>
            </a:r>
            <a:r>
              <a:rPr lang="cs-CZ" sz="2600" dirty="0" smtClean="0"/>
              <a:t>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S malým písmenem, odvozeno od vlastního jména.</a:t>
            </a:r>
          </a:p>
          <a:p>
            <a:r>
              <a:rPr lang="cs-CZ" sz="2600" dirty="0" smtClean="0">
                <a:solidFill>
                  <a:schemeClr val="tx1"/>
                </a:solidFill>
              </a:rPr>
              <a:t>Vytvořte přídavné jméno od slova Ostrava? 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ostravský</a:t>
            </a:r>
            <a:endParaRPr lang="cs-CZ" sz="2600" i="1" dirty="0">
              <a:solidFill>
                <a:srgbClr val="FF0000"/>
              </a:solidFill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6. Rozbor gramatický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rdce 4"/>
          <p:cNvSpPr/>
          <p:nvPr/>
        </p:nvSpPr>
        <p:spPr>
          <a:xfrm>
            <a:off x="6804248" y="4725144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orovný svitek 3"/>
          <p:cNvSpPr/>
          <p:nvPr/>
        </p:nvSpPr>
        <p:spPr>
          <a:xfrm>
            <a:off x="539552" y="1340768"/>
            <a:ext cx="8136904" cy="35283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Prezentaci si zapněte na f5, abyste se nedozvěděli hned výsledek. Každý větný člen má pro lepší orientaci vlastní barvu. 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Srdce 5"/>
          <p:cNvSpPr/>
          <p:nvPr/>
        </p:nvSpPr>
        <p:spPr>
          <a:xfrm>
            <a:off x="1331640" y="26064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eselý obličej 9"/>
          <p:cNvSpPr/>
          <p:nvPr/>
        </p:nvSpPr>
        <p:spPr>
          <a:xfrm>
            <a:off x="6444208" y="4293096"/>
            <a:ext cx="2088232" cy="2160240"/>
          </a:xfrm>
          <a:prstGeom prst="smileyFac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783357"/>
            <a:ext cx="8085584" cy="380588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600" dirty="0" smtClean="0"/>
              <a:t>Jak rozumíte rčením jít </a:t>
            </a:r>
            <a:r>
              <a:rPr lang="cs-CZ" sz="2600" b="1" dirty="0" smtClean="0"/>
              <a:t>cestou necestou</a:t>
            </a:r>
            <a:r>
              <a:rPr lang="cs-CZ" sz="2600" dirty="0" smtClean="0"/>
              <a:t>, </a:t>
            </a:r>
            <a:r>
              <a:rPr lang="cs-CZ" sz="2600" b="1" dirty="0" smtClean="0"/>
              <a:t>nepřeložit nikomu stéblo přes cestu?</a:t>
            </a:r>
          </a:p>
          <a:p>
            <a:r>
              <a:rPr lang="cs-CZ" sz="2600" dirty="0" smtClean="0"/>
              <a:t>Ve kterém slohovém stylu byste toto rčení mohli použít?</a:t>
            </a:r>
          </a:p>
          <a:p>
            <a:r>
              <a:rPr lang="cs-CZ" sz="2600" dirty="0" smtClean="0"/>
              <a:t>Vytvořte vhodnou větu.</a:t>
            </a:r>
          </a:p>
          <a:p>
            <a:pPr>
              <a:buNone/>
            </a:pPr>
            <a:endParaRPr lang="cs-CZ" sz="2600" b="1" dirty="0" smtClean="0"/>
          </a:p>
        </p:txBody>
      </p:sp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7. Rozbor stylistický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rdce 4"/>
          <p:cNvSpPr/>
          <p:nvPr/>
        </p:nvSpPr>
        <p:spPr>
          <a:xfrm>
            <a:off x="6804248" y="4725144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302840" y="332656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V srpnu mi našel můj tatínek školu                          v Ostravě.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499992" y="2348880"/>
            <a:ext cx="1170513" cy="58477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našel </a:t>
            </a:r>
            <a:endParaRPr lang="cs-CZ" sz="3200" dirty="0">
              <a:solidFill>
                <a:srgbClr val="FFFF00"/>
              </a:solidFill>
            </a:endParaRPr>
          </a:p>
        </p:txBody>
      </p:sp>
      <p:sp>
        <p:nvSpPr>
          <p:cNvPr id="5" name="Je rovno 4"/>
          <p:cNvSpPr/>
          <p:nvPr/>
        </p:nvSpPr>
        <p:spPr>
          <a:xfrm>
            <a:off x="3297560" y="2132856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691680" y="2276872"/>
            <a:ext cx="138871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tatínek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7" name="Oválný popisek 6"/>
          <p:cNvSpPr/>
          <p:nvPr/>
        </p:nvSpPr>
        <p:spPr>
          <a:xfrm rot="17127864">
            <a:off x="882398" y="1288407"/>
            <a:ext cx="927377" cy="968820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002387" y="1412776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Po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9" name="Oválný popisek 8"/>
          <p:cNvSpPr/>
          <p:nvPr/>
        </p:nvSpPr>
        <p:spPr>
          <a:xfrm rot="2935863">
            <a:off x="5871192" y="1373504"/>
            <a:ext cx="1056047" cy="870633"/>
          </a:xfrm>
          <a:prstGeom prst="wedgeEllipseCallout">
            <a:avLst>
              <a:gd name="adj1" fmla="val -33397"/>
              <a:gd name="adj2" fmla="val 129351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6012160" y="1484784"/>
            <a:ext cx="7070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Přs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5220072" y="2924944"/>
            <a:ext cx="2376264" cy="15121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6660232" y="4437112"/>
            <a:ext cx="1966372" cy="58477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v Ostravě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076056" y="2924944"/>
            <a:ext cx="648072" cy="15121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6" name="Oválný popisek 15"/>
          <p:cNvSpPr/>
          <p:nvPr/>
        </p:nvSpPr>
        <p:spPr>
          <a:xfrm rot="16200000" flipH="1">
            <a:off x="7751333" y="3274003"/>
            <a:ext cx="915875" cy="937837"/>
          </a:xfrm>
          <a:prstGeom prst="wedgeEllipseCallout">
            <a:avLst>
              <a:gd name="adj1" fmla="val 73215"/>
              <a:gd name="adj2" fmla="val -631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7668344" y="3429000"/>
            <a:ext cx="955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Pum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 flipH="1">
            <a:off x="3347864" y="2924944"/>
            <a:ext cx="1512168" cy="12961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5220072" y="4437112"/>
            <a:ext cx="1075551" cy="58477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školu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4" name="Oválný popisek 33"/>
          <p:cNvSpPr/>
          <p:nvPr/>
        </p:nvSpPr>
        <p:spPr>
          <a:xfrm rot="2586808">
            <a:off x="6138646" y="3317224"/>
            <a:ext cx="883078" cy="929724"/>
          </a:xfrm>
          <a:prstGeom prst="wedgeEllipseCallout">
            <a:avLst>
              <a:gd name="adj1" fmla="val -23016"/>
              <a:gd name="adj2" fmla="val 10882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/>
          <p:cNvSpPr txBox="1"/>
          <p:nvPr/>
        </p:nvSpPr>
        <p:spPr>
          <a:xfrm>
            <a:off x="6156176" y="3501008"/>
            <a:ext cx="849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err="1" smtClean="0">
                <a:solidFill>
                  <a:srgbClr val="FFFF00"/>
                </a:solidFill>
              </a:rPr>
              <a:t>Pt</a:t>
            </a:r>
            <a:r>
              <a:rPr lang="cs-CZ" sz="3200" b="1" dirty="0" smtClean="0">
                <a:solidFill>
                  <a:srgbClr val="FFFF00"/>
                </a:solidFill>
              </a:rPr>
              <a:t> 4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2555776" y="4293096"/>
            <a:ext cx="1439818" cy="5847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C000"/>
                </a:solidFill>
              </a:rPr>
              <a:t>v srpnu</a:t>
            </a:r>
            <a:endParaRPr lang="cs-CZ" sz="3200" b="1" dirty="0">
              <a:solidFill>
                <a:srgbClr val="FFC000"/>
              </a:solidFill>
            </a:endParaRPr>
          </a:p>
        </p:txBody>
      </p:sp>
      <p:sp>
        <p:nvSpPr>
          <p:cNvPr id="38" name="Oválný popisek 37"/>
          <p:cNvSpPr/>
          <p:nvPr/>
        </p:nvSpPr>
        <p:spPr>
          <a:xfrm rot="19849065">
            <a:off x="2222338" y="3153238"/>
            <a:ext cx="883078" cy="929724"/>
          </a:xfrm>
          <a:prstGeom prst="wedgeEllipseCallout">
            <a:avLst>
              <a:gd name="adj1" fmla="val 10684"/>
              <a:gd name="adj2" fmla="val 87614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Obdélník 39"/>
          <p:cNvSpPr/>
          <p:nvPr/>
        </p:nvSpPr>
        <p:spPr>
          <a:xfrm>
            <a:off x="2267744" y="3356992"/>
            <a:ext cx="7938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Puč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 flipH="1">
            <a:off x="1403648" y="2852936"/>
            <a:ext cx="1224136" cy="13681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2" name="Obdélník 41"/>
          <p:cNvSpPr/>
          <p:nvPr/>
        </p:nvSpPr>
        <p:spPr>
          <a:xfrm>
            <a:off x="827584" y="4293096"/>
            <a:ext cx="1027845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můj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3" name="Oválný popisek 42"/>
          <p:cNvSpPr/>
          <p:nvPr/>
        </p:nvSpPr>
        <p:spPr>
          <a:xfrm rot="18538328">
            <a:off x="377000" y="3042821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bdélník 43"/>
          <p:cNvSpPr/>
          <p:nvPr/>
        </p:nvSpPr>
        <p:spPr>
          <a:xfrm>
            <a:off x="427671" y="3140968"/>
            <a:ext cx="759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 flipH="1">
            <a:off x="3491880" y="2924944"/>
            <a:ext cx="1440160" cy="23042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6" name="Obdélník 45"/>
          <p:cNvSpPr/>
          <p:nvPr/>
        </p:nvSpPr>
        <p:spPr>
          <a:xfrm>
            <a:off x="3059832" y="5301208"/>
            <a:ext cx="619080" cy="58477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C000"/>
                </a:solidFill>
              </a:rPr>
              <a:t>mi</a:t>
            </a:r>
            <a:endParaRPr lang="cs-CZ" sz="3200" b="1" dirty="0">
              <a:solidFill>
                <a:srgbClr val="FFC000"/>
              </a:solidFill>
            </a:endParaRPr>
          </a:p>
        </p:txBody>
      </p:sp>
      <p:sp>
        <p:nvSpPr>
          <p:cNvPr id="47" name="Oválný popisek 46"/>
          <p:cNvSpPr/>
          <p:nvPr/>
        </p:nvSpPr>
        <p:spPr>
          <a:xfrm rot="17343533">
            <a:off x="1833701" y="4829414"/>
            <a:ext cx="883078" cy="929724"/>
          </a:xfrm>
          <a:prstGeom prst="wedgeEllipseCallout">
            <a:avLst>
              <a:gd name="adj1" fmla="val -13600"/>
              <a:gd name="adj2" fmla="val 9502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TextovéPole 47"/>
          <p:cNvSpPr txBox="1"/>
          <p:nvPr/>
        </p:nvSpPr>
        <p:spPr>
          <a:xfrm>
            <a:off x="1835696" y="4941168"/>
            <a:ext cx="849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err="1" smtClean="0">
                <a:solidFill>
                  <a:srgbClr val="FFFF00"/>
                </a:solidFill>
              </a:rPr>
              <a:t>Pt</a:t>
            </a:r>
            <a:r>
              <a:rPr lang="cs-CZ" sz="3200" b="1" dirty="0" smtClean="0">
                <a:solidFill>
                  <a:srgbClr val="FFFF00"/>
                </a:solidFill>
              </a:rPr>
              <a:t> 3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9" dur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/>
      <p:bldP spid="11" grpId="0" animBg="1"/>
      <p:bldP spid="12" grpId="0" animBg="1"/>
      <p:bldP spid="13" grpId="0" animBg="1"/>
      <p:bldP spid="16" grpId="0" animBg="1"/>
      <p:bldP spid="17" grpId="0"/>
      <p:bldP spid="20" grpId="0" animBg="1"/>
      <p:bldP spid="33" grpId="0" animBg="1"/>
      <p:bldP spid="34" grpId="0" animBg="1"/>
      <p:bldP spid="35" grpId="0"/>
      <p:bldP spid="36" grpId="0" animBg="1"/>
      <p:bldP spid="38" grpId="0" animBg="1"/>
      <p:bldP spid="38" grpId="1" animBg="1"/>
      <p:bldP spid="41" grpId="0" animBg="1"/>
      <p:bldP spid="42" grpId="0" animBg="1"/>
      <p:bldP spid="43" grpId="0" animBg="1"/>
      <p:bldP spid="44" grpId="0"/>
      <p:bldP spid="45" grpId="0" animBg="1"/>
      <p:bldP spid="46" grpId="0" animBg="1"/>
      <p:bldP spid="47" grpId="0" animBg="1"/>
      <p:bldP spid="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518864" y="260648"/>
            <a:ext cx="8229600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Ženinu tvář ozářil radostný úsměv.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771800" y="2348880"/>
            <a:ext cx="1202765" cy="58477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ozářil </a:t>
            </a:r>
            <a:endParaRPr lang="cs-CZ" sz="3200" dirty="0">
              <a:solidFill>
                <a:srgbClr val="FFFF00"/>
              </a:solidFill>
            </a:endParaRPr>
          </a:p>
        </p:txBody>
      </p:sp>
      <p:sp>
        <p:nvSpPr>
          <p:cNvPr id="5" name="Je rovno 4"/>
          <p:cNvSpPr/>
          <p:nvPr/>
        </p:nvSpPr>
        <p:spPr>
          <a:xfrm>
            <a:off x="4211960" y="2204864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436096" y="2348880"/>
            <a:ext cx="1299971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úsměv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7" name="Oválný popisek 6"/>
          <p:cNvSpPr/>
          <p:nvPr/>
        </p:nvSpPr>
        <p:spPr>
          <a:xfrm rot="17127864">
            <a:off x="7075086" y="1288405"/>
            <a:ext cx="927377" cy="968820"/>
          </a:xfrm>
          <a:prstGeom prst="wedgeEllipseCallout">
            <a:avLst>
              <a:gd name="adj1" fmla="val -88589"/>
              <a:gd name="adj2" fmla="val -9733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195075" y="1412776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Po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9" name="Oválný popisek 8"/>
          <p:cNvSpPr/>
          <p:nvPr/>
        </p:nvSpPr>
        <p:spPr>
          <a:xfrm rot="4112707">
            <a:off x="2028747" y="1396496"/>
            <a:ext cx="822823" cy="919062"/>
          </a:xfrm>
          <a:prstGeom prst="wedgeEllipseCallout">
            <a:avLst>
              <a:gd name="adj1" fmla="val 91682"/>
              <a:gd name="adj2" fmla="val -58264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2064748" y="1484784"/>
            <a:ext cx="7070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Přs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>
            <a:off x="5436096" y="2924944"/>
            <a:ext cx="648072" cy="9361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 flipH="1">
            <a:off x="2915816" y="2924944"/>
            <a:ext cx="432048" cy="648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1475656" y="5148481"/>
            <a:ext cx="1400127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ženinu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5" name="Oválný popisek 24"/>
          <p:cNvSpPr/>
          <p:nvPr/>
        </p:nvSpPr>
        <p:spPr>
          <a:xfrm rot="17651892">
            <a:off x="698002" y="4081561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827584" y="4293096"/>
            <a:ext cx="688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err="1" smtClean="0">
                <a:solidFill>
                  <a:srgbClr val="FFFF00"/>
                </a:solidFill>
              </a:rPr>
              <a:t>Pks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644008" y="3924345"/>
            <a:ext cx="1671996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radostný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1" name="Oválný popisek 30"/>
          <p:cNvSpPr/>
          <p:nvPr/>
        </p:nvSpPr>
        <p:spPr>
          <a:xfrm rot="3117767">
            <a:off x="6424505" y="3041501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/>
          <p:cNvSpPr txBox="1"/>
          <p:nvPr/>
        </p:nvSpPr>
        <p:spPr>
          <a:xfrm>
            <a:off x="6516216" y="3212976"/>
            <a:ext cx="688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err="1" smtClean="0">
                <a:solidFill>
                  <a:srgbClr val="FFFF00"/>
                </a:solidFill>
              </a:rPr>
              <a:t>Pks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2411760" y="3573016"/>
            <a:ext cx="863121" cy="58477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tvář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8" name="Oválný popisek 37"/>
          <p:cNvSpPr/>
          <p:nvPr/>
        </p:nvSpPr>
        <p:spPr>
          <a:xfrm rot="16977036">
            <a:off x="1298076" y="2634531"/>
            <a:ext cx="883078" cy="929724"/>
          </a:xfrm>
          <a:prstGeom prst="wedgeEllipseCallout">
            <a:avLst>
              <a:gd name="adj1" fmla="val -25360"/>
              <a:gd name="adj2" fmla="val 101866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extovéPole 27"/>
          <p:cNvSpPr txBox="1"/>
          <p:nvPr/>
        </p:nvSpPr>
        <p:spPr>
          <a:xfrm>
            <a:off x="1403648" y="2780928"/>
            <a:ext cx="68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</a:rPr>
              <a:t>Pt4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>
            <a:off x="2195736" y="4149080"/>
            <a:ext cx="648072" cy="9361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/>
      <p:bldP spid="13" grpId="0" animBg="1"/>
      <p:bldP spid="20" grpId="0" animBg="1"/>
      <p:bldP spid="22" grpId="0" animBg="1"/>
      <p:bldP spid="25" grpId="0" animBg="1"/>
      <p:bldP spid="26" grpId="0"/>
      <p:bldP spid="30" grpId="0" animBg="1"/>
      <p:bldP spid="31" grpId="0" animBg="1"/>
      <p:bldP spid="32" grpId="0"/>
      <p:bldP spid="37" grpId="0" animBg="1"/>
      <p:bldP spid="38" grpId="0" animBg="1"/>
      <p:bldP spid="28" grpId="0"/>
      <p:bldP spid="4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230832" y="11663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Ve vodě spatřila kmotra skořápku                 z lískového oříšku.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460710" y="2348880"/>
            <a:ext cx="1551450" cy="58477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spatřila </a:t>
            </a:r>
            <a:endParaRPr lang="cs-CZ" sz="3200" dirty="0">
              <a:solidFill>
                <a:srgbClr val="FFFF00"/>
              </a:solidFill>
            </a:endParaRPr>
          </a:p>
        </p:txBody>
      </p:sp>
      <p:sp>
        <p:nvSpPr>
          <p:cNvPr id="5" name="Je rovno 4"/>
          <p:cNvSpPr/>
          <p:nvPr/>
        </p:nvSpPr>
        <p:spPr>
          <a:xfrm>
            <a:off x="3369568" y="2204864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691680" y="2348880"/>
            <a:ext cx="141795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kmotra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7" name="Oválný popisek 6"/>
          <p:cNvSpPr/>
          <p:nvPr/>
        </p:nvSpPr>
        <p:spPr>
          <a:xfrm rot="17127864">
            <a:off x="882398" y="1360415"/>
            <a:ext cx="927377" cy="968820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002387" y="1548081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Po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9" name="Oválný popisek 8"/>
          <p:cNvSpPr/>
          <p:nvPr/>
        </p:nvSpPr>
        <p:spPr>
          <a:xfrm rot="2935863">
            <a:off x="6087216" y="1445512"/>
            <a:ext cx="1056047" cy="870633"/>
          </a:xfrm>
          <a:prstGeom prst="wedgeEllipseCallout">
            <a:avLst>
              <a:gd name="adj1" fmla="val -33397"/>
              <a:gd name="adj2" fmla="val 129351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6228184" y="1556792"/>
            <a:ext cx="7070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Přs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843808" y="4149080"/>
            <a:ext cx="1698350" cy="58477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ve vodě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076056" y="2924944"/>
            <a:ext cx="504056" cy="11521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6" name="Oválný popisek 15"/>
          <p:cNvSpPr/>
          <p:nvPr/>
        </p:nvSpPr>
        <p:spPr>
          <a:xfrm rot="10564417" flipH="1">
            <a:off x="2514804" y="3099216"/>
            <a:ext cx="915875" cy="937837"/>
          </a:xfrm>
          <a:prstGeom prst="wedgeEllipseCallout">
            <a:avLst>
              <a:gd name="adj1" fmla="val 73215"/>
              <a:gd name="adj2" fmla="val -631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2483768" y="3284984"/>
            <a:ext cx="955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Pum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 flipH="1">
            <a:off x="5652120" y="5877272"/>
            <a:ext cx="648072" cy="2880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4932040" y="4077072"/>
            <a:ext cx="1725152" cy="58477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skořápku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4" name="Oválný popisek 33"/>
          <p:cNvSpPr/>
          <p:nvPr/>
        </p:nvSpPr>
        <p:spPr>
          <a:xfrm rot="2586808">
            <a:off x="6282660" y="3029192"/>
            <a:ext cx="883078" cy="929724"/>
          </a:xfrm>
          <a:prstGeom prst="wedgeEllipseCallout">
            <a:avLst>
              <a:gd name="adj1" fmla="val -23016"/>
              <a:gd name="adj2" fmla="val 10882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/>
          <p:cNvSpPr txBox="1"/>
          <p:nvPr/>
        </p:nvSpPr>
        <p:spPr>
          <a:xfrm>
            <a:off x="6314568" y="3212976"/>
            <a:ext cx="849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err="1" smtClean="0">
                <a:solidFill>
                  <a:srgbClr val="FFFF00"/>
                </a:solidFill>
              </a:rPr>
              <a:t>Pt</a:t>
            </a:r>
            <a:r>
              <a:rPr lang="cs-CZ" sz="3200" b="1" dirty="0" smtClean="0">
                <a:solidFill>
                  <a:srgbClr val="FFFF00"/>
                </a:solidFill>
              </a:rPr>
              <a:t> 4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3" name="Oválný popisek 42"/>
          <p:cNvSpPr/>
          <p:nvPr/>
        </p:nvSpPr>
        <p:spPr>
          <a:xfrm rot="1287745">
            <a:off x="7091039" y="4288974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bdélník 43"/>
          <p:cNvSpPr/>
          <p:nvPr/>
        </p:nvSpPr>
        <p:spPr>
          <a:xfrm>
            <a:off x="7134536" y="4437112"/>
            <a:ext cx="8194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Pkn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>
            <a:off x="5868144" y="4653136"/>
            <a:ext cx="1080120" cy="8640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6300192" y="5580529"/>
            <a:ext cx="1321003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oříšku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 flipH="1">
            <a:off x="3851920" y="2924944"/>
            <a:ext cx="1224136" cy="11521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3755053" y="5949280"/>
            <a:ext cx="1886478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lískového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7" name="Oválný popisek 36"/>
          <p:cNvSpPr/>
          <p:nvPr/>
        </p:nvSpPr>
        <p:spPr>
          <a:xfrm rot="18023870">
            <a:off x="3455988" y="4824288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délník 38"/>
          <p:cNvSpPr/>
          <p:nvPr/>
        </p:nvSpPr>
        <p:spPr>
          <a:xfrm>
            <a:off x="3524015" y="4941168"/>
            <a:ext cx="759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/>
      <p:bldP spid="12" grpId="0" animBg="1"/>
      <p:bldP spid="13" grpId="0" animBg="1"/>
      <p:bldP spid="16" grpId="0" animBg="1"/>
      <p:bldP spid="17" grpId="0"/>
      <p:bldP spid="20" grpId="0" animBg="1"/>
      <p:bldP spid="33" grpId="0" animBg="1"/>
      <p:bldP spid="34" grpId="0" animBg="1"/>
      <p:bldP spid="35" grpId="0"/>
      <p:bldP spid="43" grpId="0" animBg="1"/>
      <p:bldP spid="44" grpId="0"/>
      <p:bldP spid="45" grpId="0" animBg="1"/>
      <p:bldP spid="30" grpId="0" animBg="1"/>
      <p:bldP spid="31" grpId="0" animBg="1"/>
      <p:bldP spid="32" grpId="0" animBg="1"/>
      <p:bldP spid="37" grpId="0" animBg="1"/>
      <p:bldP spid="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orovný svitek 3"/>
          <p:cNvSpPr/>
          <p:nvPr/>
        </p:nvSpPr>
        <p:spPr>
          <a:xfrm>
            <a:off x="683568" y="1340768"/>
            <a:ext cx="7848872" cy="33843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borec nakonec!</a:t>
            </a:r>
          </a:p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 velkou jedničku! </a:t>
            </a:r>
            <a:endParaRPr lang="cs-CZ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Srdce 5"/>
          <p:cNvSpPr/>
          <p:nvPr/>
        </p:nvSpPr>
        <p:spPr>
          <a:xfrm>
            <a:off x="1475656" y="1052736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eselý obličej 9"/>
          <p:cNvSpPr/>
          <p:nvPr/>
        </p:nvSpPr>
        <p:spPr>
          <a:xfrm>
            <a:off x="6084168" y="3933056"/>
            <a:ext cx="2088232" cy="2160240"/>
          </a:xfrm>
          <a:prstGeom prst="smileyFace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válný popisek 66"/>
          <p:cNvSpPr/>
          <p:nvPr/>
        </p:nvSpPr>
        <p:spPr>
          <a:xfrm rot="18538328">
            <a:off x="265804" y="2140743"/>
            <a:ext cx="761288" cy="776312"/>
          </a:xfrm>
          <a:prstGeom prst="wedgeEllipseCallout">
            <a:avLst>
              <a:gd name="adj1" fmla="val -5298"/>
              <a:gd name="adj2" fmla="val 70712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válný popisek 58"/>
          <p:cNvSpPr/>
          <p:nvPr/>
        </p:nvSpPr>
        <p:spPr>
          <a:xfrm rot="18538328">
            <a:off x="1564180" y="4084961"/>
            <a:ext cx="761288" cy="776312"/>
          </a:xfrm>
          <a:prstGeom prst="wedgeEllipseCallout">
            <a:avLst>
              <a:gd name="adj1" fmla="val -5298"/>
              <a:gd name="adj2" fmla="val 70712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ný popisek 47"/>
          <p:cNvSpPr/>
          <p:nvPr/>
        </p:nvSpPr>
        <p:spPr>
          <a:xfrm rot="2605506">
            <a:off x="7742380" y="5183491"/>
            <a:ext cx="789995" cy="739491"/>
          </a:xfrm>
          <a:prstGeom prst="wedgeEllipseCallout">
            <a:avLst>
              <a:gd name="adj1" fmla="val -10451"/>
              <a:gd name="adj2" fmla="val 100369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3851920" y="2924944"/>
            <a:ext cx="288032" cy="504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46856" y="-18256"/>
            <a:ext cx="8661648" cy="1143000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l"/>
            <a:r>
              <a:rPr lang="cs-CZ" sz="3200" b="1" dirty="0" smtClean="0">
                <a:ln w="50800"/>
                <a:solidFill>
                  <a:srgbClr val="002060"/>
                </a:solidFill>
              </a:rPr>
              <a:t>Celý svět byl překvapen zprávou o vypuštění kosmické lodi s prvním člověkem na palubě.</a:t>
            </a:r>
            <a:endParaRPr lang="cs-CZ" sz="3200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061346" y="1412776"/>
            <a:ext cx="2590774" cy="58477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byl překvapen</a:t>
            </a:r>
            <a:endParaRPr lang="cs-CZ" sz="3200" dirty="0">
              <a:solidFill>
                <a:srgbClr val="FFFF00"/>
              </a:solidFill>
            </a:endParaRPr>
          </a:p>
        </p:txBody>
      </p:sp>
      <p:sp>
        <p:nvSpPr>
          <p:cNvPr id="5" name="Je rovno 4"/>
          <p:cNvSpPr/>
          <p:nvPr/>
        </p:nvSpPr>
        <p:spPr>
          <a:xfrm>
            <a:off x="2145432" y="1268760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 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259632" y="1412776"/>
            <a:ext cx="910827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Svět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7" name="Oválný popisek 6"/>
          <p:cNvSpPr/>
          <p:nvPr/>
        </p:nvSpPr>
        <p:spPr>
          <a:xfrm rot="17127864">
            <a:off x="236862" y="1052402"/>
            <a:ext cx="893412" cy="798813"/>
          </a:xfrm>
          <a:prstGeom prst="wedgeEllipseCallout">
            <a:avLst>
              <a:gd name="adj1" fmla="val -17611"/>
              <a:gd name="adj2" fmla="val 73404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54315" y="1124744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Po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9" name="Oválný popisek 8"/>
          <p:cNvSpPr/>
          <p:nvPr/>
        </p:nvSpPr>
        <p:spPr>
          <a:xfrm rot="2935863">
            <a:off x="5811820" y="991692"/>
            <a:ext cx="761553" cy="770160"/>
          </a:xfrm>
          <a:prstGeom prst="wedgeEllipseCallout">
            <a:avLst>
              <a:gd name="adj1" fmla="val -14062"/>
              <a:gd name="adj2" fmla="val 7992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796136" y="1044025"/>
            <a:ext cx="7070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Přs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347864" y="1988840"/>
            <a:ext cx="216024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 flipH="1">
            <a:off x="3131840" y="5733256"/>
            <a:ext cx="1152128" cy="2880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3131840" y="3420289"/>
            <a:ext cx="2338910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o vypuštění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4499992" y="4005064"/>
            <a:ext cx="216024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4427984" y="4365104"/>
            <a:ext cx="827471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lodi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1979712" y="4941168"/>
            <a:ext cx="1846596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kosmické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9" name="Oválný popisek 38"/>
          <p:cNvSpPr/>
          <p:nvPr/>
        </p:nvSpPr>
        <p:spPr>
          <a:xfrm rot="2605506">
            <a:off x="5605768" y="2811866"/>
            <a:ext cx="838570" cy="827579"/>
          </a:xfrm>
          <a:prstGeom prst="wedgeEllipseCallout">
            <a:avLst>
              <a:gd name="adj1" fmla="val -21321"/>
              <a:gd name="adj2" fmla="val 7451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bdélník 48"/>
          <p:cNvSpPr/>
          <p:nvPr/>
        </p:nvSpPr>
        <p:spPr>
          <a:xfrm>
            <a:off x="5580112" y="2844225"/>
            <a:ext cx="8194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Pkn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50" name="Oválný popisek 49"/>
          <p:cNvSpPr/>
          <p:nvPr/>
        </p:nvSpPr>
        <p:spPr>
          <a:xfrm rot="2605506">
            <a:off x="5438124" y="3887347"/>
            <a:ext cx="789995" cy="739491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bdélník 50"/>
          <p:cNvSpPr/>
          <p:nvPr/>
        </p:nvSpPr>
        <p:spPr>
          <a:xfrm>
            <a:off x="5436096" y="3933056"/>
            <a:ext cx="8194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Pkn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52" name="Oválný popisek 51"/>
          <p:cNvSpPr/>
          <p:nvPr/>
        </p:nvSpPr>
        <p:spPr>
          <a:xfrm rot="18538328">
            <a:off x="1420164" y="5597128"/>
            <a:ext cx="761288" cy="776312"/>
          </a:xfrm>
          <a:prstGeom prst="wedgeEllipseCallout">
            <a:avLst>
              <a:gd name="adj1" fmla="val -5298"/>
              <a:gd name="adj2" fmla="val 70712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Obdélník 52"/>
          <p:cNvSpPr/>
          <p:nvPr/>
        </p:nvSpPr>
        <p:spPr>
          <a:xfrm>
            <a:off x="1435783" y="5661248"/>
            <a:ext cx="759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54" name="Oválný popisek 53"/>
          <p:cNvSpPr/>
          <p:nvPr/>
        </p:nvSpPr>
        <p:spPr>
          <a:xfrm rot="5078566">
            <a:off x="4890892" y="2020175"/>
            <a:ext cx="802377" cy="792644"/>
          </a:xfrm>
          <a:prstGeom prst="wedgeEllipseCallout">
            <a:avLst>
              <a:gd name="adj1" fmla="val 19032"/>
              <a:gd name="adj2" fmla="val 79037"/>
            </a:avLst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/>
          <p:cNvSpPr txBox="1"/>
          <p:nvPr/>
        </p:nvSpPr>
        <p:spPr>
          <a:xfrm>
            <a:off x="4932040" y="2060848"/>
            <a:ext cx="7857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err="1" smtClean="0">
                <a:solidFill>
                  <a:srgbClr val="FFFF00"/>
                </a:solidFill>
              </a:rPr>
              <a:t>Puz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56" name="Obdélník 55"/>
          <p:cNvSpPr/>
          <p:nvPr/>
        </p:nvSpPr>
        <p:spPr>
          <a:xfrm>
            <a:off x="3131840" y="2348880"/>
            <a:ext cx="1531766" cy="5847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zprávou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4283968" y="5373216"/>
            <a:ext cx="2056782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s člověkem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4932040" y="4941168"/>
            <a:ext cx="360040" cy="432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6" name="Oválný popisek 35"/>
          <p:cNvSpPr/>
          <p:nvPr/>
        </p:nvSpPr>
        <p:spPr>
          <a:xfrm rot="2605506">
            <a:off x="6158203" y="4679435"/>
            <a:ext cx="789995" cy="739491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6156176" y="4653136"/>
            <a:ext cx="8194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Pkn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>
            <a:off x="5796136" y="5949280"/>
            <a:ext cx="360040" cy="432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" name="Obdélník 44"/>
          <p:cNvSpPr/>
          <p:nvPr/>
        </p:nvSpPr>
        <p:spPr>
          <a:xfrm>
            <a:off x="6228184" y="6084585"/>
            <a:ext cx="1867819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na palubě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7740352" y="5229200"/>
            <a:ext cx="8194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Pkn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55" name="Line 12"/>
          <p:cNvSpPr>
            <a:spLocks noChangeShapeType="1"/>
          </p:cNvSpPr>
          <p:nvPr/>
        </p:nvSpPr>
        <p:spPr bwMode="auto">
          <a:xfrm flipH="1">
            <a:off x="3419872" y="4653136"/>
            <a:ext cx="1008112" cy="2880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7" name="Obdélník 56"/>
          <p:cNvSpPr/>
          <p:nvPr/>
        </p:nvSpPr>
        <p:spPr>
          <a:xfrm>
            <a:off x="2267744" y="6093296"/>
            <a:ext cx="1494705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prvním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58" name="Obdélník 57"/>
          <p:cNvSpPr/>
          <p:nvPr/>
        </p:nvSpPr>
        <p:spPr>
          <a:xfrm>
            <a:off x="1547664" y="4149080"/>
            <a:ext cx="759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60" name="Obdélník 59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Obdélník 60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Obdélník 61"/>
          <p:cNvSpPr/>
          <p:nvPr/>
        </p:nvSpPr>
        <p:spPr>
          <a:xfrm>
            <a:off x="1100819" y="2636912"/>
            <a:ext cx="950901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celý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63" name="Line 12"/>
          <p:cNvSpPr>
            <a:spLocks noChangeShapeType="1"/>
          </p:cNvSpPr>
          <p:nvPr/>
        </p:nvSpPr>
        <p:spPr bwMode="auto">
          <a:xfrm flipH="1">
            <a:off x="1475656" y="1988840"/>
            <a:ext cx="288032" cy="5760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65" name="Obdélník 64"/>
          <p:cNvSpPr/>
          <p:nvPr/>
        </p:nvSpPr>
        <p:spPr>
          <a:xfrm>
            <a:off x="251520" y="2196153"/>
            <a:ext cx="759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Pks</a:t>
            </a:r>
            <a:endParaRPr lang="cs-CZ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9" dur="1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2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6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0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3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1" dur="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5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8" dur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2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6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0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3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59" grpId="0" animBg="1"/>
      <p:bldP spid="48" grpId="0" animBg="1"/>
      <p:bldP spid="11" grpId="0" animBg="1"/>
      <p:bldP spid="2" grpId="0"/>
      <p:bldP spid="4" grpId="0" animBg="1"/>
      <p:bldP spid="5" grpId="0" animBg="1"/>
      <p:bldP spid="6" grpId="0" animBg="1"/>
      <p:bldP spid="7" grpId="0" animBg="1"/>
      <p:bldP spid="7" grpId="1" animBg="1"/>
      <p:bldP spid="9" grpId="0" animBg="1"/>
      <p:bldP spid="10" grpId="0"/>
      <p:bldP spid="13" grpId="0" animBg="1"/>
      <p:bldP spid="20" grpId="0" animBg="1"/>
      <p:bldP spid="30" grpId="0" animBg="1"/>
      <p:bldP spid="31" grpId="0" animBg="1"/>
      <p:bldP spid="32" grpId="0" animBg="1"/>
      <p:bldP spid="37" grpId="0" animBg="1"/>
      <p:bldP spid="39" grpId="0" animBg="1"/>
      <p:bldP spid="39" grpId="1" animBg="1"/>
      <p:bldP spid="49" grpId="0"/>
      <p:bldP spid="50" grpId="0" animBg="1"/>
      <p:bldP spid="51" grpId="0"/>
      <p:bldP spid="52" grpId="0" animBg="1"/>
      <p:bldP spid="53" grpId="0"/>
      <p:bldP spid="54" grpId="0" animBg="1"/>
      <p:bldP spid="35" grpId="0"/>
      <p:bldP spid="56" grpId="0" animBg="1"/>
      <p:bldP spid="33" grpId="0" animBg="1"/>
      <p:bldP spid="34" grpId="0" animBg="1"/>
      <p:bldP spid="36" grpId="0" animBg="1"/>
      <p:bldP spid="38" grpId="0"/>
      <p:bldP spid="40" grpId="0" animBg="1"/>
      <p:bldP spid="45" grpId="0" animBg="1"/>
      <p:bldP spid="46" grpId="0"/>
      <p:bldP spid="55" grpId="0" animBg="1"/>
      <p:bldP spid="57" grpId="0" animBg="1"/>
      <p:bldP spid="58" grpId="0"/>
      <p:bldP spid="62" grpId="0" animBg="1"/>
      <p:bldP spid="63" grpId="0" animBg="1"/>
      <p:bldP spid="6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Použité zdroje: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Jelínek, J.,Sedláček, B., Staněk, V., </a:t>
            </a:r>
            <a:r>
              <a:rPr lang="cs-CZ" sz="2800" dirty="0" err="1" smtClean="0"/>
              <a:t>Styblík</a:t>
            </a:r>
            <a:r>
              <a:rPr lang="cs-CZ" sz="2800" dirty="0" smtClean="0"/>
              <a:t>, V.: Jazykové rozbory, SPN, Praha, 1972</a:t>
            </a:r>
          </a:p>
          <a:p>
            <a:r>
              <a:rPr lang="cs-CZ" sz="2800" dirty="0" err="1" smtClean="0">
                <a:latin typeface="Calibri" pitchFamily="34" charset="0"/>
              </a:rPr>
              <a:t>Sochrová</a:t>
            </a:r>
            <a:r>
              <a:rPr lang="cs-CZ" sz="2800" dirty="0" smtClean="0">
                <a:latin typeface="Calibri" pitchFamily="34" charset="0"/>
              </a:rPr>
              <a:t>, Marie: Český jazyk v kostce pro střední školy, Fragment 1996</a:t>
            </a:r>
          </a:p>
          <a:p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404664"/>
            <a:ext cx="4248472" cy="4525963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podmět</a:t>
            </a:r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endParaRPr lang="cs-CZ" sz="2400" b="1" dirty="0" smtClean="0"/>
          </a:p>
          <a:p>
            <a:r>
              <a:rPr lang="cs-CZ" sz="2400" b="1" dirty="0">
                <a:solidFill>
                  <a:srgbClr val="002060"/>
                </a:solidFill>
              </a:rPr>
              <a:t>p</a:t>
            </a:r>
            <a:r>
              <a:rPr lang="cs-CZ" sz="2400" b="1" dirty="0" smtClean="0">
                <a:solidFill>
                  <a:srgbClr val="002060"/>
                </a:solidFill>
              </a:rPr>
              <a:t>řísudek</a:t>
            </a:r>
            <a:r>
              <a:rPr lang="cs-CZ" sz="2400" b="1" dirty="0" smtClean="0"/>
              <a:t> </a:t>
            </a:r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endParaRPr lang="cs-CZ" sz="2400" b="1" dirty="0" smtClean="0"/>
          </a:p>
          <a:p>
            <a:r>
              <a:rPr lang="cs-CZ" sz="2400" b="1" dirty="0" smtClean="0">
                <a:solidFill>
                  <a:srgbClr val="00B050"/>
                </a:solidFill>
              </a:rPr>
              <a:t>předmět</a:t>
            </a:r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endParaRPr lang="cs-CZ" sz="2400" b="1" dirty="0" smtClean="0"/>
          </a:p>
          <a:p>
            <a:r>
              <a:rPr lang="cs-CZ" sz="2400" b="1" dirty="0" smtClean="0">
                <a:solidFill>
                  <a:srgbClr val="7030A0"/>
                </a:solidFill>
              </a:rPr>
              <a:t>přívlastek</a:t>
            </a:r>
          </a:p>
          <a:p>
            <a:pPr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r>
              <a:rPr lang="cs-CZ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doplněk</a:t>
            </a:r>
          </a:p>
          <a:p>
            <a:pPr>
              <a:buNone/>
            </a:pPr>
            <a:endParaRPr lang="cs-CZ" sz="2400" b="1" dirty="0" smtClean="0"/>
          </a:p>
        </p:txBody>
      </p:sp>
      <p:sp>
        <p:nvSpPr>
          <p:cNvPr id="4" name="Oválný popisek 3"/>
          <p:cNvSpPr/>
          <p:nvPr/>
        </p:nvSpPr>
        <p:spPr>
          <a:xfrm rot="5078566">
            <a:off x="2690300" y="206790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ný popisek 5"/>
          <p:cNvSpPr/>
          <p:nvPr/>
        </p:nvSpPr>
        <p:spPr>
          <a:xfrm rot="5078566">
            <a:off x="2762309" y="1574943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802587" y="332656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Po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2923060" y="1700808"/>
            <a:ext cx="5485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Př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0" name="Oválný popisek 9"/>
          <p:cNvSpPr/>
          <p:nvPr/>
        </p:nvSpPr>
        <p:spPr>
          <a:xfrm rot="5078566">
            <a:off x="2834317" y="2943095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987824" y="3068960"/>
            <a:ext cx="5483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Pt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2" name="Oválný popisek 11"/>
          <p:cNvSpPr/>
          <p:nvPr/>
        </p:nvSpPr>
        <p:spPr>
          <a:xfrm rot="5078566">
            <a:off x="2834317" y="4167231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2987824" y="4293096"/>
            <a:ext cx="5998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Pk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4" name="Oválný popisek 13"/>
          <p:cNvSpPr/>
          <p:nvPr/>
        </p:nvSpPr>
        <p:spPr>
          <a:xfrm rot="5161466">
            <a:off x="2762310" y="5535383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2987824" y="5661248"/>
            <a:ext cx="442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139952" y="404664"/>
            <a:ext cx="4572000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cs-CZ" sz="2400" b="1" dirty="0" smtClean="0">
                <a:ln/>
                <a:solidFill>
                  <a:srgbClr val="FFFF00"/>
                </a:solidFill>
                <a:latin typeface="Calibri" pitchFamily="34" charset="0"/>
              </a:rPr>
              <a:t>příslovečné určení :</a:t>
            </a:r>
          </a:p>
          <a:p>
            <a:pPr>
              <a:buNone/>
            </a:pPr>
            <a:endParaRPr lang="cs-CZ" sz="2400" b="1" dirty="0" smtClean="0">
              <a:ln/>
              <a:latin typeface="Calibri" pitchFamily="34" charset="0"/>
            </a:endParaRPr>
          </a:p>
          <a:p>
            <a:r>
              <a:rPr lang="cs-CZ" sz="2400" b="1" dirty="0" smtClean="0">
                <a:ln/>
                <a:solidFill>
                  <a:srgbClr val="C00000"/>
                </a:solidFill>
                <a:latin typeface="Calibri" pitchFamily="34" charset="0"/>
              </a:rPr>
              <a:t>místa</a:t>
            </a:r>
          </a:p>
          <a:p>
            <a:endParaRPr lang="cs-CZ" sz="2400" b="1" dirty="0" smtClean="0">
              <a:ln/>
              <a:latin typeface="Calibri" pitchFamily="34" charset="0"/>
            </a:endParaRPr>
          </a:p>
          <a:p>
            <a:r>
              <a:rPr lang="cs-CZ" sz="2400" b="1" dirty="0">
                <a:ln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č</a:t>
            </a:r>
            <a:r>
              <a:rPr lang="cs-CZ" sz="2400" b="1" dirty="0" smtClean="0">
                <a:ln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asu</a:t>
            </a:r>
          </a:p>
          <a:p>
            <a:endParaRPr lang="cs-CZ" sz="2400" b="1" dirty="0" smtClean="0">
              <a:ln/>
              <a:latin typeface="Calibri" pitchFamily="34" charset="0"/>
            </a:endParaRPr>
          </a:p>
          <a:p>
            <a:r>
              <a:rPr lang="cs-CZ" sz="2400" b="1" dirty="0">
                <a:ln/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z</a:t>
            </a:r>
            <a:r>
              <a:rPr lang="cs-CZ" sz="2400" b="1" dirty="0" smtClean="0">
                <a:ln/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působu</a:t>
            </a:r>
          </a:p>
          <a:p>
            <a:endParaRPr lang="cs-CZ" sz="2400" b="1" dirty="0" smtClean="0">
              <a:ln/>
              <a:latin typeface="Calibri" pitchFamily="34" charset="0"/>
            </a:endParaRPr>
          </a:p>
          <a:p>
            <a:r>
              <a:rPr lang="cs-CZ" sz="2400" b="1" dirty="0">
                <a:ln/>
                <a:solidFill>
                  <a:srgbClr val="FF0000"/>
                </a:solidFill>
                <a:latin typeface="Calibri" pitchFamily="34" charset="0"/>
              </a:rPr>
              <a:t>ú</a:t>
            </a:r>
            <a:r>
              <a:rPr lang="cs-CZ" sz="2400" b="1" dirty="0" smtClean="0">
                <a:ln/>
                <a:solidFill>
                  <a:srgbClr val="FF0000"/>
                </a:solidFill>
                <a:latin typeface="Calibri" pitchFamily="34" charset="0"/>
              </a:rPr>
              <a:t>čelu</a:t>
            </a:r>
          </a:p>
          <a:p>
            <a:endParaRPr lang="cs-CZ" sz="2400" b="1" dirty="0" smtClean="0">
              <a:ln/>
              <a:latin typeface="Calibri" pitchFamily="34" charset="0"/>
            </a:endParaRPr>
          </a:p>
          <a:p>
            <a:r>
              <a:rPr lang="cs-CZ" sz="2400" b="1" dirty="0" smtClean="0">
                <a:ln/>
                <a:solidFill>
                  <a:srgbClr val="FFC000"/>
                </a:solidFill>
                <a:latin typeface="Calibri" pitchFamily="34" charset="0"/>
              </a:rPr>
              <a:t>příčiny ( důvodu)</a:t>
            </a:r>
          </a:p>
          <a:p>
            <a:endParaRPr lang="cs-CZ" sz="2400" b="1" dirty="0" smtClean="0">
              <a:ln/>
              <a:latin typeface="Calibri" pitchFamily="34" charset="0"/>
            </a:endParaRPr>
          </a:p>
          <a:p>
            <a:r>
              <a:rPr lang="cs-CZ" sz="2400" b="1" dirty="0">
                <a:ln/>
                <a:latin typeface="Calibri" pitchFamily="34" charset="0"/>
              </a:rPr>
              <a:t>p</a:t>
            </a:r>
            <a:r>
              <a:rPr lang="cs-CZ" sz="2400" b="1" dirty="0" smtClean="0">
                <a:ln/>
                <a:latin typeface="Calibri" pitchFamily="34" charset="0"/>
              </a:rPr>
              <a:t>odmínky</a:t>
            </a:r>
          </a:p>
          <a:p>
            <a:endParaRPr lang="cs-CZ" sz="2400" b="1" dirty="0" smtClean="0">
              <a:ln/>
              <a:latin typeface="Calibri" pitchFamily="34" charset="0"/>
            </a:endParaRPr>
          </a:p>
          <a:p>
            <a:r>
              <a:rPr lang="cs-CZ" sz="2400" b="1" dirty="0" smtClean="0">
                <a:ln/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přípustky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17" name="Oválný popisek 16"/>
          <p:cNvSpPr/>
          <p:nvPr/>
        </p:nvSpPr>
        <p:spPr>
          <a:xfrm rot="5078566">
            <a:off x="7010781" y="1718958"/>
            <a:ext cx="883078" cy="929724"/>
          </a:xfrm>
          <a:prstGeom prst="wedgeEllipseCallout">
            <a:avLst>
              <a:gd name="adj1" fmla="val -28344"/>
              <a:gd name="adj2" fmla="val 247340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ný popisek 17"/>
          <p:cNvSpPr/>
          <p:nvPr/>
        </p:nvSpPr>
        <p:spPr>
          <a:xfrm rot="5078566">
            <a:off x="6146685" y="2439038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ný popisek 19"/>
          <p:cNvSpPr/>
          <p:nvPr/>
        </p:nvSpPr>
        <p:spPr>
          <a:xfrm rot="5078566">
            <a:off x="7154797" y="3807189"/>
            <a:ext cx="883078" cy="929724"/>
          </a:xfrm>
          <a:prstGeom prst="wedgeEllipseCallout">
            <a:avLst>
              <a:gd name="adj1" fmla="val -11870"/>
              <a:gd name="adj2" fmla="val 12498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ný popisek 20"/>
          <p:cNvSpPr/>
          <p:nvPr/>
        </p:nvSpPr>
        <p:spPr>
          <a:xfrm rot="5078566">
            <a:off x="6578733" y="5319358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ný popisek 22"/>
          <p:cNvSpPr/>
          <p:nvPr/>
        </p:nvSpPr>
        <p:spPr>
          <a:xfrm rot="5078566">
            <a:off x="5858653" y="854863"/>
            <a:ext cx="883078" cy="929724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5842947" y="980728"/>
            <a:ext cx="9557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Pum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5" name="Oválný popisek 24"/>
          <p:cNvSpPr/>
          <p:nvPr/>
        </p:nvSpPr>
        <p:spPr>
          <a:xfrm rot="5400000">
            <a:off x="7763675" y="3045637"/>
            <a:ext cx="883078" cy="929724"/>
          </a:xfrm>
          <a:prstGeom prst="wedgeEllipseCallout">
            <a:avLst>
              <a:gd name="adj1" fmla="val -165"/>
              <a:gd name="adj2" fmla="val 29982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válný popisek 25"/>
          <p:cNvSpPr/>
          <p:nvPr/>
        </p:nvSpPr>
        <p:spPr>
          <a:xfrm rot="5200550">
            <a:off x="7730861" y="4599278"/>
            <a:ext cx="883078" cy="929724"/>
          </a:xfrm>
          <a:prstGeom prst="wedgeEllipseCallout">
            <a:avLst>
              <a:gd name="adj1" fmla="val -18180"/>
              <a:gd name="adj2" fmla="val 248245"/>
            </a:avLst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7054609" y="1916832"/>
            <a:ext cx="793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Puč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6169127" y="2564904"/>
            <a:ext cx="7857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Puz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7649959" y="3212976"/>
            <a:ext cx="1170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  <a:latin typeface="Calibri" pitchFamily="34" charset="0"/>
              </a:rPr>
              <a:t>Pu</a:t>
            </a:r>
            <a:r>
              <a:rPr lang="cs-CZ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cs-CZ" sz="2800" b="1" dirty="0" err="1" smtClean="0">
                <a:solidFill>
                  <a:srgbClr val="FFFF00"/>
                </a:solidFill>
                <a:latin typeface="Calibri" pitchFamily="34" charset="0"/>
              </a:rPr>
              <a:t>úč</a:t>
            </a:r>
            <a:r>
              <a:rPr lang="cs-CZ" sz="2800" b="1" dirty="0" smtClean="0">
                <a:solidFill>
                  <a:srgbClr val="FFFF00"/>
                </a:solidFill>
                <a:latin typeface="Calibri" pitchFamily="34" charset="0"/>
              </a:rPr>
              <a:t>.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7092280" y="3985900"/>
            <a:ext cx="10347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FF00"/>
                </a:solidFill>
              </a:rPr>
              <a:t>Pu</a:t>
            </a:r>
            <a:r>
              <a:rPr lang="cs-CZ" sz="2800" b="1" dirty="0" smtClean="0">
                <a:solidFill>
                  <a:srgbClr val="FFFF00"/>
                </a:solidFill>
              </a:rPr>
              <a:t> př.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7661180" y="4839543"/>
            <a:ext cx="11592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b="1" dirty="0" err="1" smtClean="0">
                <a:solidFill>
                  <a:srgbClr val="FFFF00"/>
                </a:solidFill>
                <a:latin typeface="Calibri" pitchFamily="34" charset="0"/>
              </a:rPr>
              <a:t>Pu</a:t>
            </a:r>
            <a:r>
              <a:rPr lang="cs-CZ" sz="2400" b="1" dirty="0" smtClean="0">
                <a:solidFill>
                  <a:srgbClr val="FFFF00"/>
                </a:solidFill>
                <a:latin typeface="Calibri" pitchFamily="34" charset="0"/>
              </a:rPr>
              <a:t> pod.</a:t>
            </a:r>
            <a:endParaRPr lang="cs-CZ" sz="2400" b="1" dirty="0">
              <a:solidFill>
                <a:srgbClr val="FFFF00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6504115" y="5498068"/>
            <a:ext cx="12362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FF00"/>
                </a:solidFill>
                <a:latin typeface="Calibri" pitchFamily="34" charset="0"/>
              </a:rPr>
              <a:t>Pu</a:t>
            </a:r>
            <a:r>
              <a:rPr lang="cs-CZ" sz="2800" b="1" dirty="0" smtClean="0">
                <a:solidFill>
                  <a:srgbClr val="FFFF00"/>
                </a:solidFill>
                <a:latin typeface="Calibri" pitchFamily="34" charset="0"/>
              </a:rPr>
              <a:t> pří. </a:t>
            </a:r>
            <a:endParaRPr lang="cs-CZ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230832" y="485800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Veliká a bílá oblaka plula radostně po modrém nebi.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148064" y="2700209"/>
            <a:ext cx="1120820" cy="58477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>
                <a:solidFill>
                  <a:srgbClr val="FFFF00"/>
                </a:solidFill>
              </a:rPr>
              <a:t>p</a:t>
            </a:r>
            <a:r>
              <a:rPr lang="cs-CZ" sz="3200" b="1" dirty="0" smtClean="0">
                <a:solidFill>
                  <a:srgbClr val="FFFF00"/>
                </a:solidFill>
              </a:rPr>
              <a:t>lula </a:t>
            </a:r>
            <a:endParaRPr lang="cs-CZ" sz="3200" dirty="0">
              <a:solidFill>
                <a:srgbClr val="FFFF00"/>
              </a:solidFill>
            </a:endParaRPr>
          </a:p>
        </p:txBody>
      </p:sp>
      <p:sp>
        <p:nvSpPr>
          <p:cNvPr id="5" name="Je rovno 4"/>
          <p:cNvSpPr/>
          <p:nvPr/>
        </p:nvSpPr>
        <p:spPr>
          <a:xfrm>
            <a:off x="4067944" y="2492896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555776" y="2636912"/>
            <a:ext cx="1378711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Oblaka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7" name="Oválný popisek 6"/>
          <p:cNvSpPr/>
          <p:nvPr/>
        </p:nvSpPr>
        <p:spPr>
          <a:xfrm rot="17127864">
            <a:off x="1458462" y="1648446"/>
            <a:ext cx="927377" cy="968820"/>
          </a:xfrm>
          <a:prstGeom prst="wedgeEllipseCallout">
            <a:avLst>
              <a:gd name="adj1" fmla="val -19402"/>
              <a:gd name="adj2" fmla="val 127092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619672" y="1772816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</a:rPr>
              <a:t>Po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9" name="Oválný popisek 8"/>
          <p:cNvSpPr/>
          <p:nvPr/>
        </p:nvSpPr>
        <p:spPr>
          <a:xfrm rot="2935863">
            <a:off x="6447255" y="1733543"/>
            <a:ext cx="1056047" cy="870633"/>
          </a:xfrm>
          <a:prstGeom prst="wedgeEllipseCallout">
            <a:avLst>
              <a:gd name="adj1" fmla="val -33397"/>
              <a:gd name="adj2" fmla="val 129351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6584987" y="1836113"/>
            <a:ext cx="7070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FFFF00"/>
                </a:solidFill>
              </a:rPr>
              <a:t>Přs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6084168" y="3212976"/>
            <a:ext cx="1512168" cy="12241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7164288" y="4509120"/>
            <a:ext cx="1651414" cy="58477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po nebi </a:t>
            </a:r>
            <a:endParaRPr lang="cs-CZ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652120" y="3212976"/>
            <a:ext cx="432048" cy="12241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5004048" y="4509120"/>
            <a:ext cx="1878206" cy="5847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radostně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6" name="Oválný popisek 15"/>
          <p:cNvSpPr/>
          <p:nvPr/>
        </p:nvSpPr>
        <p:spPr>
          <a:xfrm rot="16200000" flipH="1">
            <a:off x="7895349" y="3129987"/>
            <a:ext cx="915875" cy="937837"/>
          </a:xfrm>
          <a:prstGeom prst="wedgeEllipseCallout">
            <a:avLst>
              <a:gd name="adj1" fmla="val 92025"/>
              <a:gd name="adj2" fmla="val -65978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7884368" y="3284984"/>
            <a:ext cx="955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Pum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8" name="Oválný popisek 17"/>
          <p:cNvSpPr/>
          <p:nvPr/>
        </p:nvSpPr>
        <p:spPr>
          <a:xfrm rot="18538328">
            <a:off x="4121416" y="3474870"/>
            <a:ext cx="946575" cy="959815"/>
          </a:xfrm>
          <a:prstGeom prst="wedgeEllipseCallout">
            <a:avLst>
              <a:gd name="adj1" fmla="val 21202"/>
              <a:gd name="adj2" fmla="val 108576"/>
            </a:avLst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4218255" y="3573016"/>
            <a:ext cx="7857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err="1" smtClean="0">
                <a:solidFill>
                  <a:srgbClr val="FFFF00"/>
                </a:solidFill>
              </a:rPr>
              <a:t>Puz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 flipH="1">
            <a:off x="1403648" y="3212976"/>
            <a:ext cx="1152128" cy="12241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 flipH="1">
            <a:off x="2339752" y="3212976"/>
            <a:ext cx="288032" cy="12961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467544" y="4509120"/>
            <a:ext cx="1363707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veliká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763688" y="4509120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 smtClean="0"/>
              <a:t>+</a:t>
            </a:r>
            <a:endParaRPr lang="cs-CZ" sz="4400" b="1" dirty="0"/>
          </a:p>
        </p:txBody>
      </p:sp>
      <p:sp>
        <p:nvSpPr>
          <p:cNvPr id="24" name="Obdélník 23"/>
          <p:cNvSpPr/>
          <p:nvPr/>
        </p:nvSpPr>
        <p:spPr>
          <a:xfrm>
            <a:off x="2195736" y="4509120"/>
            <a:ext cx="901209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bílá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25" name="Oválný popisek 24"/>
          <p:cNvSpPr/>
          <p:nvPr/>
        </p:nvSpPr>
        <p:spPr>
          <a:xfrm rot="19470509">
            <a:off x="370202" y="3182568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460632" y="3356992"/>
            <a:ext cx="871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</a:rPr>
              <a:t>Pks1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27" name="Oválný popisek 26"/>
          <p:cNvSpPr/>
          <p:nvPr/>
        </p:nvSpPr>
        <p:spPr>
          <a:xfrm rot="1742306">
            <a:off x="2729226" y="3310373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extovéPole 27"/>
          <p:cNvSpPr txBox="1"/>
          <p:nvPr/>
        </p:nvSpPr>
        <p:spPr>
          <a:xfrm>
            <a:off x="2771800" y="3501008"/>
            <a:ext cx="871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</a:rPr>
              <a:t>Pks2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flipH="1">
            <a:off x="5724128" y="5085184"/>
            <a:ext cx="2160240" cy="7200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4644008" y="5877272"/>
            <a:ext cx="1826334" cy="584775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FFFF00"/>
                </a:solidFill>
              </a:rPr>
              <a:t> modrém 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1" name="Oválný popisek 30"/>
          <p:cNvSpPr/>
          <p:nvPr/>
        </p:nvSpPr>
        <p:spPr>
          <a:xfrm rot="18538328">
            <a:off x="3905392" y="4699005"/>
            <a:ext cx="946575" cy="959815"/>
          </a:xfrm>
          <a:prstGeom prst="wedgeEllipseCallout">
            <a:avLst>
              <a:gd name="adj1" fmla="val -23962"/>
              <a:gd name="adj2" fmla="val 8765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/>
          <p:cNvSpPr txBox="1"/>
          <p:nvPr/>
        </p:nvSpPr>
        <p:spPr>
          <a:xfrm>
            <a:off x="4027751" y="4869160"/>
            <a:ext cx="688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err="1" smtClean="0">
                <a:solidFill>
                  <a:srgbClr val="FFFF00"/>
                </a:solidFill>
              </a:rPr>
              <a:t>Pks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délník 33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0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/>
      <p:bldP spid="11" grpId="0" animBg="1"/>
      <p:bldP spid="12" grpId="0" animBg="1"/>
      <p:bldP spid="13" grpId="0" animBg="1"/>
      <p:bldP spid="14" grpId="0" animBg="1"/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  <p:bldP spid="27" grpId="0" animBg="1"/>
      <p:bldP spid="28" grpId="0"/>
      <p:bldP spid="29" grpId="0" animBg="1"/>
      <p:bldP spid="30" grpId="0" animBg="1"/>
      <p:bldP spid="31" grpId="0" animBg="1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orovný svitek 3"/>
          <p:cNvSpPr/>
          <p:nvPr/>
        </p:nvSpPr>
        <p:spPr>
          <a:xfrm>
            <a:off x="539552" y="188640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 Rozbor větný</a:t>
            </a:r>
            <a:endParaRPr lang="cs-CZ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55365"/>
            <a:ext cx="8229600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Druh </a:t>
            </a:r>
            <a:r>
              <a:rPr lang="cs-CZ" sz="2600" dirty="0" smtClean="0"/>
              <a:t>podmětu </a:t>
            </a:r>
            <a:r>
              <a:rPr lang="cs-CZ" sz="2600" dirty="0" smtClean="0"/>
              <a:t>v této větě?</a:t>
            </a:r>
            <a:endParaRPr lang="cs-CZ" sz="2600" i="1" dirty="0" smtClean="0"/>
          </a:p>
          <a:p>
            <a:r>
              <a:rPr lang="cs-CZ" sz="2600" i="1" dirty="0" smtClean="0">
                <a:solidFill>
                  <a:srgbClr val="FF0000"/>
                </a:solidFill>
              </a:rPr>
              <a:t>Rozvitý.</a:t>
            </a:r>
          </a:p>
          <a:p>
            <a:r>
              <a:rPr lang="cs-CZ" sz="2600" dirty="0" smtClean="0"/>
              <a:t>Čím je rozvit podmět ve větě?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Přívlastkem shodným veliká a bílá.</a:t>
            </a:r>
          </a:p>
          <a:p>
            <a:r>
              <a:rPr lang="cs-CZ" sz="2600" dirty="0" smtClean="0"/>
              <a:t>Proč je to přívlastek?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Závisí na podstatném jméně.</a:t>
            </a:r>
          </a:p>
          <a:p>
            <a:r>
              <a:rPr lang="cs-CZ" sz="2600" dirty="0" smtClean="0"/>
              <a:t>Proč je to přívlastek shodný?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Shoduje se s podstatným jménem oblaka v rodě, čísle, pádě.</a:t>
            </a:r>
          </a:p>
          <a:p>
            <a:endParaRPr lang="cs-CZ" sz="2600" i="1" dirty="0" smtClean="0"/>
          </a:p>
        </p:txBody>
      </p:sp>
      <p:sp>
        <p:nvSpPr>
          <p:cNvPr id="6" name="Srdce 5"/>
          <p:cNvSpPr/>
          <p:nvPr/>
        </p:nvSpPr>
        <p:spPr>
          <a:xfrm>
            <a:off x="6300192" y="2276872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76064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Které větné členy rozvíjejí holý přísudek plula?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Radostně, po (modrém) nebi.</a:t>
            </a:r>
          </a:p>
          <a:p>
            <a:r>
              <a:rPr lang="cs-CZ" sz="2600" dirty="0" smtClean="0"/>
              <a:t>Může příslovce radostně vyjadřovat mluvnické významy?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Ne, nemůže.</a:t>
            </a:r>
          </a:p>
          <a:p>
            <a:r>
              <a:rPr lang="cs-CZ" sz="2600" dirty="0" smtClean="0"/>
              <a:t>Určete mluvnické významy slova plula, napište infinitiv                       ( neurčitek).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3.os., </a:t>
            </a:r>
            <a:r>
              <a:rPr lang="cs-CZ" sz="2600" i="1" dirty="0" err="1" smtClean="0">
                <a:solidFill>
                  <a:srgbClr val="FF0000"/>
                </a:solidFill>
              </a:rPr>
              <a:t>č.mn</a:t>
            </a:r>
            <a:r>
              <a:rPr lang="cs-CZ" sz="2600" i="1" dirty="0" smtClean="0">
                <a:solidFill>
                  <a:srgbClr val="FF0000"/>
                </a:solidFill>
              </a:rPr>
              <a:t>., čas minulý, způsob oznamovací, rod činný, vid nedokonavý, třída III., vzor kryje; plout</a:t>
            </a:r>
          </a:p>
          <a:p>
            <a:r>
              <a:rPr lang="cs-CZ" sz="2600" dirty="0" smtClean="0"/>
              <a:t>Najděte holé určení a povězte, jak je rozvito.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Po nebi, je rozvito holým shodným přívlastkem </a:t>
            </a:r>
            <a:r>
              <a:rPr lang="cs-CZ" sz="2600" b="1" i="1" dirty="0" smtClean="0">
                <a:solidFill>
                  <a:srgbClr val="FF0000"/>
                </a:solidFill>
              </a:rPr>
              <a:t>modrém.</a:t>
            </a:r>
          </a:p>
          <a:p>
            <a:r>
              <a:rPr lang="cs-CZ" sz="2600" dirty="0" smtClean="0"/>
              <a:t>Proč se říká, že je nějaký větný člen holý?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Nezávisí na něm jiný větný člen.</a:t>
            </a:r>
          </a:p>
          <a:p>
            <a:endParaRPr lang="cs-CZ" sz="2600" dirty="0" smtClean="0"/>
          </a:p>
          <a:p>
            <a:endParaRPr lang="cs-CZ" sz="2600" dirty="0"/>
          </a:p>
        </p:txBody>
      </p:sp>
      <p:sp>
        <p:nvSpPr>
          <p:cNvPr id="5" name="Srdce 4"/>
          <p:cNvSpPr/>
          <p:nvPr/>
        </p:nvSpPr>
        <p:spPr>
          <a:xfrm>
            <a:off x="6804248" y="5085184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054244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dorovný svitek 4"/>
          <p:cNvSpPr/>
          <p:nvPr/>
        </p:nvSpPr>
        <p:spPr>
          <a:xfrm>
            <a:off x="539552" y="44624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Rozbor slovní a tvaroslovný</a:t>
            </a:r>
            <a:endParaRPr lang="cs-CZ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700808"/>
            <a:ext cx="8229600" cy="5013176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Určete </a:t>
            </a:r>
            <a:r>
              <a:rPr lang="cs-CZ" sz="2600" smtClean="0"/>
              <a:t>druhy </a:t>
            </a:r>
            <a:r>
              <a:rPr lang="cs-CZ" sz="2600" smtClean="0"/>
              <a:t>slov.</a:t>
            </a:r>
            <a:endParaRPr lang="cs-CZ" sz="2600" dirty="0" smtClean="0"/>
          </a:p>
          <a:p>
            <a:r>
              <a:rPr lang="cs-CZ" sz="2600" i="1" dirty="0" smtClean="0">
                <a:solidFill>
                  <a:srgbClr val="FF0000"/>
                </a:solidFill>
              </a:rPr>
              <a:t>2,8,2,1,5,6,7,2,1</a:t>
            </a:r>
          </a:p>
          <a:p>
            <a:r>
              <a:rPr lang="cs-CZ" sz="2600" dirty="0" smtClean="0"/>
              <a:t>Určete mluvnické významy a vzor slova oblaka.</a:t>
            </a:r>
          </a:p>
          <a:p>
            <a:r>
              <a:rPr lang="cs-CZ" sz="2600" i="1" dirty="0" err="1" smtClean="0">
                <a:solidFill>
                  <a:srgbClr val="FF0000"/>
                </a:solidFill>
              </a:rPr>
              <a:t>Podst.jméno</a:t>
            </a:r>
            <a:r>
              <a:rPr lang="cs-CZ" sz="2600" i="1" dirty="0" smtClean="0">
                <a:solidFill>
                  <a:srgbClr val="FF0000"/>
                </a:solidFill>
              </a:rPr>
              <a:t>, 1.pád,</a:t>
            </a:r>
            <a:r>
              <a:rPr lang="cs-CZ" sz="2600" i="1" dirty="0" err="1" smtClean="0">
                <a:solidFill>
                  <a:srgbClr val="FF0000"/>
                </a:solidFill>
              </a:rPr>
              <a:t>č.mn</a:t>
            </a:r>
            <a:r>
              <a:rPr lang="cs-CZ" sz="2600" i="1" dirty="0" smtClean="0">
                <a:solidFill>
                  <a:srgbClr val="FF0000"/>
                </a:solidFill>
              </a:rPr>
              <a:t>., rod střední, vzor město</a:t>
            </a:r>
          </a:p>
          <a:p>
            <a:r>
              <a:rPr lang="cs-CZ" sz="2600" dirty="0" smtClean="0"/>
              <a:t>Jak zní 1.pád jednotného čísla od slova oblaka, určete vzor.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Oblak, muž.neživotný, vzor hrad.</a:t>
            </a:r>
          </a:p>
          <a:p>
            <a:r>
              <a:rPr lang="cs-CZ" sz="2600" dirty="0" smtClean="0"/>
              <a:t>Jaký jiný tvar může mít slovo oblak v množném čísle, určete vzor.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Oblaka nebo oblaky, bez oblak nebo oblaků…město X hrad.</a:t>
            </a:r>
          </a:p>
          <a:p>
            <a:endParaRPr lang="cs-CZ" sz="2600" dirty="0" smtClean="0"/>
          </a:p>
          <a:p>
            <a:endParaRPr lang="cs-CZ" sz="2600" i="1" dirty="0" smtClean="0"/>
          </a:p>
          <a:p>
            <a:endParaRPr lang="cs-CZ" sz="2600" i="1" dirty="0"/>
          </a:p>
        </p:txBody>
      </p:sp>
      <p:sp>
        <p:nvSpPr>
          <p:cNvPr id="7" name="Srdce 6"/>
          <p:cNvSpPr/>
          <p:nvPr/>
        </p:nvSpPr>
        <p:spPr>
          <a:xfrm>
            <a:off x="7020272" y="1844824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332656"/>
            <a:ext cx="8280920" cy="4752528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Kterého druhu jsou všechna přídavná jména? Jaký mají vzor? 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Tvrdá, mladý</a:t>
            </a:r>
          </a:p>
          <a:p>
            <a:r>
              <a:rPr lang="cs-CZ" sz="2600" dirty="0" smtClean="0"/>
              <a:t>Které druhy přídavných jmen rozlišujeme,jaké mají vzory.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Tvrdá – mladý, měkká – jarní, přivlastňovací  - otcův, matčin</a:t>
            </a:r>
          </a:p>
          <a:p>
            <a:r>
              <a:rPr lang="cs-CZ" sz="2600" dirty="0" smtClean="0"/>
              <a:t>Určete vzor podstatného jména nebe; jak zní tvary množného čísla, ke kterému vzoru náleží?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Moře; nebesa,nebes, nebesům…. města</a:t>
            </a:r>
          </a:p>
          <a:p>
            <a:endParaRPr lang="cs-CZ" sz="2600" dirty="0"/>
          </a:p>
        </p:txBody>
      </p:sp>
      <p:sp>
        <p:nvSpPr>
          <p:cNvPr id="7" name="Srdce 6"/>
          <p:cNvSpPr/>
          <p:nvPr/>
        </p:nvSpPr>
        <p:spPr>
          <a:xfrm rot="3343621">
            <a:off x="5151301" y="4513454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rdce 7"/>
          <p:cNvSpPr/>
          <p:nvPr/>
        </p:nvSpPr>
        <p:spPr>
          <a:xfrm rot="3238545">
            <a:off x="4510987" y="4867983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Srdce 10"/>
          <p:cNvSpPr/>
          <p:nvPr/>
        </p:nvSpPr>
        <p:spPr>
          <a:xfrm rot="20731134">
            <a:off x="2627784" y="4404790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rdce 9"/>
          <p:cNvSpPr/>
          <p:nvPr/>
        </p:nvSpPr>
        <p:spPr>
          <a:xfrm rot="20563719">
            <a:off x="2915816" y="494116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rdce 8"/>
          <p:cNvSpPr/>
          <p:nvPr/>
        </p:nvSpPr>
        <p:spPr>
          <a:xfrm>
            <a:off x="3635896" y="5489848"/>
            <a:ext cx="1584176" cy="136815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507464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600" dirty="0" smtClean="0"/>
              <a:t>Jak je utvořeno slovo radostně?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Od přídavného jména radostný, příponou </a:t>
            </a:r>
            <a:r>
              <a:rPr lang="cs-CZ" sz="2600" b="1" i="1" dirty="0" smtClean="0">
                <a:solidFill>
                  <a:srgbClr val="FF0000"/>
                </a:solidFill>
              </a:rPr>
              <a:t>– </a:t>
            </a:r>
            <a:r>
              <a:rPr lang="cs-CZ" sz="2600" b="1" i="1" dirty="0" err="1" smtClean="0">
                <a:solidFill>
                  <a:srgbClr val="FF0000"/>
                </a:solidFill>
              </a:rPr>
              <a:t>ě</a:t>
            </a:r>
            <a:r>
              <a:rPr lang="cs-CZ" sz="2600" b="1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sz="2600" dirty="0" smtClean="0"/>
              <a:t>Určete základové slovo k příslovci bíle.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Bílý.</a:t>
            </a:r>
          </a:p>
          <a:p>
            <a:r>
              <a:rPr lang="cs-CZ" sz="2600" dirty="0" smtClean="0"/>
              <a:t>Kterému slovu říkáme slovo základové?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Slovo, z něhož je dané slovo odvozeno.</a:t>
            </a:r>
          </a:p>
          <a:p>
            <a:r>
              <a:rPr lang="cs-CZ" sz="2600" dirty="0" smtClean="0"/>
              <a:t>Jak říkáme tomuto způsobu tvoření slov?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Odvozování slov.</a:t>
            </a:r>
          </a:p>
          <a:p>
            <a:r>
              <a:rPr lang="cs-CZ" sz="2600" dirty="0" smtClean="0"/>
              <a:t>Naznačte stavbu slova radostně, jak jednotlivé části slov nazýváme?</a:t>
            </a:r>
          </a:p>
          <a:p>
            <a:r>
              <a:rPr lang="cs-CZ" sz="2600" i="1" dirty="0" smtClean="0">
                <a:solidFill>
                  <a:srgbClr val="FF0000"/>
                </a:solidFill>
              </a:rPr>
              <a:t>Rad /</a:t>
            </a:r>
            <a:r>
              <a:rPr lang="cs-CZ" sz="2600" i="1" dirty="0" err="1" smtClean="0">
                <a:solidFill>
                  <a:srgbClr val="FF0000"/>
                </a:solidFill>
              </a:rPr>
              <a:t>ost</a:t>
            </a:r>
            <a:r>
              <a:rPr lang="cs-CZ" sz="2600" i="1" dirty="0" smtClean="0">
                <a:solidFill>
                  <a:srgbClr val="FF0000"/>
                </a:solidFill>
              </a:rPr>
              <a:t>/ n/ ě = slovní základ + 3x přípona</a:t>
            </a:r>
          </a:p>
          <a:p>
            <a:endParaRPr lang="cs-CZ" sz="2600" i="1" dirty="0"/>
          </a:p>
        </p:txBody>
      </p:sp>
      <p:sp>
        <p:nvSpPr>
          <p:cNvPr id="4" name="Vodorovný svitek 3"/>
          <p:cNvSpPr/>
          <p:nvPr/>
        </p:nvSpPr>
        <p:spPr>
          <a:xfrm>
            <a:off x="539552" y="44624"/>
            <a:ext cx="8064896" cy="15841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 Rozbor slovotvorný</a:t>
            </a:r>
            <a:endParaRPr lang="cs-CZ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rdce 4"/>
          <p:cNvSpPr/>
          <p:nvPr/>
        </p:nvSpPr>
        <p:spPr>
          <a:xfrm>
            <a:off x="7020272" y="2420888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964488" y="0"/>
            <a:ext cx="17951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rdce 7"/>
          <p:cNvSpPr/>
          <p:nvPr/>
        </p:nvSpPr>
        <p:spPr>
          <a:xfrm rot="5400000">
            <a:off x="7459069" y="2834199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rdce 8"/>
          <p:cNvSpPr/>
          <p:nvPr/>
        </p:nvSpPr>
        <p:spPr>
          <a:xfrm rot="11018602">
            <a:off x="6972558" y="3167622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rdce 9"/>
          <p:cNvSpPr/>
          <p:nvPr/>
        </p:nvSpPr>
        <p:spPr>
          <a:xfrm rot="16539901">
            <a:off x="6547642" y="2733730"/>
            <a:ext cx="864096" cy="79208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1245</Words>
  <Application>Microsoft Office PowerPoint</Application>
  <PresentationFormat>Předvádění na obrazovce (4:3)</PresentationFormat>
  <Paragraphs>273</Paragraphs>
  <Slides>26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Motiv sady Office</vt:lpstr>
      <vt:lpstr>Prezentace aplikace PowerPoint</vt:lpstr>
      <vt:lpstr>Prezentace aplikace PowerPoint</vt:lpstr>
      <vt:lpstr>Prezentace aplikace PowerPoint</vt:lpstr>
      <vt:lpstr>Veliká a bílá oblaka plula radostně po modrém nebi.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Na břehu Nilu spatřili cestovatelé poprvé arabská obydlí.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V srpnu mi našel můj tatínek školu                          v Ostravě.</vt:lpstr>
      <vt:lpstr>Ženinu tvář ozářil radostný úsměv.</vt:lpstr>
      <vt:lpstr>Ve vodě spatřila kmotra skořápku                 z lískového oříšku.</vt:lpstr>
      <vt:lpstr>Prezentace aplikace PowerPoint</vt:lpstr>
      <vt:lpstr>Celý svět byl překvapen zprávou o vypuštění kosmické lodi s prvním člověkem na palubě.</vt:lpstr>
      <vt:lpstr>Použité zdroje: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Větný rozbor věty jednoduché</dc:title>
  <dc:creator>Katka</dc:creator>
  <cp:lastModifiedBy>Kateřina Karbulová</cp:lastModifiedBy>
  <cp:revision>64</cp:revision>
  <dcterms:created xsi:type="dcterms:W3CDTF">2012-11-09T18:20:17Z</dcterms:created>
  <dcterms:modified xsi:type="dcterms:W3CDTF">2012-12-05T09:39:52Z</dcterms:modified>
</cp:coreProperties>
</file>