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9" r:id="rId4"/>
    <p:sldId id="276" r:id="rId5"/>
    <p:sldId id="279" r:id="rId6"/>
    <p:sldId id="260" r:id="rId7"/>
    <p:sldId id="275" r:id="rId8"/>
    <p:sldId id="277" r:id="rId9"/>
    <p:sldId id="311" r:id="rId10"/>
    <p:sldId id="296" r:id="rId11"/>
    <p:sldId id="282" r:id="rId12"/>
    <p:sldId id="281" r:id="rId13"/>
    <p:sldId id="280" r:id="rId14"/>
    <p:sldId id="332" r:id="rId15"/>
    <p:sldId id="333" r:id="rId16"/>
    <p:sldId id="301" r:id="rId17"/>
    <p:sldId id="298" r:id="rId18"/>
    <p:sldId id="303" r:id="rId19"/>
    <p:sldId id="297" r:id="rId20"/>
    <p:sldId id="308" r:id="rId21"/>
    <p:sldId id="324" r:id="rId22"/>
    <p:sldId id="323" r:id="rId23"/>
    <p:sldId id="285" r:id="rId24"/>
    <p:sldId id="286" r:id="rId25"/>
    <p:sldId id="325" r:id="rId26"/>
    <p:sldId id="293" r:id="rId27"/>
    <p:sldId id="312" r:id="rId28"/>
    <p:sldId id="326" r:id="rId29"/>
    <p:sldId id="327" r:id="rId30"/>
    <p:sldId id="329" r:id="rId31"/>
    <p:sldId id="328" r:id="rId32"/>
    <p:sldId id="336" r:id="rId33"/>
    <p:sldId id="337" r:id="rId34"/>
    <p:sldId id="30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F156-9FF5-4FE7-8A81-A9858F4D4B3C}" type="datetimeFigureOut">
              <a:rPr lang="cs-CZ" smtClean="0"/>
              <a:pPr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AFB1-0E3D-47A8-853C-6BD09757EA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 descr="http://www.heathersanimations.com/alphabets4/bloom16/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516" y="-27384"/>
            <a:ext cx="1613972" cy="1872208"/>
          </a:xfrm>
          <a:prstGeom prst="rect">
            <a:avLst/>
          </a:prstGeom>
          <a:noFill/>
        </p:spPr>
      </p:pic>
      <p:pic>
        <p:nvPicPr>
          <p:cNvPr id="24" name="Picture 14" descr="http://www.heathersanimations.com/alphabets4/bloom16/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529" y="-27384"/>
            <a:ext cx="1551895" cy="1800200"/>
          </a:xfrm>
          <a:prstGeom prst="rect">
            <a:avLst/>
          </a:prstGeom>
          <a:noFill/>
        </p:spPr>
      </p:pic>
      <p:pic>
        <p:nvPicPr>
          <p:cNvPr id="31768" name="Picture 24" descr="http://www.heathersanimations.com/alphabets4/bloom16/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-171400"/>
            <a:ext cx="1738124" cy="2016224"/>
          </a:xfrm>
          <a:prstGeom prst="rect">
            <a:avLst/>
          </a:prstGeom>
          <a:noFill/>
        </p:spPr>
      </p:pic>
      <p:pic>
        <p:nvPicPr>
          <p:cNvPr id="20" name="Picture 16" descr="http://www.heathersanimations.com/alphabets4/bloom16/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0"/>
            <a:ext cx="1489820" cy="1728192"/>
          </a:xfrm>
          <a:prstGeom prst="rect">
            <a:avLst/>
          </a:prstGeom>
          <a:noFill/>
        </p:spPr>
      </p:pic>
      <p:pic>
        <p:nvPicPr>
          <p:cNvPr id="31766" name="Picture 22" descr="http://www.heathersanimations.com/alphabets4/bloom16/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0"/>
            <a:ext cx="1551897" cy="1800200"/>
          </a:xfrm>
          <a:prstGeom prst="rect">
            <a:avLst/>
          </a:prstGeom>
          <a:noFill/>
        </p:spPr>
      </p:pic>
      <p:pic>
        <p:nvPicPr>
          <p:cNvPr id="31764" name="Picture 20" descr="http://www.heathersanimations.com/alphabets4/bloom16/i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0"/>
            <a:ext cx="1512168" cy="1754115"/>
          </a:xfrm>
          <a:prstGeom prst="rect">
            <a:avLst/>
          </a:prstGeom>
          <a:noFill/>
        </p:spPr>
      </p:pic>
      <p:pic>
        <p:nvPicPr>
          <p:cNvPr id="19" name="Picture 12" descr="http://www.heathersanimations.com/alphabets4/bloom16/r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-27384"/>
            <a:ext cx="1551896" cy="1800200"/>
          </a:xfrm>
          <a:prstGeom prst="rect">
            <a:avLst/>
          </a:prstGeom>
          <a:noFill/>
        </p:spPr>
      </p:pic>
      <p:pic>
        <p:nvPicPr>
          <p:cNvPr id="31762" name="Picture 18" descr="http://www.heathersanimations.com/alphabets4/bloom16/e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0"/>
            <a:ext cx="1489821" cy="1728192"/>
          </a:xfrm>
          <a:prstGeom prst="rect">
            <a:avLst/>
          </a:prstGeom>
          <a:noFill/>
        </p:spPr>
      </p:pic>
      <p:pic>
        <p:nvPicPr>
          <p:cNvPr id="31760" name="Picture 16" descr="http://www.heathersanimations.com/alphabets4/bloom16/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1489820" cy="1728192"/>
          </a:xfrm>
          <a:prstGeom prst="rect">
            <a:avLst/>
          </a:prstGeom>
          <a:noFill/>
        </p:spPr>
      </p:pic>
      <p:pic>
        <p:nvPicPr>
          <p:cNvPr id="31758" name="Picture 14" descr="http://www.heathersanimations.com/alphabets4/bloom16/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21778">
            <a:off x="2128563" y="277316"/>
            <a:ext cx="1551895" cy="1800200"/>
          </a:xfrm>
          <a:prstGeom prst="rect">
            <a:avLst/>
          </a:prstGeom>
          <a:noFill/>
        </p:spPr>
      </p:pic>
      <p:pic>
        <p:nvPicPr>
          <p:cNvPr id="18" name="Picture 10" descr="http://www.heathersanimations.com/alphabets4/bloom16/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06471">
            <a:off x="1501227" y="689455"/>
            <a:ext cx="1613972" cy="1872208"/>
          </a:xfrm>
          <a:prstGeom prst="rect">
            <a:avLst/>
          </a:prstGeom>
          <a:noFill/>
        </p:spPr>
      </p:pic>
      <p:pic>
        <p:nvPicPr>
          <p:cNvPr id="31756" name="Picture 12" descr="http://www.heathersanimations.com/alphabets4/bloom16/r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595328">
            <a:off x="1095884" y="1397368"/>
            <a:ext cx="1551896" cy="1800200"/>
          </a:xfrm>
          <a:prstGeom prst="rect">
            <a:avLst/>
          </a:prstGeom>
          <a:noFill/>
        </p:spPr>
      </p:pic>
      <p:pic>
        <p:nvPicPr>
          <p:cNvPr id="31754" name="Picture 10" descr="http://www.heathersanimations.com/alphabets4/bloom16/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55324">
            <a:off x="668215" y="2034498"/>
            <a:ext cx="1584176" cy="1837645"/>
          </a:xfrm>
          <a:prstGeom prst="rect">
            <a:avLst/>
          </a:prstGeom>
          <a:noFill/>
        </p:spPr>
      </p:pic>
      <p:pic>
        <p:nvPicPr>
          <p:cNvPr id="31750" name="Picture 6" descr="http://www.heathersanimations.com/alphabets4/bloom16/h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588742">
            <a:off x="258463" y="2494755"/>
            <a:ext cx="1652441" cy="191683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051720" y="4581128"/>
            <a:ext cx="6624736" cy="1200329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600" b="1" i="1" dirty="0" smtClean="0">
                <a:solidFill>
                  <a:srgbClr val="FFFF00"/>
                </a:solidFill>
                <a:latin typeface="Monotype Corsiva" pitchFamily="66" charset="0"/>
              </a:rPr>
              <a:t>Moje babička j e milá, hodná, pracovitá, usměvavá….</a:t>
            </a:r>
            <a:endParaRPr lang="cs-CZ" sz="36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1746" name="Picture 2" descr="older couple in a heart  animation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1988840"/>
            <a:ext cx="2664296" cy="2520835"/>
          </a:xfrm>
          <a:prstGeom prst="rect">
            <a:avLst/>
          </a:prstGeom>
          <a:noFill/>
        </p:spPr>
      </p:pic>
      <p:pic>
        <p:nvPicPr>
          <p:cNvPr id="31752" name="Picture 8" descr="http://www.heathersanimations.com/alphabets4/bloom16/c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8556218">
            <a:off x="24059" y="2984903"/>
            <a:ext cx="1584176" cy="1837645"/>
          </a:xfrm>
          <a:prstGeom prst="rect">
            <a:avLst/>
          </a:prstGeom>
          <a:noFill/>
        </p:spPr>
      </p:pic>
      <p:sp>
        <p:nvSpPr>
          <p:cNvPr id="21" name="Obdélník 20"/>
          <p:cNvSpPr/>
          <p:nvPr/>
        </p:nvSpPr>
        <p:spPr>
          <a:xfrm>
            <a:off x="2555776" y="5949280"/>
            <a:ext cx="518457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 smtClean="0"/>
              <a:t>Tvorba </a:t>
            </a:r>
            <a:r>
              <a:rPr lang="cs-CZ" sz="2000" dirty="0" smtClean="0"/>
              <a:t>VY_32_INOVACE_KARBULOVA.CEJJAZ.09</a:t>
            </a:r>
            <a:endParaRPr lang="cs-CZ" sz="2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Druhy charakteristiky</a:t>
            </a:r>
            <a:br>
              <a:rPr lang="cs-CZ" dirty="0" smtClean="0"/>
            </a:br>
            <a:r>
              <a:rPr lang="cs-CZ" dirty="0" smtClean="0"/>
              <a:t> vnější - vnitřní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31840" y="1599183"/>
            <a:ext cx="288572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charakteristika vnější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2411760" y="2708920"/>
            <a:ext cx="45127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popisuje vnější vzhled a chování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7584" y="3356992"/>
            <a:ext cx="78488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i ze vzhledu můžeme  usuzovat na vnitřní vlastnosti člověka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Má ušmudlané kalhoty a roztrhané tričko. = je neupravený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99055" y="4335487"/>
            <a:ext cx="298511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charakteristika vnitřní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1520" y="5397023"/>
            <a:ext cx="86409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popisuje vnitřní( duševní) vlastnosti osoby – temperament, zájmy,</a:t>
            </a:r>
          </a:p>
          <a:p>
            <a:r>
              <a:rPr lang="cs-CZ" sz="2400" dirty="0" smtClean="0"/>
              <a:t>    nadání, schopnosti, povahové vlastnosti, vztah k lidem 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Je to hodný a milý člověk.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4355976" y="2132856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4355976" y="4869160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lunce 10"/>
          <p:cNvSpPr/>
          <p:nvPr/>
        </p:nvSpPr>
        <p:spPr>
          <a:xfrm>
            <a:off x="7020272" y="1412776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Slunce 11"/>
          <p:cNvSpPr/>
          <p:nvPr/>
        </p:nvSpPr>
        <p:spPr>
          <a:xfrm>
            <a:off x="755576" y="1484784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Temperament, nadání, schopnosti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lady – doplňte další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ečtělý</a:t>
            </a:r>
          </a:p>
          <a:p>
            <a:r>
              <a:rPr lang="cs-CZ" dirty="0"/>
              <a:t>c</a:t>
            </a:r>
            <a:r>
              <a:rPr lang="cs-CZ" dirty="0" smtClean="0"/>
              <a:t>ílevědomý</a:t>
            </a:r>
          </a:p>
          <a:p>
            <a:r>
              <a:rPr lang="cs-CZ" dirty="0"/>
              <a:t>v</a:t>
            </a:r>
            <a:r>
              <a:rPr lang="cs-CZ" dirty="0" smtClean="0"/>
              <a:t>yniká v………..</a:t>
            </a:r>
          </a:p>
          <a:p>
            <a:r>
              <a:rPr lang="cs-CZ" dirty="0" smtClean="0"/>
              <a:t>pečlivý</a:t>
            </a:r>
          </a:p>
          <a:p>
            <a:r>
              <a:rPr lang="cs-CZ" dirty="0" smtClean="0"/>
              <a:t>je kreativní</a:t>
            </a:r>
          </a:p>
          <a:p>
            <a:r>
              <a:rPr lang="cs-CZ" dirty="0" smtClean="0"/>
              <a:t>všestranně nadaný…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ápory – doplňte další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evzdělaný</a:t>
            </a:r>
          </a:p>
          <a:p>
            <a:r>
              <a:rPr lang="cs-CZ" dirty="0" smtClean="0"/>
              <a:t>nemá jasný cíl</a:t>
            </a:r>
          </a:p>
          <a:p>
            <a:r>
              <a:rPr lang="cs-CZ" dirty="0" smtClean="0"/>
              <a:t>má těžkosti s ……….</a:t>
            </a:r>
          </a:p>
          <a:p>
            <a:r>
              <a:rPr lang="cs-CZ" dirty="0" smtClean="0"/>
              <a:t>povrchní</a:t>
            </a:r>
          </a:p>
          <a:p>
            <a:r>
              <a:rPr lang="cs-CZ" dirty="0" smtClean="0"/>
              <a:t>neschopný inovace</a:t>
            </a:r>
          </a:p>
          <a:p>
            <a:r>
              <a:rPr lang="cs-CZ" dirty="0" smtClean="0"/>
              <a:t>nestálé zájmy, žádné koníčky</a:t>
            </a:r>
            <a:endParaRPr lang="cs-CZ" dirty="0"/>
          </a:p>
        </p:txBody>
      </p:sp>
      <p:sp>
        <p:nvSpPr>
          <p:cNvPr id="8" name="Slunce 7"/>
          <p:cNvSpPr/>
          <p:nvPr/>
        </p:nvSpPr>
        <p:spPr>
          <a:xfrm>
            <a:off x="3779912" y="479715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Způsob jednání s lidmi, vztah k lidem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                 klady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2792" cy="442247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rostý</a:t>
            </a:r>
          </a:p>
          <a:p>
            <a:r>
              <a:rPr lang="cs-CZ" dirty="0"/>
              <a:t>s</a:t>
            </a:r>
            <a:r>
              <a:rPr lang="cs-CZ" dirty="0" smtClean="0"/>
              <a:t>kromný</a:t>
            </a:r>
          </a:p>
          <a:p>
            <a:r>
              <a:rPr lang="cs-CZ" dirty="0" smtClean="0"/>
              <a:t>nenáročný</a:t>
            </a:r>
          </a:p>
          <a:p>
            <a:r>
              <a:rPr lang="cs-CZ" dirty="0" smtClean="0"/>
              <a:t>společenský</a:t>
            </a:r>
          </a:p>
          <a:p>
            <a:r>
              <a:rPr lang="cs-CZ" dirty="0"/>
              <a:t>d</a:t>
            </a:r>
            <a:r>
              <a:rPr lang="cs-CZ" dirty="0" smtClean="0"/>
              <a:t>ružný</a:t>
            </a:r>
          </a:p>
          <a:p>
            <a:r>
              <a:rPr lang="cs-CZ" dirty="0"/>
              <a:t>v</a:t>
            </a:r>
            <a:r>
              <a:rPr lang="cs-CZ" dirty="0" smtClean="0"/>
              <a:t>lídný</a:t>
            </a:r>
          </a:p>
          <a:p>
            <a:r>
              <a:rPr lang="cs-CZ" dirty="0"/>
              <a:t>z</a:t>
            </a:r>
            <a:r>
              <a:rPr lang="cs-CZ" dirty="0" smtClean="0"/>
              <a:t>dvořilý</a:t>
            </a:r>
          </a:p>
          <a:p>
            <a:r>
              <a:rPr lang="cs-CZ" dirty="0"/>
              <a:t>s</a:t>
            </a:r>
            <a:r>
              <a:rPr lang="cs-CZ" dirty="0" smtClean="0"/>
              <a:t>rdečný</a:t>
            </a:r>
          </a:p>
          <a:p>
            <a:r>
              <a:rPr lang="cs-CZ" dirty="0"/>
              <a:t>o</a:t>
            </a:r>
            <a:r>
              <a:rPr lang="cs-CZ" dirty="0" smtClean="0"/>
              <a:t>bětavý</a:t>
            </a:r>
          </a:p>
          <a:p>
            <a:r>
              <a:rPr lang="cs-CZ" dirty="0" smtClean="0"/>
              <a:t>iniciativní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/>
              <a:t>zápory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31431" cy="442247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dirty="0"/>
              <a:t>n</a:t>
            </a:r>
            <a:r>
              <a:rPr lang="cs-CZ" dirty="0" smtClean="0"/>
              <a:t>amyšlený</a:t>
            </a:r>
          </a:p>
          <a:p>
            <a:r>
              <a:rPr lang="cs-CZ" dirty="0"/>
              <a:t>d</a:t>
            </a:r>
            <a:r>
              <a:rPr lang="cs-CZ" dirty="0" smtClean="0"/>
              <a:t>omýšlivý, </a:t>
            </a:r>
            <a:r>
              <a:rPr lang="cs-CZ" dirty="0"/>
              <a:t>j</a:t>
            </a:r>
            <a:r>
              <a:rPr lang="cs-CZ" dirty="0" smtClean="0"/>
              <a:t>ešitný</a:t>
            </a:r>
          </a:p>
          <a:p>
            <a:r>
              <a:rPr lang="cs-CZ" dirty="0"/>
              <a:t>n</a:t>
            </a:r>
            <a:r>
              <a:rPr lang="cs-CZ" dirty="0" smtClean="0"/>
              <a:t>áročný</a:t>
            </a:r>
          </a:p>
          <a:p>
            <a:r>
              <a:rPr lang="cs-CZ" dirty="0" smtClean="0"/>
              <a:t>uzavřený</a:t>
            </a:r>
          </a:p>
          <a:p>
            <a:r>
              <a:rPr lang="cs-CZ" dirty="0" smtClean="0"/>
              <a:t>samotářský</a:t>
            </a:r>
          </a:p>
          <a:p>
            <a:r>
              <a:rPr lang="cs-CZ" dirty="0"/>
              <a:t>b</a:t>
            </a:r>
            <a:r>
              <a:rPr lang="cs-CZ" dirty="0" smtClean="0"/>
              <a:t>ezohledný</a:t>
            </a:r>
          </a:p>
          <a:p>
            <a:r>
              <a:rPr lang="cs-CZ" dirty="0"/>
              <a:t>h</a:t>
            </a:r>
            <a:r>
              <a:rPr lang="cs-CZ" dirty="0" smtClean="0"/>
              <a:t>rubý</a:t>
            </a:r>
          </a:p>
          <a:p>
            <a:r>
              <a:rPr lang="cs-CZ" dirty="0"/>
              <a:t>c</a:t>
            </a:r>
            <a:r>
              <a:rPr lang="cs-CZ" dirty="0" smtClean="0"/>
              <a:t>hladný</a:t>
            </a:r>
          </a:p>
          <a:p>
            <a:r>
              <a:rPr lang="cs-CZ" dirty="0"/>
              <a:t>s</a:t>
            </a:r>
            <a:r>
              <a:rPr lang="cs-CZ" dirty="0" smtClean="0"/>
              <a:t>obecký</a:t>
            </a:r>
          </a:p>
          <a:p>
            <a:r>
              <a:rPr lang="cs-CZ" dirty="0" smtClean="0"/>
              <a:t>pohodlný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482" name="Picture 2" descr="Mona Lisa Painting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56792"/>
            <a:ext cx="1872207" cy="1872208"/>
          </a:xfrm>
          <a:prstGeom prst="rect">
            <a:avLst/>
          </a:prstGeom>
          <a:noFill/>
        </p:spPr>
      </p:pic>
      <p:sp>
        <p:nvSpPr>
          <p:cNvPr id="8" name="Slunce 7"/>
          <p:cNvSpPr/>
          <p:nvPr/>
        </p:nvSpPr>
        <p:spPr>
          <a:xfrm>
            <a:off x="2843808" y="443711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lunce 8"/>
          <p:cNvSpPr/>
          <p:nvPr/>
        </p:nvSpPr>
        <p:spPr>
          <a:xfrm>
            <a:off x="6948264" y="443711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Vztah k práci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/>
              <a:t>klady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vědomitý</a:t>
            </a:r>
          </a:p>
          <a:p>
            <a:r>
              <a:rPr lang="cs-CZ" dirty="0"/>
              <a:t>p</a:t>
            </a:r>
            <a:r>
              <a:rPr lang="cs-CZ" dirty="0" smtClean="0"/>
              <a:t>ilný</a:t>
            </a:r>
          </a:p>
          <a:p>
            <a:r>
              <a:rPr lang="cs-CZ" dirty="0"/>
              <a:t>v</a:t>
            </a:r>
            <a:r>
              <a:rPr lang="cs-CZ" dirty="0" smtClean="0"/>
              <a:t>ytrvalý</a:t>
            </a:r>
          </a:p>
          <a:p>
            <a:r>
              <a:rPr lang="cs-CZ" dirty="0"/>
              <a:t>s</a:t>
            </a:r>
            <a:r>
              <a:rPr lang="cs-CZ" dirty="0" smtClean="0"/>
              <a:t>naživý</a:t>
            </a:r>
          </a:p>
          <a:p>
            <a:r>
              <a:rPr lang="cs-CZ" dirty="0" smtClean="0"/>
              <a:t>zodpovědný</a:t>
            </a:r>
          </a:p>
          <a:p>
            <a:r>
              <a:rPr lang="cs-CZ" dirty="0" smtClean="0"/>
              <a:t>pracovitý</a:t>
            </a:r>
          </a:p>
          <a:p>
            <a:r>
              <a:rPr lang="cs-CZ" dirty="0" smtClean="0"/>
              <a:t>samostatný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/>
              <a:t>zápory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 smtClean="0"/>
              <a:t>nespolehlivý</a:t>
            </a:r>
          </a:p>
          <a:p>
            <a:r>
              <a:rPr lang="cs-CZ" dirty="0"/>
              <a:t>l</a:t>
            </a:r>
            <a:r>
              <a:rPr lang="cs-CZ" dirty="0" smtClean="0"/>
              <a:t>enivý</a:t>
            </a:r>
          </a:p>
          <a:p>
            <a:r>
              <a:rPr lang="cs-CZ" dirty="0"/>
              <a:t>l</a:t>
            </a:r>
            <a:r>
              <a:rPr lang="cs-CZ" dirty="0" smtClean="0"/>
              <a:t>axní</a:t>
            </a:r>
          </a:p>
          <a:p>
            <a:r>
              <a:rPr lang="cs-CZ" dirty="0"/>
              <a:t>n</a:t>
            </a:r>
            <a:r>
              <a:rPr lang="cs-CZ" dirty="0" smtClean="0"/>
              <a:t>estálý</a:t>
            </a:r>
          </a:p>
          <a:p>
            <a:r>
              <a:rPr lang="cs-CZ" dirty="0" smtClean="0"/>
              <a:t>nezodpovědný</a:t>
            </a:r>
          </a:p>
          <a:p>
            <a:r>
              <a:rPr lang="cs-CZ" dirty="0" smtClean="0"/>
              <a:t>pohodlný</a:t>
            </a:r>
          </a:p>
          <a:p>
            <a:r>
              <a:rPr lang="cs-CZ" dirty="0" smtClean="0"/>
              <a:t>nesamostatný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Slunce 7"/>
          <p:cNvSpPr/>
          <p:nvPr/>
        </p:nvSpPr>
        <p:spPr>
          <a:xfrm>
            <a:off x="7092280" y="4149080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lunce 8"/>
          <p:cNvSpPr/>
          <p:nvPr/>
        </p:nvSpPr>
        <p:spPr>
          <a:xfrm>
            <a:off x="2843808" y="407707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4" grpId="0" build="p" animBg="1"/>
      <p:bldP spid="7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Odstraňte nevhodné hyperbolické výrazy</a:t>
            </a:r>
            <a:endParaRPr lang="cs-CZ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dirty="0" smtClean="0"/>
              <a:t>Je děsně hezká.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Je strašně důvěřivá.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Hrozně ráda čte.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 Hraje fantasticky na klavír.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Má odporně dlouhé vlasy.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Je pekelně chytrá. 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Je přímo obří postavy.</a:t>
            </a:r>
          </a:p>
          <a:p>
            <a:endParaRPr lang="cs-CZ" sz="2800" dirty="0"/>
          </a:p>
        </p:txBody>
      </p:sp>
      <p:sp>
        <p:nvSpPr>
          <p:cNvPr id="4" name="Slunce 3"/>
          <p:cNvSpPr/>
          <p:nvPr/>
        </p:nvSpPr>
        <p:spPr>
          <a:xfrm>
            <a:off x="6948264" y="407707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dirty="0" smtClean="0"/>
              <a:t>Je moc hezká.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Je velice důvěřivá.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Velice ráda čte.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Hraje nádherně na klavír.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Má velmi dlouhé vlasy.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Je velmi chytrá.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Má velkou postavu.</a:t>
            </a:r>
          </a:p>
          <a:p>
            <a:pPr>
              <a:buNone/>
            </a:pPr>
            <a:endParaRPr lang="cs-CZ" sz="2800" dirty="0" smtClean="0"/>
          </a:p>
          <a:p>
            <a:endParaRPr lang="cs-CZ" sz="2800" dirty="0"/>
          </a:p>
        </p:txBody>
      </p:sp>
      <p:sp>
        <p:nvSpPr>
          <p:cNvPr id="4" name="Nadpis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Odstraňte nevhodné hyperbolické výrazy - řešení</a:t>
            </a:r>
            <a:endParaRPr kumimoji="0" lang="cs-CZ" sz="44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unce 4"/>
          <p:cNvSpPr/>
          <p:nvPr/>
        </p:nvSpPr>
        <p:spPr>
          <a:xfrm>
            <a:off x="6948264" y="407707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3600" dirty="0" smtClean="0"/>
              <a:t>Přiřaďte přirovnání ke zvířatům  </a:t>
            </a:r>
            <a:endParaRPr lang="cs-CZ" sz="3600" dirty="0"/>
          </a:p>
        </p:txBody>
      </p:sp>
      <p:sp>
        <p:nvSpPr>
          <p:cNvPr id="16" name="Obdélník 15"/>
          <p:cNvSpPr/>
          <p:nvPr/>
        </p:nvSpPr>
        <p:spPr>
          <a:xfrm>
            <a:off x="539552" y="1628800"/>
            <a:ext cx="3600400" cy="48320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dirty="0" smtClean="0"/>
              <a:t>  1. je mazaný jako ……..</a:t>
            </a:r>
          </a:p>
          <a:p>
            <a:r>
              <a:rPr lang="cs-CZ" sz="2800" dirty="0" smtClean="0"/>
              <a:t>  2. bystrý jako ……………</a:t>
            </a:r>
          </a:p>
          <a:p>
            <a:r>
              <a:rPr lang="cs-CZ" sz="2800" dirty="0" smtClean="0"/>
              <a:t>  3. věrný jako …………….</a:t>
            </a:r>
          </a:p>
          <a:p>
            <a:r>
              <a:rPr lang="cs-CZ" sz="2800" dirty="0" smtClean="0"/>
              <a:t>  4. moudrý jako ………… </a:t>
            </a:r>
          </a:p>
          <a:p>
            <a:r>
              <a:rPr lang="cs-CZ" sz="2800" dirty="0" smtClean="0"/>
              <a:t>  5. líný jako ……………….</a:t>
            </a:r>
          </a:p>
          <a:p>
            <a:r>
              <a:rPr lang="cs-CZ" sz="2800" dirty="0" smtClean="0"/>
              <a:t>  6. hbitý jako …………….</a:t>
            </a:r>
          </a:p>
          <a:p>
            <a:r>
              <a:rPr lang="cs-CZ" sz="2800" dirty="0" smtClean="0"/>
              <a:t>  7. drzý jako ………………</a:t>
            </a:r>
          </a:p>
          <a:p>
            <a:r>
              <a:rPr lang="cs-CZ" sz="2800" dirty="0" smtClean="0"/>
              <a:t>  8. rychlý jako ……………</a:t>
            </a:r>
          </a:p>
          <a:p>
            <a:r>
              <a:rPr lang="cs-CZ" sz="2800" dirty="0" smtClean="0"/>
              <a:t>  9. pyšný jako ……………</a:t>
            </a:r>
          </a:p>
          <a:p>
            <a:r>
              <a:rPr lang="cs-CZ" sz="2800" dirty="0" smtClean="0"/>
              <a:t>10. pilný jako……………..</a:t>
            </a:r>
          </a:p>
          <a:p>
            <a:r>
              <a:rPr lang="cs-CZ" sz="2800" dirty="0" smtClean="0"/>
              <a:t>11. silný jako……………..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572000" y="1484784"/>
            <a:ext cx="1323183" cy="46166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jako liška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588224" y="3933056"/>
            <a:ext cx="113922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jako rys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572000" y="4767535"/>
            <a:ext cx="120007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jako pes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948264" y="1556792"/>
            <a:ext cx="144016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jako sova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342947" y="3327375"/>
            <a:ext cx="1245277" cy="461665"/>
          </a:xfrm>
          <a:prstGeom prst="rect">
            <a:avLst/>
          </a:prstGeom>
          <a:solidFill>
            <a:schemeClr val="accent3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jako veš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572000" y="5733256"/>
            <a:ext cx="1546705" cy="461665"/>
          </a:xfrm>
          <a:prstGeom prst="rect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 jako kočka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084168" y="4869160"/>
            <a:ext cx="143539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jako opice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211960" y="4047455"/>
            <a:ext cx="1661737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jako gepard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660232" y="5877272"/>
            <a:ext cx="129785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 jako páv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821977" y="2895327"/>
            <a:ext cx="207050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 jako mravenec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796136" y="2247255"/>
            <a:ext cx="119654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i="1" dirty="0" smtClean="0">
                <a:solidFill>
                  <a:schemeClr val="dk1"/>
                </a:solidFill>
              </a:rPr>
              <a:t> jako lev</a:t>
            </a:r>
          </a:p>
        </p:txBody>
      </p:sp>
      <p:pic>
        <p:nvPicPr>
          <p:cNvPr id="18434" name="Picture 2" descr="lion roaring  animation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005064"/>
            <a:ext cx="1183692" cy="1728192"/>
          </a:xfrm>
          <a:prstGeom prst="rect">
            <a:avLst/>
          </a:prstGeom>
          <a:noFill/>
        </p:spPr>
      </p:pic>
      <p:pic>
        <p:nvPicPr>
          <p:cNvPr id="18436" name="Picture 4" descr="blackcat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8838"/>
            <a:ext cx="1656184" cy="165618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30824" cy="49971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None/>
            </a:pPr>
            <a:r>
              <a:rPr lang="pl-PL" dirty="0" smtClean="0"/>
              <a:t>12. neposedný jak pytel .....</a:t>
            </a:r>
          </a:p>
          <a:p>
            <a:pPr marL="514350" indent="-514350">
              <a:buNone/>
            </a:pPr>
            <a:r>
              <a:rPr lang="cs-CZ" dirty="0" smtClean="0"/>
              <a:t>13. studený jak ……..čumák</a:t>
            </a:r>
          </a:p>
          <a:p>
            <a:pPr marL="514350" indent="-514350">
              <a:buNone/>
            </a:pPr>
            <a:r>
              <a:rPr lang="cs-CZ" dirty="0" smtClean="0"/>
              <a:t>14. chudý jak kostelní ……</a:t>
            </a:r>
          </a:p>
          <a:p>
            <a:pPr marL="514350" indent="-514350">
              <a:buNone/>
            </a:pPr>
            <a:r>
              <a:rPr lang="cs-CZ" dirty="0" smtClean="0"/>
              <a:t>15. hluchý jako ……. </a:t>
            </a:r>
          </a:p>
          <a:p>
            <a:pPr marL="514350" indent="-514350">
              <a:buNone/>
            </a:pPr>
            <a:r>
              <a:rPr lang="cs-CZ" dirty="0" smtClean="0"/>
              <a:t>16. chlupatý jak ……</a:t>
            </a:r>
          </a:p>
          <a:p>
            <a:pPr marL="514350" indent="-514350">
              <a:buNone/>
            </a:pPr>
            <a:r>
              <a:rPr lang="cs-CZ" dirty="0" smtClean="0"/>
              <a:t>17. vyplašený jako …….</a:t>
            </a:r>
          </a:p>
          <a:p>
            <a:pPr marL="514350" indent="-514350">
              <a:buNone/>
            </a:pPr>
            <a:r>
              <a:rPr lang="cs-CZ" dirty="0" smtClean="0"/>
              <a:t>18. úlisný jako ………</a:t>
            </a:r>
          </a:p>
          <a:p>
            <a:pPr marL="514350" indent="-514350">
              <a:buNone/>
            </a:pPr>
            <a:r>
              <a:rPr lang="cs-CZ" dirty="0" smtClean="0"/>
              <a:t>19. hloupý jako ………</a:t>
            </a:r>
            <a:endParaRPr lang="cs-CZ" dirty="0"/>
          </a:p>
          <a:p>
            <a:pPr>
              <a:buNone/>
            </a:pPr>
            <a:endParaRPr lang="cs-CZ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Přiřaďte</a:t>
            </a:r>
            <a:r>
              <a:rPr kumimoji="0" lang="cs-CZ" sz="3600" b="0" i="0" u="none" strike="noStrike" kern="1200" cap="none" spc="0" normalizeH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při</a:t>
            </a:r>
            <a:r>
              <a:rPr kumimoji="0" lang="cs-CZ" sz="3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rovnání </a:t>
            </a: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 zvířatům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76256" y="2535287"/>
            <a:ext cx="187115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jak psí čumák</a:t>
            </a:r>
            <a:endParaRPr lang="cs-CZ" sz="2400" i="1" dirty="0"/>
          </a:p>
        </p:txBody>
      </p:sp>
      <p:sp>
        <p:nvSpPr>
          <p:cNvPr id="15" name="Obdélník 14"/>
          <p:cNvSpPr/>
          <p:nvPr/>
        </p:nvSpPr>
        <p:spPr>
          <a:xfrm>
            <a:off x="7092280" y="1556792"/>
            <a:ext cx="1318694" cy="461665"/>
          </a:xfrm>
          <a:prstGeom prst="rect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sz="2400" i="1" dirty="0" smtClean="0"/>
              <a:t> jako had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076056" y="3284984"/>
            <a:ext cx="17281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i="1" dirty="0" smtClean="0"/>
              <a:t>jak kostelní myš </a:t>
            </a:r>
            <a:endParaRPr lang="cs-CZ" sz="2400" i="1" dirty="0"/>
          </a:p>
        </p:txBody>
      </p:sp>
      <p:sp>
        <p:nvSpPr>
          <p:cNvPr id="18" name="Obdélník 17"/>
          <p:cNvSpPr/>
          <p:nvPr/>
        </p:nvSpPr>
        <p:spPr>
          <a:xfrm>
            <a:off x="5076056" y="5949280"/>
            <a:ext cx="157947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sz="2400" i="1" dirty="0" smtClean="0"/>
              <a:t>jako tetřev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7380312" y="3789040"/>
            <a:ext cx="128721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sz="2400" i="1" dirty="0" smtClean="0"/>
              <a:t>jak opice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076056" y="1916832"/>
            <a:ext cx="132113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sz="2400" i="1" dirty="0" smtClean="0"/>
              <a:t>jako zajíc</a:t>
            </a:r>
          </a:p>
        </p:txBody>
      </p:sp>
      <p:sp>
        <p:nvSpPr>
          <p:cNvPr id="30722" name="AutoShape 2" descr="data:image/jpeg;base64,/9j/4AAQSkZJRgABAQAAAQABAAD/2wCEAAkGBwgHBgkIBwgKCgkLDRYPDQwMDRsUFRAWIB0iIiAdHx8kKDQsJCYxJx8fLT0tMTU3Ojo6Iys/RD84QzQ5OjcBCgoKDQwNGg8PGjclHyU3Nzc3Nzc3Nzc3Nzc3Nzc3Nzc3Nzc3Nzc3Nzc3Nzc3Nzc3Nzc3Nzc3Nzc3Nzc3Nzc3N//AABEIAKcAdQMBIgACEQEDEQH/xAAcAAABBQEBAQAAAAAAAAAAAAAGAAECBAUDBwj/xAA5EAABBAEDAgQDBQcDBQAAAAABAAIDEQQFEiExQQYTUWEicZEUMlKBoQcjQrHB0fEV4fAWMzSSsv/EABoBAAIDAQEAAAAAAAAAAAAAAAIFAAEDBAb/xAAkEQACAgIDAQABBQEAAAAAAAAAAQIRAwQSITFBIhMUMjNRI//aAAwDAQACEQMRAD8AGgnIpIJyvQUJLEFIqIUuFdFWOEkqTqEsQTtC45MvkQukPYKGn50WYwlnDh1aeoQ84qXH6Fwk48vhaITJzfdKhSOjPkLqkBSQHonUoljUmUimAUoljgcJJqKSzfoaZxAUgExCiyeMymHcN4F0jbSB7fhOuU9J6tOFYNjJ6Tp65ULRU1L/AMKa/wAKGcSWXGczIi4okEeoRFrbizAkrvQQ5hSN+KJ/APN1dJXuSrIqGumv+bv6F0EzciBkrOjha6hqyfD0oMMkQNhjvhv0K2QmGKfOCkLc0OGRxI7eeE3I7KYBSK0MyFc9EqpSUgBShEc0l0pJA/QkVeqxNUL8TPZkN7j6rfaFV1XEGTinj4m8iuqz2IOUOvUaa01GffjJYOSzKgD2HnuPRWghLDdPiyvML6IF12IWxh67BIAzIBjf6jkFZ4dqLVS6Ztm1ZR7j4a1JVRTxuZI0PjcHNPcJS2xhdVrqvqzkp3RmeIAfsBPuEJE/FwaRRq+Q2XDkYDyOqFiKKU7ck8nQ41YuOPs3fDBP22RvZzET7aQx4UYTmOfXAYiyl26f9Rw7lfqkKTbV0pNS6zjIAeqVKdWkB2UJZGklItHoUkL9CRXbSRTgeykGogEwd1jT3RSDJgJDL5HosWCIzTuYPvdh0tHpYHNLXAFp6god1XRpGPM+JZA52g8tS3Z1mvyiNNbaTSjIzocnJwJA6KQgA8sdz+iIMLUoNRYGOa5mRX3Aav5LALH5EVyt2yN4DyevzUceFhjfLOxw5oOBqvcLnx55w6+HTkwwn39IawZmZZ3tcL/EKKoElwuxwrWfqE2WBG9znBorc87nce5VWPh3xLCTtm0VSCjwk9jYZLHxl3HyRKw31QppLjA0yRg+Ww7PMI455q/yRBh5LXhrzwCBXueqa6mROCiK9zH+TkXCOUq4UwL57Umql2nAyO1INoqVWlVKFEHA3wknJToH6EmVg1ORSlVdAnq+oRgDNUqBSa2lzyJ248bpHgkDih6qn12FG26Rn6vHieXsfE18junHKFM50rpSx5Ib/CwHstSTKdl5UkjhQHY9ln48DM7PccmRzYI275S3k7R2HvaTbGRTl0PNfG4QplRkMTo3ESbZB/C7oQujMN0jN0ZBPRzCr2fkaU4u+w4+RG5rvgfYLSPdtcfVc8rIyY4I5o2gQu6PA6eoXMdAWeEI2P8AC2r4OQBtlyoGi/4XODmg/kaWNp2fJBMYHRb3M46E0tDR8h7PCGo5biC85eOPzbudayPEDPsutTSs+55rr47Xwrw5HCborJjU49oK8TJEzRY2n0VkCxSwdLymPDTbge3oUQM5YD3T7FPnGxDnx8JUR20kpqNLQxIlqZT5SQv0NLo4bePmEqtdCOEzW8WjMyIbS5Zce6B1dQLHzVmlwzZhj4z5T2FD5oJ1xdmmO+SoDjWPiTSkU5zyB7rX8CwYmY/Jw9QkZA2YbXSOaSfy9Fmz1kZHwi44/u36p8FrsWKaRpO57uvokUveh/HzsNdb8L+CMER+blZjpmRtdIMeVrmyur3HFoP8U6zi52NDh4WnwYUOPYbHFfN9yT1Kqy5bm4vnS/eJIaDzaxy8OkLnGyT2QOqDDHFhMf7PwQa8/UDx2IDFma4+53u4JMcbz+bAteX934Q0CE2DK6eY/wDvQ/RZGq7JMiEt744Y7n04/ssoeWg2znomYYphGXcGq90cQOD4wb+q8zxiRNV04HgnsUa6JmmaBrXmnN4KZaWanxYv3cPKPJG3SW32XRg3AUpFhpNRQcQEy6+WT6J0D9DRVpMG8qQCm0LQyRED5Lfg8BTatjYuRkZghif8TovLt23t36lZmD9rM7Y9OjhfkyuDWCWNrhf5g13XomNBr0ELXOlwpZNoBgAcwA1+Pn+QS7ezSiuKGWjhjJ82zyfxJ4K1LSHzTMZ5mIH/AAyirr3CC9TypWxCFoDWg9QKNr6DyNSy44PK1rS3NjkOzfFtkaD7gEn9F5Xq3hjTs/OyG4es4kVTGMRTkMLT9fbhLOY249Hm8s0sgAe4uA7VwoctpxHRGepeBNfY3di4TMiJou8aVr/qOv6LK03w7qR1nExszTsqNpka54dC77g5J6VXCBtUUou6NzxQ44r9HwLAdi4bA9o5okWUN6n/ANyNzOvrSt6zmnM1bIyr4LztLj0Czsuds0kbQaDeptXBcYJBTf5s5TisjcLb7Lb0HJH2pgN7TXa1Rfjx5DGOHHHK7Y2DLFT2E0COUcG4u0BJKUWmeiwimgqbvVD2n64+FwhzQSBxv7j5oijAe0OabaRYITzFmjkXQhzYZ4n+RBJdjH7JIn6AvCi1qkGqYHCfbytDIsaRqEGlanjZWSTsaT/8lejf9QaU3FbkPzYWRkgW51VfHK8W8Wbo8OKVpra+iPW/8IWdlzTny3SbWng8+qV7vFz79GukmoH0zquDDqmBJiyuPlyVZHpdrzj9qPhTTMTRvt+n4rIHsdtcI28OB/kj7w3nQ5+hYc8DiY/KDbIroK/ovN/2x+JI5oodKwZ2SMsvmMb7+IEgNPy6rhp+HenR5XDqudi7mwZk8fYhkpH/ADoPotbT/Fmpy5ccOoahOcR8n70EkgXwSB69/wDKo6ToGXqz3OiG2IHmQ9j6IkyPDEWFobQGh2Sx4e6QjtfT5LRaspRcqM3tRjJRsD9XhdiZ02P57Jw0mpYz8LgehCzw40Fo6yzHbnzNxBKI7+7JVg9xY7X0WbSx+Gz9NbTJdzDEepRrosEh0xriGtBBMd1buSLHuCvPsNzosmMk9SO6PsYCQSSvO2PHA2tbzRaP6o4kkVcpsc2RNMBQa8gj1qv5rY03L+zxtaGuMH8R/B7j29kOmcjT3u7yTOPT5LW02Zr8XzX2CAbIPb1r6LXHNwlaMcuNTjTCeNwlYHxu3NPQt6JICjzsvEc9kc72Am6DuE66/wB6vqOP9g/jDFPSmBz0pT2piKypn4jcrClieAbaavsey81MJE2w/CQ76cr1cs4Q5rfhoZU3nYjmRPd98EcH34XJtYXNXH07NTMsbqXgofGOZBorNG04lg27DIOw9vfld9K8O4rWRz5LTLLQdT+jT8u65aN4UZjStmyJTKW8hrRQv3RQ1lDohwYWvymuw9jOpdQMvLxpcaR2bp7B5tVJCOBKP7qGdmw5+gZU2M6x5ZsHgtPofdbACFtSwfs+vNLJHw4uWP3xiaHEDq47Twelo80uEW/hngX6klH6AetsMOpTggi3Ei/QrPBF8ot/aLoY0jVIzHljIZPGHNdtrpx/S0Id+ElTT7Q7aafZbwoJZcljIxuJcOg6cos1DMcI3QxDyxQ31wXcd0L4OfLjvHxEj0PdbzMqLPx5HXtla2zfQj+6JEM+SaoRzXNrT0rMduaLqxVoflkIdtJsfyV3El8uIPB6FRPsj8NnKZumJ5cOx6WElXizQGAPdz80kVIq2ehEJwLXTZRTtbR6J/Z5yiG1SDb47hTITgeihQmtUh8lINUtpQlogAsPxc3ytPGQJSx7HFrG0CHFwIP6WiCqQr+0Lf8A6bj8kRead9fLj+qxzfwZvg/sRieKWQZ3hTT58Zz5JcK4cg7Ngbu+ICvrz3PX3A+iKMkyy+Hp4WlxigmEjiPxOFC+elD6oaDCXEdEjX+D6XfYw4V3DeWQy11IHdU9pDlbwXBrnAjdY6D0VkIEnfuctDFc10O0kf7rPnI811dLXWCQNxpAODYr5qL0hY+0ti4AtJUjRAocjqkr5Ant1fEpV1SSXoTzj8HDVNreUklCjrtAIUg1JJCEMWrL8UYAztEyYeC4N3tv1H/Ckkgl4w4OpIEPC+stxIMvCkYza6OnHyw5zviF1dVwD39EKQwRy5Mp5qya/NMkkcVU2ehbuKLf+jsdEHN6g0VmiMxOe1pFtPJpJJE0UivITuN8qTT8PHcpkkBZbw8A5LHOaRwa5SSSVF0f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4" name="AutoShape 4" descr="data:image/jpeg;base64,/9j/4AAQSkZJRgABAQAAAQABAAD/2wCEAAkGBwgHBgkIBwgKCgkLDRYPDQwMDRsUFRAWIB0iIiAdHx8kKDQsJCYxJx8fLT0tMTU3Ojo6Iys/RD84QzQ5OjcBCgoKDQwNGg8PGjclHyU3Nzc3Nzc3Nzc3Nzc3Nzc3Nzc3Nzc3Nzc3Nzc3Nzc3Nzc3Nzc3Nzc3Nzc3Nzc3Nzc3N//AABEIAKcAdQMBIgACEQEDEQH/xAAcAAABBQEBAQAAAAAAAAAAAAAGAAECBAUDBwj/xAA5EAABBAEDAgQDBQcDBQAAAAABAAIDEQQFEiExQQYTUWEicZEUMlKBoQcjQrHB0fEV4fAWMzSSsv/EABoBAAIDAQEAAAAAAAAAAAAAAAIFAAEDBAb/xAAkEQACAgIDAQABBQEAAAAAAAAAAQIRAwQSITFBIhMUMjNRI//aAAwDAQACEQMRAD8AGgnIpIJyvQUJLEFIqIUuFdFWOEkqTqEsQTtC45MvkQukPYKGn50WYwlnDh1aeoQ84qXH6Fwk48vhaITJzfdKhSOjPkLqkBSQHonUoljUmUimAUoljgcJJqKSzfoaZxAUgExCiyeMymHcN4F0jbSB7fhOuU9J6tOFYNjJ6Tp65ULRU1L/AMKa/wAKGcSWXGczIi4okEeoRFrbizAkrvQQ5hSN+KJ/APN1dJXuSrIqGumv+bv6F0EzciBkrOjha6hqyfD0oMMkQNhjvhv0K2QmGKfOCkLc0OGRxI7eeE3I7KYBSK0MyFc9EqpSUgBShEc0l0pJA/QkVeqxNUL8TPZkN7j6rfaFV1XEGTinj4m8iuqz2IOUOvUaa01GffjJYOSzKgD2HnuPRWghLDdPiyvML6IF12IWxh67BIAzIBjf6jkFZ4dqLVS6Ztm1ZR7j4a1JVRTxuZI0PjcHNPcJS2xhdVrqvqzkp3RmeIAfsBPuEJE/FwaRRq+Q2XDkYDyOqFiKKU7ck8nQ41YuOPs3fDBP22RvZzET7aQx4UYTmOfXAYiyl26f9Rw7lfqkKTbV0pNS6zjIAeqVKdWkB2UJZGklItHoUkL9CRXbSRTgeykGogEwd1jT3RSDJgJDL5HosWCIzTuYPvdh0tHpYHNLXAFp6god1XRpGPM+JZA52g8tS3Z1mvyiNNbaTSjIzocnJwJA6KQgA8sdz+iIMLUoNRYGOa5mRX3Aav5LALH5EVyt2yN4DyevzUceFhjfLOxw5oOBqvcLnx55w6+HTkwwn39IawZmZZ3tcL/EKKoElwuxwrWfqE2WBG9znBorc87nce5VWPh3xLCTtm0VSCjwk9jYZLHxl3HyRKw31QppLjA0yRg+Ww7PMI455q/yRBh5LXhrzwCBXueqa6mROCiK9zH+TkXCOUq4UwL57Umql2nAyO1INoqVWlVKFEHA3wknJToH6EmVg1ORSlVdAnq+oRgDNUqBSa2lzyJ248bpHgkDih6qn12FG26Rn6vHieXsfE18junHKFM50rpSx5Ib/CwHstSTKdl5UkjhQHY9ln48DM7PccmRzYI275S3k7R2HvaTbGRTl0PNfG4QplRkMTo3ESbZB/C7oQujMN0jN0ZBPRzCr2fkaU4u+w4+RG5rvgfYLSPdtcfVc8rIyY4I5o2gQu6PA6eoXMdAWeEI2P8AC2r4OQBtlyoGi/4XODmg/kaWNp2fJBMYHRb3M46E0tDR8h7PCGo5biC85eOPzbudayPEDPsutTSs+55rr47Xwrw5HCborJjU49oK8TJEzRY2n0VkCxSwdLymPDTbge3oUQM5YD3T7FPnGxDnx8JUR20kpqNLQxIlqZT5SQv0NLo4bePmEqtdCOEzW8WjMyIbS5Zce6B1dQLHzVmlwzZhj4z5T2FD5oJ1xdmmO+SoDjWPiTSkU5zyB7rX8CwYmY/Jw9QkZA2YbXSOaSfy9Fmz1kZHwi44/u36p8FrsWKaRpO57uvokUveh/HzsNdb8L+CMER+blZjpmRtdIMeVrmyur3HFoP8U6zi52NDh4WnwYUOPYbHFfN9yT1Kqy5bm4vnS/eJIaDzaxy8OkLnGyT2QOqDDHFhMf7PwQa8/UDx2IDFma4+53u4JMcbz+bAteX934Q0CE2DK6eY/wDvQ/RZGq7JMiEt744Y7n04/ssoeWg2znomYYphGXcGq90cQOD4wb+q8zxiRNV04HgnsUa6JmmaBrXmnN4KZaWanxYv3cPKPJG3SW32XRg3AUpFhpNRQcQEy6+WT6J0D9DRVpMG8qQCm0LQyRED5Lfg8BTatjYuRkZghif8TovLt23t36lZmD9rM7Y9OjhfkyuDWCWNrhf5g13XomNBr0ELXOlwpZNoBgAcwA1+Pn+QS7ezSiuKGWjhjJ82zyfxJ4K1LSHzTMZ5mIH/AAyirr3CC9TypWxCFoDWg9QKNr6DyNSy44PK1rS3NjkOzfFtkaD7gEn9F5Xq3hjTs/OyG4es4kVTGMRTkMLT9fbhLOY249Hm8s0sgAe4uA7VwoctpxHRGepeBNfY3di4TMiJou8aVr/qOv6LK03w7qR1nExszTsqNpka54dC77g5J6VXCBtUUou6NzxQ44r9HwLAdi4bA9o5okWUN6n/ANyNzOvrSt6zmnM1bIyr4LztLj0Czsuds0kbQaDeptXBcYJBTf5s5TisjcLb7Lb0HJH2pgN7TXa1Rfjx5DGOHHHK7Y2DLFT2E0COUcG4u0BJKUWmeiwimgqbvVD2n64+FwhzQSBxv7j5oijAe0OabaRYITzFmjkXQhzYZ4n+RBJdjH7JIn6AvCi1qkGqYHCfbytDIsaRqEGlanjZWSTsaT/8lejf9QaU3FbkPzYWRkgW51VfHK8W8Wbo8OKVpra+iPW/8IWdlzTny3SbWng8+qV7vFz79GukmoH0zquDDqmBJiyuPlyVZHpdrzj9qPhTTMTRvt+n4rIHsdtcI28OB/kj7w3nQ5+hYc8DiY/KDbIroK/ovN/2x+JI5oodKwZ2SMsvmMb7+IEgNPy6rhp+HenR5XDqudi7mwZk8fYhkpH/ADoPotbT/Fmpy5ccOoahOcR8n70EkgXwSB69/wDKo6ToGXqz3OiG2IHmQ9j6IkyPDEWFobQGh2Sx4e6QjtfT5LRaspRcqM3tRjJRsD9XhdiZ02P57Jw0mpYz8LgehCzw40Fo6yzHbnzNxBKI7+7JVg9xY7X0WbSx+Gz9NbTJdzDEepRrosEh0xriGtBBMd1buSLHuCvPsNzosmMk9SO6PsYCQSSvO2PHA2tbzRaP6o4kkVcpsc2RNMBQa8gj1qv5rY03L+zxtaGuMH8R/B7j29kOmcjT3u7yTOPT5LW02Zr8XzX2CAbIPb1r6LXHNwlaMcuNTjTCeNwlYHxu3NPQt6JICjzsvEc9kc72Am6DuE66/wB6vqOP9g/jDFPSmBz0pT2piKypn4jcrClieAbaavsey81MJE2w/CQ76cr1cs4Q5rfhoZU3nYjmRPd98EcH34XJtYXNXH07NTMsbqXgofGOZBorNG04lg27DIOw9vfld9K8O4rWRz5LTLLQdT+jT8u65aN4UZjStmyJTKW8hrRQv3RQ1lDohwYWvymuw9jOpdQMvLxpcaR2bp7B5tVJCOBKP7qGdmw5+gZU2M6x5ZsHgtPofdbACFtSwfs+vNLJHw4uWP3xiaHEDq47Twelo80uEW/hngX6klH6AetsMOpTggi3Ei/QrPBF8ot/aLoY0jVIzHljIZPGHNdtrpx/S0Id+ElTT7Q7aafZbwoJZcljIxuJcOg6cos1DMcI3QxDyxQ31wXcd0L4OfLjvHxEj0PdbzMqLPx5HXtla2zfQj+6JEM+SaoRzXNrT0rMduaLqxVoflkIdtJsfyV3El8uIPB6FRPsj8NnKZumJ5cOx6WElXizQGAPdz80kVIq2ehEJwLXTZRTtbR6J/Z5yiG1SDb47hTITgeihQmtUh8lINUtpQlogAsPxc3ytPGQJSx7HFrG0CHFwIP6WiCqQr+0Lf8A6bj8kRead9fLj+qxzfwZvg/sRieKWQZ3hTT58Zz5JcK4cg7Ngbu+ICvrz3PX3A+iKMkyy+Hp4WlxigmEjiPxOFC+elD6oaDCXEdEjX+D6XfYw4V3DeWQy11IHdU9pDlbwXBrnAjdY6D0VkIEnfuctDFc10O0kf7rPnI811dLXWCQNxpAODYr5qL0hY+0ti4AtJUjRAocjqkr5Ant1fEpV1SSXoTzj8HDVNreUklCjrtAIUg1JJCEMWrL8UYAztEyYeC4N3tv1H/Ckkgl4w4OpIEPC+stxIMvCkYza6OnHyw5zviF1dVwD39EKQwRy5Mp5qya/NMkkcVU2ehbuKLf+jsdEHN6g0VmiMxOe1pFtPJpJJE0UivITuN8qTT8PHcpkkBZbw8A5LHOaRwa5SSSVF0f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6" name="AutoShape 6" descr="data:image/jpeg;base64,/9j/4AAQSkZJRgABAQAAAQABAAD/2wCEAAkGBwgHBgkIBwgKCgkLDRYPDQwMDRsUFRAWIB0iIiAdHx8kKDQsJCYxJx8fLT0tMTU3Ojo6Iys/RD84QzQ5OjcBCgoKDQwNGg8PGjclHyU3Nzc3Nzc3Nzc3Nzc3Nzc3Nzc3Nzc3Nzc3Nzc3Nzc3Nzc3Nzc3Nzc3Nzc3Nzc3Nzc3N//AABEIAKcAdQMBIgACEQEDEQH/xAAcAAABBQEBAQAAAAAAAAAAAAAGAAECBAUDBwj/xAA5EAABBAEDAgQDBQcDBQAAAAABAAIDEQQFEiExQQYTUWEicZEUMlKBoQcjQrHB0fEV4fAWMzSSsv/EABoBAAIDAQEAAAAAAAAAAAAAAAIFAAEDBAb/xAAkEQACAgIDAQABBQEAAAAAAAAAAQIRAwQSITFBIhMUMjNRI//aAAwDAQACEQMRAD8AGgnIpIJyvQUJLEFIqIUuFdFWOEkqTqEsQTtC45MvkQukPYKGn50WYwlnDh1aeoQ84qXH6Fwk48vhaITJzfdKhSOjPkLqkBSQHonUoljUmUimAUoljgcJJqKSzfoaZxAUgExCiyeMymHcN4F0jbSB7fhOuU9J6tOFYNjJ6Tp65ULRU1L/AMKa/wAKGcSWXGczIi4okEeoRFrbizAkrvQQ5hSN+KJ/APN1dJXuSrIqGumv+bv6F0EzciBkrOjha6hqyfD0oMMkQNhjvhv0K2QmGKfOCkLc0OGRxI7eeE3I7KYBSK0MyFc9EqpSUgBShEc0l0pJA/QkVeqxNUL8TPZkN7j6rfaFV1XEGTinj4m8iuqz2IOUOvUaa01GffjJYOSzKgD2HnuPRWghLDdPiyvML6IF12IWxh67BIAzIBjf6jkFZ4dqLVS6Ztm1ZR7j4a1JVRTxuZI0PjcHNPcJS2xhdVrqvqzkp3RmeIAfsBPuEJE/FwaRRq+Q2XDkYDyOqFiKKU7ck8nQ41YuOPs3fDBP22RvZzET7aQx4UYTmOfXAYiyl26f9Rw7lfqkKTbV0pNS6zjIAeqVKdWkB2UJZGklItHoUkL9CRXbSRTgeykGogEwd1jT3RSDJgJDL5HosWCIzTuYPvdh0tHpYHNLXAFp6god1XRpGPM+JZA52g8tS3Z1mvyiNNbaTSjIzocnJwJA6KQgA8sdz+iIMLUoNRYGOa5mRX3Aav5LALH5EVyt2yN4DyevzUceFhjfLOxw5oOBqvcLnx55w6+HTkwwn39IawZmZZ3tcL/EKKoElwuxwrWfqE2WBG9znBorc87nce5VWPh3xLCTtm0VSCjwk9jYZLHxl3HyRKw31QppLjA0yRg+Ww7PMI455q/yRBh5LXhrzwCBXueqa6mROCiK9zH+TkXCOUq4UwL57Umql2nAyO1INoqVWlVKFEHA3wknJToH6EmVg1ORSlVdAnq+oRgDNUqBSa2lzyJ248bpHgkDih6qn12FG26Rn6vHieXsfE18junHKFM50rpSx5Ib/CwHstSTKdl5UkjhQHY9ln48DM7PccmRzYI275S3k7R2HvaTbGRTl0PNfG4QplRkMTo3ESbZB/C7oQujMN0jN0ZBPRzCr2fkaU4u+w4+RG5rvgfYLSPdtcfVc8rIyY4I5o2gQu6PA6eoXMdAWeEI2P8AC2r4OQBtlyoGi/4XODmg/kaWNp2fJBMYHRb3M46E0tDR8h7PCGo5biC85eOPzbudayPEDPsutTSs+55rr47Xwrw5HCborJjU49oK8TJEzRY2n0VkCxSwdLymPDTbge3oUQM5YD3T7FPnGxDnx8JUR20kpqNLQxIlqZT5SQv0NLo4bePmEqtdCOEzW8WjMyIbS5Zce6B1dQLHzVmlwzZhj4z5T2FD5oJ1xdmmO+SoDjWPiTSkU5zyB7rX8CwYmY/Jw9QkZA2YbXSOaSfy9Fmz1kZHwi44/u36p8FrsWKaRpO57uvokUveh/HzsNdb8L+CMER+blZjpmRtdIMeVrmyur3HFoP8U6zi52NDh4WnwYUOPYbHFfN9yT1Kqy5bm4vnS/eJIaDzaxy8OkLnGyT2QOqDDHFhMf7PwQa8/UDx2IDFma4+53u4JMcbz+bAteX934Q0CE2DK6eY/wDvQ/RZGq7JMiEt744Y7n04/ssoeWg2znomYYphGXcGq90cQOD4wb+q8zxiRNV04HgnsUa6JmmaBrXmnN4KZaWanxYv3cPKPJG3SW32XRg3AUpFhpNRQcQEy6+WT6J0D9DRVpMG8qQCm0LQyRED5Lfg8BTatjYuRkZghif8TovLt23t36lZmD9rM7Y9OjhfkyuDWCWNrhf5g13XomNBr0ELXOlwpZNoBgAcwA1+Pn+QS7ezSiuKGWjhjJ82zyfxJ4K1LSHzTMZ5mIH/AAyirr3CC9TypWxCFoDWg9QKNr6DyNSy44PK1rS3NjkOzfFtkaD7gEn9F5Xq3hjTs/OyG4es4kVTGMRTkMLT9fbhLOY249Hm8s0sgAe4uA7VwoctpxHRGepeBNfY3di4TMiJou8aVr/qOv6LK03w7qR1nExszTsqNpka54dC77g5J6VXCBtUUou6NzxQ44r9HwLAdi4bA9o5okWUN6n/ANyNzOvrSt6zmnM1bIyr4LztLj0Czsuds0kbQaDeptXBcYJBTf5s5TisjcLb7Lb0HJH2pgN7TXa1Rfjx5DGOHHHK7Y2DLFT2E0COUcG4u0BJKUWmeiwimgqbvVD2n64+FwhzQSBxv7j5oijAe0OabaRYITzFmjkXQhzYZ4n+RBJdjH7JIn6AvCi1qkGqYHCfbytDIsaRqEGlanjZWSTsaT/8lejf9QaU3FbkPzYWRkgW51VfHK8W8Wbo8OKVpra+iPW/8IWdlzTny3SbWng8+qV7vFz79GukmoH0zquDDqmBJiyuPlyVZHpdrzj9qPhTTMTRvt+n4rIHsdtcI28OB/kj7w3nQ5+hYc8DiY/KDbIroK/ovN/2x+JI5oodKwZ2SMsvmMb7+IEgNPy6rhp+HenR5XDqudi7mwZk8fYhkpH/ADoPotbT/Fmpy5ccOoahOcR8n70EkgXwSB69/wDKo6ToGXqz3OiG2IHmQ9j6IkyPDEWFobQGh2Sx4e6QjtfT5LRaspRcqM3tRjJRsD9XhdiZ02P57Jw0mpYz8LgehCzw40Fo6yzHbnzNxBKI7+7JVg9xY7X0WbSx+Gz9NbTJdzDEepRrosEh0xriGtBBMd1buSLHuCvPsNzosmMk9SO6PsYCQSSvO2PHA2tbzRaP6o4kkVcpsc2RNMBQa8gj1qv5rY03L+zxtaGuMH8R/B7j29kOmcjT3u7yTOPT5LW02Zr8XzX2CAbIPb1r6LXHNwlaMcuNTjTCeNwlYHxu3NPQt6JICjzsvEc9kc72Am6DuE66/wB6vqOP9g/jDFPSmBz0pT2piKypn4jcrClieAbaavsey81MJE2w/CQ76cr1cs4Q5rfhoZU3nYjmRPd98EcH34XJtYXNXH07NTMsbqXgofGOZBorNG04lg27DIOw9vfld9K8O4rWRz5LTLLQdT+jT8u65aN4UZjStmyJTKW8hrRQv3RQ1lDohwYWvymuw9jOpdQMvLxpcaR2bp7B5tVJCOBKP7qGdmw5+gZU2M6x5ZsHgtPofdbACFtSwfs+vNLJHw4uWP3xiaHEDq47Twelo80uEW/hngX6klH6AetsMOpTggi3Ei/QrPBF8ot/aLoY0jVIzHljIZPGHNdtrpx/S0Id+ElTT7Q7aafZbwoJZcljIxuJcOg6cos1DMcI3QxDyxQ31wXcd0L4OfLjvHxEj0PdbzMqLPx5HXtla2zfQj+6JEM+SaoRzXNrT0rMduaLqxVoflkIdtJsfyV3El8uIPB6FRPsj8NnKZumJ5cOx6WElXizQGAPdz80kVIq2ehEJwLXTZRTtbR6J/Z5yiG1SDb47hTITgeihQmtUh8lINUtpQlogAsPxc3ytPGQJSx7HFrG0CHFwIP6WiCqQr+0Lf8A6bj8kRead9fLj+qxzfwZvg/sRieKWQZ3hTT58Zz5JcK4cg7Ngbu+ICvrz3PX3A+iKMkyy+Hp4WlxigmEjiPxOFC+elD6oaDCXEdEjX+D6XfYw4V3DeWQy11IHdU9pDlbwXBrnAjdY6D0VkIEnfuctDFc10O0kf7rPnI811dLXWCQNxpAODYr5qL0hY+0ti4AtJUjRAocjqkr5Ant1fEpV1SSXoTzj8HDVNreUklCjrtAIUg1JJCEMWrL8UYAztEyYeC4N3tv1H/Ckkgl4w4OpIEPC+stxIMvCkYza6OnHyw5zviF1dVwD39EKQwRy5Mp5qya/NMkkcVU2ehbuKLf+jsdEHN6g0VmiMxOe1pFtPJpJJE0UivITuN8qTT8PHcpkkBZbw8A5LHOaRwa5SSSVF0f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092280" y="5157192"/>
            <a:ext cx="18002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i="1" dirty="0" smtClean="0"/>
              <a:t> jak pytel blech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436096" y="4653136"/>
            <a:ext cx="140846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sz="2400" i="1" dirty="0" smtClean="0"/>
              <a:t> jako osel </a:t>
            </a:r>
            <a:endParaRPr lang="cs-CZ" sz="2400" i="1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16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200" dirty="0" smtClean="0"/>
              <a:t>Řešení - přirovnání ke zvířatům  </a:t>
            </a:r>
            <a:endParaRPr lang="cs-CZ" sz="3200" dirty="0"/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427984" y="1567333"/>
            <a:ext cx="4248472" cy="452596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sz="2400" dirty="0" smtClean="0"/>
              <a:t>12. neposedný jak </a:t>
            </a:r>
            <a:r>
              <a:rPr lang="pl-PL" sz="2400" b="1" dirty="0" smtClean="0"/>
              <a:t>pytel blech</a:t>
            </a:r>
          </a:p>
          <a:p>
            <a:pPr marL="457200" indent="-457200">
              <a:buNone/>
            </a:pPr>
            <a:r>
              <a:rPr lang="cs-CZ" sz="2400" dirty="0" smtClean="0"/>
              <a:t>13. studený jak </a:t>
            </a:r>
            <a:r>
              <a:rPr lang="cs-CZ" sz="2400" b="1" dirty="0" smtClean="0"/>
              <a:t>psí čumák</a:t>
            </a:r>
          </a:p>
          <a:p>
            <a:pPr marL="457200" indent="-457200">
              <a:buNone/>
            </a:pPr>
            <a:r>
              <a:rPr lang="cs-CZ" sz="2400" dirty="0" smtClean="0"/>
              <a:t>14. chudý jak </a:t>
            </a:r>
            <a:r>
              <a:rPr lang="cs-CZ" sz="2400" b="1" dirty="0" smtClean="0"/>
              <a:t>kostelní myš</a:t>
            </a:r>
          </a:p>
          <a:p>
            <a:pPr marL="457200" indent="-457200">
              <a:buNone/>
            </a:pPr>
            <a:r>
              <a:rPr lang="cs-CZ" sz="2400" dirty="0" smtClean="0"/>
              <a:t>15. hluchý jako </a:t>
            </a:r>
            <a:r>
              <a:rPr lang="cs-CZ" sz="2400" b="1" dirty="0" smtClean="0"/>
              <a:t>tetřev </a:t>
            </a:r>
          </a:p>
          <a:p>
            <a:pPr marL="457200" indent="-457200">
              <a:buNone/>
            </a:pPr>
            <a:r>
              <a:rPr lang="cs-CZ" sz="2400" dirty="0" smtClean="0"/>
              <a:t>16. chlupatý jak </a:t>
            </a:r>
            <a:r>
              <a:rPr lang="cs-CZ" sz="2400" b="1" dirty="0" smtClean="0"/>
              <a:t>opice</a:t>
            </a:r>
          </a:p>
          <a:p>
            <a:pPr marL="457200" indent="-457200">
              <a:buNone/>
            </a:pPr>
            <a:r>
              <a:rPr lang="cs-CZ" sz="2400" dirty="0" smtClean="0"/>
              <a:t>17. vyplašený jako </a:t>
            </a:r>
            <a:r>
              <a:rPr lang="cs-CZ" sz="2400" b="1" dirty="0" smtClean="0"/>
              <a:t>zajíc</a:t>
            </a:r>
          </a:p>
          <a:p>
            <a:pPr marL="457200" indent="-457200">
              <a:buNone/>
            </a:pPr>
            <a:r>
              <a:rPr lang="cs-CZ" sz="2400" dirty="0" smtClean="0"/>
              <a:t>18. úlisný jako </a:t>
            </a:r>
            <a:r>
              <a:rPr lang="cs-CZ" sz="2400" b="1" dirty="0" smtClean="0"/>
              <a:t>had</a:t>
            </a:r>
          </a:p>
          <a:p>
            <a:pPr marL="457200" indent="-457200">
              <a:buNone/>
            </a:pPr>
            <a:r>
              <a:rPr lang="cs-CZ" sz="2400" dirty="0" smtClean="0"/>
              <a:t>19. hloupý jako </a:t>
            </a:r>
            <a:r>
              <a:rPr lang="cs-CZ" sz="2400" b="1" dirty="0" smtClean="0"/>
              <a:t>osel 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pl-PL" sz="2400" dirty="0" smtClean="0"/>
          </a:p>
          <a:p>
            <a:endParaRPr lang="cs-CZ" sz="2400" dirty="0"/>
          </a:p>
        </p:txBody>
      </p:sp>
      <p:sp>
        <p:nvSpPr>
          <p:cNvPr id="30" name="Obdélník 29"/>
          <p:cNvSpPr/>
          <p:nvPr/>
        </p:nvSpPr>
        <p:spPr>
          <a:xfrm>
            <a:off x="467544" y="1521154"/>
            <a:ext cx="3528392" cy="489364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1. je mazaný jako </a:t>
            </a:r>
            <a:r>
              <a:rPr lang="cs-CZ" sz="2400" b="1" dirty="0" smtClean="0">
                <a:solidFill>
                  <a:schemeClr val="dk1"/>
                </a:solidFill>
              </a:rPr>
              <a:t>liška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2. bystrý jako</a:t>
            </a:r>
            <a:r>
              <a:rPr lang="cs-CZ" sz="2400" b="1" dirty="0" smtClean="0">
                <a:solidFill>
                  <a:schemeClr val="dk1"/>
                </a:solidFill>
              </a:rPr>
              <a:t> rys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3. věrný jako </a:t>
            </a:r>
            <a:r>
              <a:rPr lang="cs-CZ" sz="2400" b="1" dirty="0" smtClean="0">
                <a:solidFill>
                  <a:schemeClr val="dk1"/>
                </a:solidFill>
              </a:rPr>
              <a:t>pes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4. moudrý jako </a:t>
            </a:r>
            <a:r>
              <a:rPr lang="cs-CZ" sz="2400" b="1" dirty="0" smtClean="0">
                <a:solidFill>
                  <a:schemeClr val="dk1"/>
                </a:solidFill>
              </a:rPr>
              <a:t>sova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5. líný jako </a:t>
            </a:r>
            <a:r>
              <a:rPr lang="cs-CZ" sz="2400" b="1" dirty="0" smtClean="0">
                <a:solidFill>
                  <a:schemeClr val="dk1"/>
                </a:solidFill>
              </a:rPr>
              <a:t>veš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6. hbitý jako </a:t>
            </a:r>
            <a:r>
              <a:rPr lang="cs-CZ" sz="2400" b="1" dirty="0" smtClean="0">
                <a:solidFill>
                  <a:schemeClr val="dk1"/>
                </a:solidFill>
              </a:rPr>
              <a:t>kočka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7. drzý jako </a:t>
            </a:r>
            <a:r>
              <a:rPr lang="cs-CZ" sz="2400" b="1" dirty="0" smtClean="0">
                <a:solidFill>
                  <a:schemeClr val="dk1"/>
                </a:solidFill>
              </a:rPr>
              <a:t>opice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8. rychlý jako </a:t>
            </a:r>
            <a:r>
              <a:rPr lang="cs-CZ" sz="2400" b="1" dirty="0" smtClean="0">
                <a:solidFill>
                  <a:schemeClr val="dk1"/>
                </a:solidFill>
              </a:rPr>
              <a:t>gepard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  9. pyšný jako </a:t>
            </a:r>
            <a:r>
              <a:rPr lang="cs-CZ" sz="2400" b="1" dirty="0" smtClean="0">
                <a:solidFill>
                  <a:schemeClr val="dk1"/>
                </a:solidFill>
              </a:rPr>
              <a:t>páv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10. pilný jako </a:t>
            </a:r>
            <a:r>
              <a:rPr lang="cs-CZ" sz="2400" b="1" dirty="0" smtClean="0">
                <a:solidFill>
                  <a:schemeClr val="dk1"/>
                </a:solidFill>
              </a:rPr>
              <a:t>mravenec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 smtClean="0">
                <a:solidFill>
                  <a:schemeClr val="dk1"/>
                </a:solidFill>
              </a:rPr>
              <a:t>11. silný jako </a:t>
            </a:r>
            <a:r>
              <a:rPr lang="cs-CZ" sz="2400" b="1" dirty="0" smtClean="0">
                <a:solidFill>
                  <a:schemeClr val="dk1"/>
                </a:solidFill>
              </a:rPr>
              <a:t>lev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Doplňte přirovnání v charakteristice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3816424" cy="504056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pl-PL" dirty="0" smtClean="0"/>
              <a:t>nenápadný jak.....</a:t>
            </a:r>
          </a:p>
          <a:p>
            <a:pPr marL="457200" indent="-457200">
              <a:buAutoNum type="arabicPeriod"/>
            </a:pPr>
            <a:r>
              <a:rPr lang="cs-CZ" dirty="0" smtClean="0"/>
              <a:t>ostrý jako.....</a:t>
            </a:r>
          </a:p>
          <a:p>
            <a:pPr marL="457200" indent="-457200">
              <a:buAutoNum type="arabicPeriod"/>
            </a:pPr>
            <a:r>
              <a:rPr lang="cs-CZ" dirty="0" smtClean="0"/>
              <a:t>hluchý jako…..</a:t>
            </a:r>
          </a:p>
          <a:p>
            <a:pPr marL="457200" indent="-457200">
              <a:buAutoNum type="arabicPeriod"/>
            </a:pPr>
            <a:r>
              <a:rPr lang="cs-CZ" dirty="0" smtClean="0"/>
              <a:t>chová se jako               utržený z ……                                         </a:t>
            </a:r>
          </a:p>
          <a:p>
            <a:pPr marL="457200" indent="-457200">
              <a:buAutoNum type="arabicPeriod"/>
            </a:pPr>
            <a:r>
              <a:rPr lang="cs-CZ" dirty="0" smtClean="0"/>
              <a:t>slepý jako ……..</a:t>
            </a:r>
          </a:p>
          <a:p>
            <a:pPr marL="457200" indent="-457200">
              <a:buAutoNum type="arabicPeriod"/>
            </a:pPr>
            <a:r>
              <a:rPr lang="cs-CZ" dirty="0" smtClean="0"/>
              <a:t>přišel k tomu jak ……</a:t>
            </a:r>
          </a:p>
          <a:p>
            <a:pPr marL="457200" indent="-457200">
              <a:buAutoNum type="arabicPeriod"/>
            </a:pPr>
            <a:r>
              <a:rPr lang="pl-PL" dirty="0" smtClean="0"/>
              <a:t>je jako.....kolo u ..... </a:t>
            </a:r>
          </a:p>
          <a:p>
            <a:pPr marL="457200" indent="-457200">
              <a:buAutoNum type="arabicPeriod"/>
            </a:pPr>
            <a:r>
              <a:rPr lang="pl-PL" dirty="0" smtClean="0"/>
              <a:t>sám jako kůl v .........</a:t>
            </a:r>
          </a:p>
          <a:p>
            <a:pPr marL="457200" indent="-457200">
              <a:buAutoNum type="arabicPeriod"/>
            </a:pPr>
            <a:r>
              <a:rPr lang="cs-CZ" dirty="0" smtClean="0"/>
              <a:t>starý jako …..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4283968" y="1412776"/>
            <a:ext cx="1626471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sz="2400" i="1" dirty="0" smtClean="0"/>
              <a:t>jako poleno</a:t>
            </a:r>
            <a:endParaRPr lang="cs-CZ" sz="2400" i="1" dirty="0"/>
          </a:p>
        </p:txBody>
      </p:sp>
      <p:sp>
        <p:nvSpPr>
          <p:cNvPr id="18" name="Obdélník 17"/>
          <p:cNvSpPr/>
          <p:nvPr/>
        </p:nvSpPr>
        <p:spPr>
          <a:xfrm>
            <a:off x="6804248" y="1412776"/>
            <a:ext cx="16916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i="1" dirty="0" smtClean="0"/>
              <a:t>jak sáňky          v létě</a:t>
            </a:r>
            <a:endParaRPr lang="cs-CZ" sz="2400" i="1" dirty="0"/>
          </a:p>
        </p:txBody>
      </p:sp>
      <p:sp>
        <p:nvSpPr>
          <p:cNvPr id="19" name="Obdélník 18"/>
          <p:cNvSpPr/>
          <p:nvPr/>
        </p:nvSpPr>
        <p:spPr>
          <a:xfrm>
            <a:off x="4283968" y="3356992"/>
            <a:ext cx="142859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sz="2400" i="1" dirty="0" smtClean="0"/>
              <a:t> jak břitva</a:t>
            </a:r>
            <a:endParaRPr lang="cs-CZ" sz="2400" i="1" dirty="0"/>
          </a:p>
        </p:txBody>
      </p:sp>
      <p:sp>
        <p:nvSpPr>
          <p:cNvPr id="20" name="Obdélník 19"/>
          <p:cNvSpPr/>
          <p:nvPr/>
        </p:nvSpPr>
        <p:spPr>
          <a:xfrm>
            <a:off x="4355976" y="2132856"/>
            <a:ext cx="1944216" cy="830997"/>
          </a:xfrm>
          <a:prstGeom prst="rect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i="1" dirty="0" smtClean="0"/>
              <a:t>jako utržený </a:t>
            </a:r>
          </a:p>
          <a:p>
            <a:pPr algn="ctr"/>
            <a:r>
              <a:rPr lang="cs-CZ" sz="2400" i="1" dirty="0" smtClean="0"/>
              <a:t>z řetězu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372200" y="4509120"/>
            <a:ext cx="2477794" cy="46166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cs-CZ" sz="2400" i="1" dirty="0" smtClean="0"/>
              <a:t>slepý jako patrona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283968" y="4149080"/>
            <a:ext cx="194421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i="1" dirty="0" smtClean="0"/>
              <a:t>přišel k tomu jak…..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156176" y="3284984"/>
            <a:ext cx="273630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i="1" dirty="0" smtClean="0"/>
              <a:t>je jako ....kolo u.....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804248" y="2492896"/>
            <a:ext cx="16372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pl-PL" sz="2400" i="1" dirty="0" smtClean="0"/>
              <a:t>jako kůl v....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860032" y="5445224"/>
            <a:ext cx="3024336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i="1" dirty="0" smtClean="0"/>
              <a:t>starý jako ………….. </a:t>
            </a:r>
          </a:p>
          <a:p>
            <a:pPr algn="ctr"/>
            <a:r>
              <a:rPr lang="cs-CZ" sz="2400" i="1" dirty="0" smtClean="0"/>
              <a:t>- </a:t>
            </a:r>
            <a:r>
              <a:rPr lang="cs-CZ" i="1" dirty="0" smtClean="0"/>
              <a:t>podle Bible jeden z praotců všech lidí, dožil se 969 let</a:t>
            </a:r>
          </a:p>
        </p:txBody>
      </p:sp>
      <p:sp>
        <p:nvSpPr>
          <p:cNvPr id="26" name="Veselý obličej 25"/>
          <p:cNvSpPr/>
          <p:nvPr/>
        </p:nvSpPr>
        <p:spPr>
          <a:xfrm>
            <a:off x="7740352" y="6237312"/>
            <a:ext cx="648072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964142" y="1743199"/>
            <a:ext cx="491211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popisný, charakterizační slohový útvar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552" y="2420888"/>
            <a:ext cx="82089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/>
              <a:t>Z</a:t>
            </a:r>
            <a:r>
              <a:rPr lang="cs-CZ" sz="2400" dirty="0" smtClean="0"/>
              <a:t>achycuje povahové vlastnosti (charakter) člověka nebo skupiny, případně i zvířete nebo věci.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552" y="3534107"/>
            <a:ext cx="820891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/>
              <a:t>V</a:t>
            </a:r>
            <a:r>
              <a:rPr lang="cs-CZ" sz="2400" dirty="0" smtClean="0"/>
              <a:t>šímá si vztahu k lidem, zájmům, schopnostem, k povinnostem, k práci aj.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5694347"/>
            <a:ext cx="842493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/>
              <a:t>P</a:t>
            </a:r>
            <a:r>
              <a:rPr lang="cs-CZ" sz="2400" dirty="0" smtClean="0"/>
              <a:t>ři psaní </a:t>
            </a:r>
            <a:r>
              <a:rPr lang="cs-CZ" sz="2400" b="1" dirty="0" smtClean="0"/>
              <a:t>charakteristiky</a:t>
            </a:r>
            <a:r>
              <a:rPr lang="cs-CZ" sz="2400" dirty="0" smtClean="0"/>
              <a:t> se učíme hodnotit lidské jednání, vlastnosti lidí i sebe samého.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552" y="4653136"/>
            <a:ext cx="835292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/>
              <a:t>Č</a:t>
            </a:r>
            <a:r>
              <a:rPr lang="cs-CZ" sz="2400" dirty="0" smtClean="0"/>
              <a:t>asto  bývá spojena i s </a:t>
            </a:r>
            <a:r>
              <a:rPr lang="cs-CZ" sz="2400" b="1" dirty="0" smtClean="0"/>
              <a:t>popisem</a:t>
            </a:r>
            <a:r>
              <a:rPr lang="cs-CZ" sz="2400" dirty="0" smtClean="0"/>
              <a:t> charakterizované osoby                 (vnější charakteristika).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4067944" y="1268760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3"/>
          <p:cNvSpPr txBox="1">
            <a:spLocks/>
          </p:cNvSpPr>
          <p:nvPr/>
        </p:nvSpPr>
        <p:spPr>
          <a:xfrm>
            <a:off x="467544" y="1556792"/>
            <a:ext cx="3888432" cy="37444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je jako zpomalený 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smtClean="0"/>
              <a:t>11.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bledý (bílý) jak 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šikovný jak ….</a:t>
            </a:r>
            <a:endParaRPr lang="cs-CZ" sz="28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levý jako 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smtClean="0"/>
              <a:t>14.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zdravý jako 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 rychlý jako ….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 smtClean="0"/>
              <a:t>16. je spořivý jako……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Doplňte přirovnání v charakteristice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452320" y="4077072"/>
            <a:ext cx="7441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dirty="0" smtClean="0">
                <a:solidFill>
                  <a:schemeClr val="dk1"/>
                </a:solidFill>
              </a:rPr>
              <a:t>film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228184" y="5013176"/>
            <a:ext cx="148002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dirty="0" smtClean="0">
                <a:solidFill>
                  <a:schemeClr val="dk1"/>
                </a:solidFill>
              </a:rPr>
              <a:t>jak stěna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300192" y="1556792"/>
            <a:ext cx="23830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dirty="0" smtClean="0">
                <a:solidFill>
                  <a:schemeClr val="dk1"/>
                </a:solidFill>
              </a:rPr>
              <a:t>hrom do police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580112" y="3356992"/>
            <a:ext cx="159325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dirty="0" smtClean="0">
                <a:solidFill>
                  <a:schemeClr val="dk1"/>
                </a:solidFill>
              </a:rPr>
              <a:t>jako šavle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660232" y="2492896"/>
            <a:ext cx="143250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dirty="0" smtClean="0">
                <a:solidFill>
                  <a:schemeClr val="dk1"/>
                </a:solidFill>
              </a:rPr>
              <a:t>jako řípa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644008" y="4221088"/>
            <a:ext cx="161845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dirty="0" smtClean="0">
                <a:solidFill>
                  <a:schemeClr val="dk1"/>
                </a:solidFill>
              </a:rPr>
              <a:t>jako blesk</a:t>
            </a:r>
          </a:p>
        </p:txBody>
      </p:sp>
      <p:pic>
        <p:nvPicPr>
          <p:cNvPr id="14338" name="Picture 2" descr="hamster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69160"/>
            <a:ext cx="1512168" cy="1920454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4499992" y="2420888"/>
            <a:ext cx="182049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dirty="0" smtClean="0">
                <a:solidFill>
                  <a:schemeClr val="dk1"/>
                </a:solidFill>
              </a:rPr>
              <a:t>jako křeček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  <a:ln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nenápadný jak </a:t>
            </a:r>
            <a:r>
              <a:rPr lang="pl-PL" b="1" dirty="0" smtClean="0"/>
              <a:t>sáňky v létě</a:t>
            </a:r>
          </a:p>
          <a:p>
            <a:pPr marL="514350" indent="-514350">
              <a:buAutoNum type="arabicPeriod"/>
            </a:pPr>
            <a:r>
              <a:rPr lang="cs-CZ" dirty="0" smtClean="0"/>
              <a:t>ostrý jak </a:t>
            </a:r>
            <a:r>
              <a:rPr lang="cs-CZ" b="1" dirty="0" smtClean="0"/>
              <a:t>břitva</a:t>
            </a:r>
          </a:p>
          <a:p>
            <a:pPr marL="514350" indent="-514350">
              <a:buAutoNum type="arabicPeriod"/>
            </a:pPr>
            <a:r>
              <a:rPr lang="cs-CZ" dirty="0" smtClean="0"/>
              <a:t>hluchý jako </a:t>
            </a:r>
            <a:r>
              <a:rPr lang="cs-CZ" b="1" dirty="0" smtClean="0"/>
              <a:t>poleno</a:t>
            </a:r>
          </a:p>
          <a:p>
            <a:pPr marL="514350" indent="-514350">
              <a:buAutoNum type="arabicPeriod"/>
            </a:pPr>
            <a:r>
              <a:rPr lang="cs-CZ" dirty="0" smtClean="0"/>
              <a:t>chová se jako utržený                 </a:t>
            </a:r>
            <a:r>
              <a:rPr lang="cs-CZ" b="1" dirty="0" smtClean="0"/>
              <a:t>z řetězu</a:t>
            </a:r>
          </a:p>
          <a:p>
            <a:pPr marL="514350" indent="-514350">
              <a:buAutoNum type="arabicPeriod"/>
            </a:pPr>
            <a:r>
              <a:rPr lang="cs-CZ" dirty="0" smtClean="0"/>
              <a:t>slepý jako </a:t>
            </a:r>
            <a:r>
              <a:rPr lang="cs-CZ" b="1" dirty="0" smtClean="0"/>
              <a:t>patrona</a:t>
            </a:r>
          </a:p>
          <a:p>
            <a:pPr marL="514350" indent="-514350">
              <a:buAutoNum type="arabicPeriod"/>
            </a:pPr>
            <a:r>
              <a:rPr lang="cs-CZ" dirty="0" smtClean="0"/>
              <a:t>přišel k tomu jak </a:t>
            </a:r>
            <a:r>
              <a:rPr lang="cs-CZ" b="1" dirty="0" smtClean="0"/>
              <a:t>slepý                    k houslím</a:t>
            </a:r>
          </a:p>
          <a:p>
            <a:pPr marL="514350" indent="-514350">
              <a:buAutoNum type="arabicPeriod"/>
            </a:pPr>
            <a:r>
              <a:rPr lang="pl-PL" dirty="0" smtClean="0"/>
              <a:t>je jako </a:t>
            </a:r>
            <a:r>
              <a:rPr lang="pl-PL" b="1" dirty="0" smtClean="0"/>
              <a:t>páté</a:t>
            </a:r>
            <a:r>
              <a:rPr lang="pl-PL" dirty="0" smtClean="0"/>
              <a:t> kolo </a:t>
            </a:r>
            <a:r>
              <a:rPr lang="pl-PL" b="1" dirty="0" smtClean="0"/>
              <a:t>u vozu</a:t>
            </a:r>
          </a:p>
          <a:p>
            <a:pPr marL="514350" indent="-514350">
              <a:buAutoNum type="arabicPeriod"/>
            </a:pPr>
            <a:r>
              <a:rPr lang="pl-PL" dirty="0" smtClean="0"/>
              <a:t>sám jako kůl </a:t>
            </a:r>
            <a:r>
              <a:rPr lang="pl-PL" b="1" dirty="0" smtClean="0"/>
              <a:t>v plotě</a:t>
            </a:r>
          </a:p>
          <a:p>
            <a:pPr marL="514350" indent="-514350">
              <a:buAutoNum type="arabicPeriod"/>
            </a:pPr>
            <a:r>
              <a:rPr lang="cs-CZ" dirty="0" smtClean="0"/>
              <a:t>starý jako </a:t>
            </a:r>
            <a:r>
              <a:rPr lang="cs-CZ" b="1" dirty="0" smtClean="0"/>
              <a:t>Metuzalém </a:t>
            </a:r>
          </a:p>
          <a:p>
            <a:endParaRPr lang="pl-PL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lvl="0">
              <a:buNone/>
              <a:defRPr/>
            </a:pPr>
            <a:r>
              <a:rPr lang="cs-CZ" dirty="0" smtClean="0">
                <a:solidFill>
                  <a:schemeClr val="dk1"/>
                </a:solidFill>
              </a:rPr>
              <a:t>10. je jako zpomalený </a:t>
            </a:r>
            <a:r>
              <a:rPr lang="cs-CZ" b="1" dirty="0" smtClean="0">
                <a:solidFill>
                  <a:schemeClr val="dk1"/>
                </a:solidFill>
              </a:rPr>
              <a:t>film</a:t>
            </a:r>
          </a:p>
          <a:p>
            <a:pPr lvl="0">
              <a:buNone/>
              <a:defRPr/>
            </a:pPr>
            <a:r>
              <a:rPr lang="cs-CZ" dirty="0" smtClean="0">
                <a:solidFill>
                  <a:schemeClr val="dk1"/>
                </a:solidFill>
              </a:rPr>
              <a:t>11. bledý (bílý) jak </a:t>
            </a:r>
            <a:r>
              <a:rPr lang="cs-CZ" b="1" dirty="0" smtClean="0">
                <a:solidFill>
                  <a:schemeClr val="dk1"/>
                </a:solidFill>
              </a:rPr>
              <a:t>stěna</a:t>
            </a:r>
          </a:p>
          <a:p>
            <a:pPr lvl="0">
              <a:buNone/>
              <a:defRPr/>
            </a:pPr>
            <a:r>
              <a:rPr lang="cs-CZ" dirty="0" smtClean="0">
                <a:solidFill>
                  <a:schemeClr val="dk1"/>
                </a:solidFill>
              </a:rPr>
              <a:t>12. šikovný jak </a:t>
            </a:r>
            <a:r>
              <a:rPr lang="cs-CZ" b="1" dirty="0" smtClean="0">
                <a:solidFill>
                  <a:schemeClr val="dk1"/>
                </a:solidFill>
              </a:rPr>
              <a:t>hrom do police</a:t>
            </a:r>
          </a:p>
          <a:p>
            <a:pPr lvl="0">
              <a:buNone/>
              <a:defRPr/>
            </a:pPr>
            <a:r>
              <a:rPr lang="cs-CZ" dirty="0" smtClean="0">
                <a:solidFill>
                  <a:schemeClr val="dk1"/>
                </a:solidFill>
              </a:rPr>
              <a:t>13. levý jako </a:t>
            </a:r>
            <a:r>
              <a:rPr lang="cs-CZ" b="1" dirty="0" smtClean="0">
                <a:solidFill>
                  <a:schemeClr val="dk1"/>
                </a:solidFill>
              </a:rPr>
              <a:t>šavle</a:t>
            </a:r>
          </a:p>
          <a:p>
            <a:pPr lvl="0">
              <a:buNone/>
              <a:defRPr/>
            </a:pPr>
            <a:r>
              <a:rPr lang="cs-CZ" dirty="0" smtClean="0">
                <a:solidFill>
                  <a:schemeClr val="dk1"/>
                </a:solidFill>
              </a:rPr>
              <a:t>14. zdravý jako </a:t>
            </a:r>
            <a:r>
              <a:rPr lang="cs-CZ" b="1" dirty="0" smtClean="0">
                <a:solidFill>
                  <a:schemeClr val="dk1"/>
                </a:solidFill>
              </a:rPr>
              <a:t>řípa</a:t>
            </a:r>
          </a:p>
          <a:p>
            <a:pPr lvl="0">
              <a:buNone/>
              <a:defRPr/>
            </a:pPr>
            <a:r>
              <a:rPr lang="cs-CZ" dirty="0" smtClean="0">
                <a:solidFill>
                  <a:schemeClr val="dk1"/>
                </a:solidFill>
              </a:rPr>
              <a:t>15. rychlý jako </a:t>
            </a:r>
            <a:r>
              <a:rPr lang="cs-CZ" b="1" dirty="0" smtClean="0">
                <a:solidFill>
                  <a:schemeClr val="dk1"/>
                </a:solidFill>
              </a:rPr>
              <a:t>blesk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Doplňte přirovnání v charakteristice - řešení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unce 5"/>
          <p:cNvSpPr/>
          <p:nvPr/>
        </p:nvSpPr>
        <p:spPr>
          <a:xfrm>
            <a:off x="5724128" y="3861048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Uveďte antonyma</a:t>
            </a:r>
            <a:endParaRPr lang="cs-CZ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cs-CZ" dirty="0" smtClean="0"/>
              <a:t>bázlivý</a:t>
            </a:r>
          </a:p>
          <a:p>
            <a:r>
              <a:rPr lang="cs-CZ" dirty="0" smtClean="0"/>
              <a:t>pravdomluvný</a:t>
            </a:r>
          </a:p>
          <a:p>
            <a:r>
              <a:rPr lang="cs-CZ" dirty="0" smtClean="0"/>
              <a:t>pyšný</a:t>
            </a:r>
          </a:p>
          <a:p>
            <a:r>
              <a:rPr lang="cs-CZ" dirty="0" smtClean="0"/>
              <a:t>smutný</a:t>
            </a:r>
          </a:p>
          <a:p>
            <a:r>
              <a:rPr lang="cs-CZ" dirty="0" smtClean="0"/>
              <a:t>přívětivý</a:t>
            </a:r>
          </a:p>
          <a:p>
            <a:r>
              <a:rPr lang="cs-CZ" dirty="0" smtClean="0"/>
              <a:t>nešikovný</a:t>
            </a:r>
          </a:p>
          <a:p>
            <a:r>
              <a:rPr lang="cs-CZ" dirty="0" smtClean="0"/>
              <a:t>drzý</a:t>
            </a:r>
          </a:p>
          <a:p>
            <a:r>
              <a:rPr lang="cs-CZ" dirty="0" smtClean="0"/>
              <a:t>hbitý</a:t>
            </a:r>
          </a:p>
          <a:p>
            <a:r>
              <a:rPr lang="cs-CZ" dirty="0" smtClean="0"/>
              <a:t>opatrný</a:t>
            </a:r>
          </a:p>
          <a:p>
            <a:r>
              <a:rPr lang="cs-CZ" dirty="0" smtClean="0"/>
              <a:t>povrchní</a:t>
            </a:r>
          </a:p>
          <a:p>
            <a:r>
              <a:rPr lang="cs-CZ" dirty="0" smtClean="0"/>
              <a:t>lakomý</a:t>
            </a:r>
          </a:p>
          <a:p>
            <a:r>
              <a:rPr lang="cs-CZ" dirty="0" smtClean="0"/>
              <a:t>pečlivý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cs-CZ" dirty="0" smtClean="0"/>
              <a:t>nebojácný</a:t>
            </a:r>
          </a:p>
          <a:p>
            <a:r>
              <a:rPr lang="cs-CZ" dirty="0" smtClean="0"/>
              <a:t>prolhaný</a:t>
            </a:r>
          </a:p>
          <a:p>
            <a:r>
              <a:rPr lang="cs-CZ" dirty="0" smtClean="0"/>
              <a:t>skromný</a:t>
            </a:r>
          </a:p>
          <a:p>
            <a:r>
              <a:rPr lang="cs-CZ" dirty="0" smtClean="0"/>
              <a:t>veselý</a:t>
            </a:r>
          </a:p>
          <a:p>
            <a:r>
              <a:rPr lang="cs-CZ" dirty="0" smtClean="0"/>
              <a:t>nevrlý</a:t>
            </a:r>
          </a:p>
          <a:p>
            <a:r>
              <a:rPr lang="cs-CZ" dirty="0" smtClean="0"/>
              <a:t>zručný</a:t>
            </a:r>
          </a:p>
          <a:p>
            <a:r>
              <a:rPr lang="cs-CZ" dirty="0" smtClean="0"/>
              <a:t>laskavý,slušný</a:t>
            </a:r>
          </a:p>
          <a:p>
            <a:r>
              <a:rPr lang="cs-CZ" dirty="0" smtClean="0"/>
              <a:t>pomalý</a:t>
            </a:r>
          </a:p>
          <a:p>
            <a:r>
              <a:rPr lang="cs-CZ" dirty="0" smtClean="0"/>
              <a:t>ztřeštěný</a:t>
            </a:r>
          </a:p>
          <a:p>
            <a:r>
              <a:rPr lang="cs-CZ" dirty="0" smtClean="0"/>
              <a:t>důsledný</a:t>
            </a:r>
          </a:p>
          <a:p>
            <a:r>
              <a:rPr lang="cs-CZ" dirty="0" smtClean="0"/>
              <a:t>přející</a:t>
            </a:r>
          </a:p>
          <a:p>
            <a:r>
              <a:rPr lang="cs-CZ" dirty="0" smtClean="0"/>
              <a:t>nedbalý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Slunce 4"/>
          <p:cNvSpPr/>
          <p:nvPr/>
        </p:nvSpPr>
        <p:spPr>
          <a:xfrm>
            <a:off x="6876256" y="4005064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Přirovnání - chytrost X hloupost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493094"/>
            <a:ext cx="4040188" cy="6397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/>
              <a:t>chytrost – doplňte další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9804" y="2214016"/>
            <a:ext cx="4040188" cy="431132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200" b="1" dirty="0" smtClean="0"/>
              <a:t>je chytrý </a:t>
            </a:r>
            <a:r>
              <a:rPr lang="cs-CZ" sz="2200" dirty="0" smtClean="0"/>
              <a:t>jak </a:t>
            </a:r>
            <a:r>
              <a:rPr lang="cs-CZ" sz="2200" dirty="0" err="1" smtClean="0"/>
              <a:t>google</a:t>
            </a:r>
            <a:endParaRPr lang="cs-CZ" sz="2200" dirty="0"/>
          </a:p>
          <a:p>
            <a:r>
              <a:rPr lang="cs-CZ" sz="2200" dirty="0" smtClean="0"/>
              <a:t>jako liška, sova</a:t>
            </a:r>
          </a:p>
          <a:p>
            <a:r>
              <a:rPr lang="cs-CZ" sz="2200" dirty="0" smtClean="0"/>
              <a:t>jak rádio Svobodná Evropa</a:t>
            </a:r>
          </a:p>
          <a:p>
            <a:r>
              <a:rPr lang="cs-CZ" sz="2200" dirty="0" smtClean="0"/>
              <a:t>jak televizní noviny……..</a:t>
            </a:r>
          </a:p>
          <a:p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endParaRPr lang="cs-CZ" sz="2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4008" y="1493094"/>
            <a:ext cx="4176464" cy="63976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/>
              <a:t>hloupost – doplňte další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176464" cy="4320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200" dirty="0"/>
              <a:t>rozumí tomu jak koza </a:t>
            </a:r>
            <a:r>
              <a:rPr lang="cs-CZ" sz="2200" dirty="0" smtClean="0"/>
              <a:t>petrželi</a:t>
            </a:r>
          </a:p>
          <a:p>
            <a:r>
              <a:rPr lang="cs-CZ" sz="2200" dirty="0"/>
              <a:t>je </a:t>
            </a:r>
            <a:r>
              <a:rPr lang="cs-CZ" sz="2200" dirty="0" smtClean="0"/>
              <a:t>dutý </a:t>
            </a:r>
            <a:r>
              <a:rPr lang="cs-CZ" sz="2200" dirty="0"/>
              <a:t>jak </a:t>
            </a:r>
            <a:r>
              <a:rPr lang="cs-CZ" sz="2200" dirty="0" smtClean="0"/>
              <a:t>bambus</a:t>
            </a:r>
          </a:p>
          <a:p>
            <a:r>
              <a:rPr lang="cs-CZ" sz="2200" dirty="0"/>
              <a:t>j</a:t>
            </a:r>
            <a:r>
              <a:rPr lang="cs-CZ" sz="2200" dirty="0" smtClean="0"/>
              <a:t>e hloupý jako </a:t>
            </a:r>
            <a:r>
              <a:rPr lang="cs-CZ" sz="2200" dirty="0"/>
              <a:t>necky, jako tágo</a:t>
            </a:r>
            <a:r>
              <a:rPr lang="cs-CZ" sz="2200" dirty="0" smtClean="0"/>
              <a:t>, jak </a:t>
            </a:r>
            <a:r>
              <a:rPr lang="cs-CZ" sz="2200" dirty="0"/>
              <a:t>houpací kůň , jak bedna kytu, </a:t>
            </a:r>
            <a:r>
              <a:rPr lang="cs-CZ" sz="2200" dirty="0" smtClean="0"/>
              <a:t>….. </a:t>
            </a:r>
            <a:r>
              <a:rPr lang="cs-CZ" sz="2200" dirty="0"/>
              <a:t>až to bolí, </a:t>
            </a:r>
            <a:r>
              <a:rPr lang="cs-CZ" sz="2200" dirty="0" smtClean="0"/>
              <a:t>….jak </a:t>
            </a:r>
            <a:r>
              <a:rPr lang="cs-CZ" sz="2200" dirty="0"/>
              <a:t>daleko vidí, jak </a:t>
            </a:r>
            <a:r>
              <a:rPr lang="cs-CZ" sz="2200" dirty="0" smtClean="0"/>
              <a:t>poleno</a:t>
            </a:r>
          </a:p>
          <a:p>
            <a:r>
              <a:rPr lang="cs-CZ" sz="2200" dirty="0"/>
              <a:t>má IQ houpajícího koně, mrtvé </a:t>
            </a:r>
            <a:r>
              <a:rPr lang="cs-CZ" sz="2200" dirty="0" smtClean="0"/>
              <a:t>ještěrky,kapra</a:t>
            </a:r>
          </a:p>
          <a:p>
            <a:r>
              <a:rPr lang="cs-CZ" sz="2200" dirty="0"/>
              <a:t>j</a:t>
            </a:r>
            <a:r>
              <a:rPr lang="cs-CZ" sz="2200" dirty="0" smtClean="0"/>
              <a:t>e chytrý jako blondýna</a:t>
            </a:r>
          </a:p>
          <a:p>
            <a:r>
              <a:rPr lang="pl-PL" sz="2200" dirty="0"/>
              <a:t>leze to z něho jak z chlupatý </a:t>
            </a:r>
            <a:r>
              <a:rPr lang="pl-PL" sz="2200" dirty="0" smtClean="0"/>
              <a:t>deky</a:t>
            </a:r>
            <a:endParaRPr lang="cs-CZ" sz="2200" dirty="0"/>
          </a:p>
          <a:p>
            <a:pPr>
              <a:buNone/>
            </a:pPr>
            <a:endParaRPr lang="pl-PL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8" name="Slunce 7"/>
          <p:cNvSpPr/>
          <p:nvPr/>
        </p:nvSpPr>
        <p:spPr>
          <a:xfrm>
            <a:off x="1763688" y="4365104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3" grpId="0" build="p" animBg="1"/>
      <p:bldP spid="6" grpId="0" build="p" animBg="1"/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Přirovnání - vzhled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68152"/>
            <a:ext cx="8208912" cy="51571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2400" b="1" dirty="0"/>
              <a:t>d</a:t>
            </a:r>
            <a:r>
              <a:rPr lang="cs-CZ" sz="2400" b="1" dirty="0" smtClean="0"/>
              <a:t>louhý</a:t>
            </a:r>
            <a:r>
              <a:rPr lang="cs-CZ" sz="2400" dirty="0" smtClean="0"/>
              <a:t> jak týden do výplaty, jak čára</a:t>
            </a:r>
          </a:p>
          <a:p>
            <a:r>
              <a:rPr lang="cs-CZ" sz="2400" b="1" dirty="0" smtClean="0"/>
              <a:t>hubený </a:t>
            </a:r>
            <a:r>
              <a:rPr lang="cs-CZ" sz="2400" dirty="0" smtClean="0"/>
              <a:t>jak proutek, jako tyčka, jak z </a:t>
            </a:r>
            <a:r>
              <a:rPr lang="cs-CZ" sz="2400" dirty="0" err="1" smtClean="0"/>
              <a:t>Dachau</a:t>
            </a:r>
            <a:r>
              <a:rPr lang="cs-CZ" sz="2400" dirty="0" smtClean="0"/>
              <a:t>, tenký jako niť </a:t>
            </a:r>
          </a:p>
          <a:p>
            <a:r>
              <a:rPr lang="cs-CZ" sz="2400" b="1" dirty="0"/>
              <a:t>t</a:t>
            </a:r>
            <a:r>
              <a:rPr lang="cs-CZ" sz="2400" b="1" dirty="0" smtClean="0"/>
              <a:t>lustý</a:t>
            </a:r>
            <a:r>
              <a:rPr lang="cs-CZ" sz="2400" dirty="0" smtClean="0"/>
              <a:t> jako bečka, soudek</a:t>
            </a:r>
          </a:p>
          <a:p>
            <a:r>
              <a:rPr lang="cs-CZ" sz="2400" b="1" dirty="0" smtClean="0"/>
              <a:t>vypadá jak </a:t>
            </a:r>
            <a:r>
              <a:rPr lang="cs-CZ" sz="2400" dirty="0" err="1" smtClean="0"/>
              <a:t>hastroš</a:t>
            </a:r>
            <a:r>
              <a:rPr lang="cs-CZ" sz="2400" dirty="0" smtClean="0"/>
              <a:t>, </a:t>
            </a:r>
            <a:r>
              <a:rPr lang="cs-CZ" sz="2400" dirty="0" err="1" smtClean="0"/>
              <a:t>vandrák</a:t>
            </a:r>
            <a:r>
              <a:rPr lang="cs-CZ" sz="2400" dirty="0" smtClean="0"/>
              <a:t>, </a:t>
            </a:r>
            <a:r>
              <a:rPr lang="cs-CZ" sz="2400" dirty="0" err="1" smtClean="0"/>
              <a:t>švihák</a:t>
            </a:r>
            <a:r>
              <a:rPr lang="cs-CZ" sz="2400" dirty="0" smtClean="0"/>
              <a:t> lázeňský, zřícenina, jak stará mladá, jako zmoklá slepice</a:t>
            </a:r>
          </a:p>
          <a:p>
            <a:r>
              <a:rPr lang="cs-CZ" sz="2400" b="1" dirty="0" smtClean="0"/>
              <a:t>tváří</a:t>
            </a:r>
            <a:r>
              <a:rPr lang="cs-CZ" sz="2400" dirty="0" smtClean="0"/>
              <a:t> se jak bubák</a:t>
            </a:r>
          </a:p>
          <a:p>
            <a:r>
              <a:rPr lang="cs-CZ" sz="2400" dirty="0" smtClean="0"/>
              <a:t>je škaredý jak noc</a:t>
            </a:r>
          </a:p>
          <a:p>
            <a:r>
              <a:rPr lang="cs-CZ" sz="2400" b="1" dirty="0"/>
              <a:t>v</a:t>
            </a:r>
            <a:r>
              <a:rPr lang="cs-CZ" sz="2400" b="1" dirty="0" smtClean="0"/>
              <a:t>ysoký</a:t>
            </a:r>
            <a:r>
              <a:rPr lang="cs-CZ" sz="2400" dirty="0" smtClean="0"/>
              <a:t> jak rozhledna, stožár,topol</a:t>
            </a:r>
          </a:p>
          <a:p>
            <a:r>
              <a:rPr lang="cs-CZ" sz="2400" dirty="0" smtClean="0"/>
              <a:t>sluší mu to jak psovi uši, má uši jak </a:t>
            </a:r>
            <a:r>
              <a:rPr lang="cs-CZ" sz="2400" dirty="0" err="1" smtClean="0"/>
              <a:t>plachťáky</a:t>
            </a:r>
            <a:endParaRPr lang="cs-CZ" sz="2400" dirty="0" smtClean="0"/>
          </a:p>
          <a:p>
            <a:r>
              <a:rPr lang="cs-CZ" sz="2400" dirty="0" smtClean="0"/>
              <a:t>roste jako dříví v lese </a:t>
            </a:r>
          </a:p>
          <a:p>
            <a:r>
              <a:rPr lang="cs-CZ" sz="2400" b="1" dirty="0" smtClean="0"/>
              <a:t>upravená </a:t>
            </a:r>
            <a:r>
              <a:rPr lang="cs-CZ" sz="2400" dirty="0" smtClean="0"/>
              <a:t>jak z magazínu, ze žurnálu, zahalený jak indiánská babička, je krásná jako z růže květ, tváře jako slabikáře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4139952" y="4077072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, </a:t>
            </a:r>
            <a:endParaRPr lang="cs-CZ" dirty="0"/>
          </a:p>
        </p:txBody>
      </p:sp>
      <p:sp>
        <p:nvSpPr>
          <p:cNvPr id="5" name="Slunce 4"/>
          <p:cNvSpPr/>
          <p:nvPr/>
        </p:nvSpPr>
        <p:spPr>
          <a:xfrm>
            <a:off x="6660232" y="3284984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Rčení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/>
              <a:t>krátká průpovídka, vyjadřující určitou životní zkušenost, produkt lidové fantazie</a:t>
            </a:r>
          </a:p>
          <a:p>
            <a:r>
              <a:rPr lang="cs-CZ" sz="2800" dirty="0" smtClean="0"/>
              <a:t>útvar podobný přísloví </a:t>
            </a:r>
          </a:p>
          <a:p>
            <a:r>
              <a:rPr lang="cs-CZ" sz="2800" dirty="0" smtClean="0"/>
              <a:t>rčení a pořekadla se stávají částmi vět, rčení lze na rozdíl od přísloví dle potřeby skloňovat i časovat                              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smyslem rčení je pobavení, oživení jazykového projevu</a:t>
            </a:r>
          </a:p>
          <a:p>
            <a:endParaRPr lang="cs-CZ" sz="2800" dirty="0"/>
          </a:p>
        </p:txBody>
      </p:sp>
      <p:sp>
        <p:nvSpPr>
          <p:cNvPr id="4" name="Slunce 3"/>
          <p:cNvSpPr/>
          <p:nvPr/>
        </p:nvSpPr>
        <p:spPr>
          <a:xfrm>
            <a:off x="6876256" y="443711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Rčení – doplňte 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2400" dirty="0" smtClean="0"/>
              <a:t>Je kam vítr, tam plášť.</a:t>
            </a:r>
          </a:p>
          <a:p>
            <a:r>
              <a:rPr lang="cs-CZ" sz="2400" dirty="0" smtClean="0"/>
              <a:t>Má klapky na očích.</a:t>
            </a:r>
          </a:p>
          <a:p>
            <a:r>
              <a:rPr lang="cs-CZ" sz="2400" dirty="0" smtClean="0"/>
              <a:t>Tady je páté kolo u vozu.</a:t>
            </a:r>
          </a:p>
          <a:p>
            <a:r>
              <a:rPr lang="cs-CZ" sz="2400" dirty="0" smtClean="0"/>
              <a:t>Spadl mu kámen ze srdce.</a:t>
            </a:r>
          </a:p>
          <a:p>
            <a:r>
              <a:rPr lang="cs-CZ" sz="2400" dirty="0" smtClean="0"/>
              <a:t>Má obě ruce levé.</a:t>
            </a:r>
          </a:p>
          <a:p>
            <a:r>
              <a:rPr lang="cs-CZ" sz="2400" dirty="0" smtClean="0"/>
              <a:t>Jako když hrách na stěnu hází.</a:t>
            </a:r>
          </a:p>
          <a:p>
            <a:r>
              <a:rPr lang="cs-CZ" sz="2400" dirty="0" smtClean="0"/>
              <a:t>Je mu do zpěvu.</a:t>
            </a:r>
          </a:p>
          <a:p>
            <a:r>
              <a:rPr lang="cs-CZ" sz="2400" dirty="0" smtClean="0"/>
              <a:t>Nechal by si pro korunu koleno vrtat.</a:t>
            </a:r>
          </a:p>
          <a:p>
            <a:endParaRPr lang="cs-CZ" sz="2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2400" dirty="0" smtClean="0"/>
              <a:t>nestálý, mění názor</a:t>
            </a:r>
          </a:p>
          <a:p>
            <a:r>
              <a:rPr lang="cs-CZ" sz="2400" dirty="0" smtClean="0"/>
              <a:t>nechce nic vědět</a:t>
            </a:r>
          </a:p>
          <a:p>
            <a:r>
              <a:rPr lang="cs-CZ" sz="2400" dirty="0" smtClean="0"/>
              <a:t>je nadbytečný</a:t>
            </a:r>
          </a:p>
          <a:p>
            <a:r>
              <a:rPr lang="cs-CZ" sz="2400" dirty="0" smtClean="0"/>
              <a:t>zbavil se problému, ulevilo se mu</a:t>
            </a:r>
          </a:p>
          <a:p>
            <a:r>
              <a:rPr lang="cs-CZ" sz="2400" dirty="0" smtClean="0"/>
              <a:t>je nešikovný</a:t>
            </a:r>
          </a:p>
          <a:p>
            <a:r>
              <a:rPr lang="cs-CZ" sz="2400" dirty="0" smtClean="0"/>
              <a:t>říkat něco zbytečně</a:t>
            </a:r>
          </a:p>
          <a:p>
            <a:r>
              <a:rPr lang="cs-CZ" sz="2400" dirty="0" smtClean="0"/>
              <a:t>je veselý</a:t>
            </a:r>
          </a:p>
          <a:p>
            <a:r>
              <a:rPr lang="cs-CZ" sz="2400" dirty="0" smtClean="0"/>
              <a:t>lakomý</a:t>
            </a:r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5" name="Slunce 4"/>
          <p:cNvSpPr/>
          <p:nvPr/>
        </p:nvSpPr>
        <p:spPr>
          <a:xfrm>
            <a:off x="7020272" y="4293096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559221"/>
            <a:ext cx="4038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dirty="0" smtClean="0"/>
              <a:t>Má pro strach uděláno.</a:t>
            </a:r>
          </a:p>
          <a:p>
            <a:r>
              <a:rPr lang="cs-CZ" sz="2400" dirty="0" smtClean="0"/>
              <a:t>Dělá z komára velblouda.</a:t>
            </a:r>
          </a:p>
          <a:p>
            <a:r>
              <a:rPr lang="cs-CZ" sz="2400" dirty="0" smtClean="0"/>
              <a:t>Má zlaté srdce.</a:t>
            </a:r>
          </a:p>
          <a:p>
            <a:r>
              <a:rPr lang="cs-CZ" sz="2400" dirty="0" smtClean="0"/>
              <a:t>Nosí nos vysoko.</a:t>
            </a:r>
          </a:p>
          <a:p>
            <a:r>
              <a:rPr lang="cs-CZ" sz="2400" dirty="0" smtClean="0"/>
              <a:t>Nechal mě na holičkách.</a:t>
            </a:r>
          </a:p>
          <a:p>
            <a:r>
              <a:rPr lang="cs-CZ" sz="2400" dirty="0" smtClean="0"/>
              <a:t>Vyhazuje peníze oknem.</a:t>
            </a:r>
          </a:p>
          <a:p>
            <a:r>
              <a:rPr lang="cs-CZ" sz="2400" dirty="0" smtClean="0"/>
              <a:t>Všude hraje první housle.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559221"/>
            <a:ext cx="4038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dirty="0" smtClean="0"/>
              <a:t>nebojí se</a:t>
            </a:r>
          </a:p>
          <a:p>
            <a:r>
              <a:rPr lang="cs-CZ" sz="2400" dirty="0" smtClean="0"/>
              <a:t>zveličuje problém, přehání</a:t>
            </a:r>
          </a:p>
          <a:p>
            <a:r>
              <a:rPr lang="cs-CZ" sz="2400" dirty="0" smtClean="0"/>
              <a:t>je dobrosrdečný</a:t>
            </a:r>
          </a:p>
          <a:p>
            <a:r>
              <a:rPr lang="cs-CZ" sz="2400" dirty="0" smtClean="0"/>
              <a:t>je namyšlený</a:t>
            </a:r>
          </a:p>
          <a:p>
            <a:r>
              <a:rPr lang="cs-CZ" sz="2400" dirty="0" smtClean="0"/>
              <a:t>zradil někoho, nechal někoho v tísni</a:t>
            </a:r>
          </a:p>
          <a:p>
            <a:r>
              <a:rPr lang="cs-CZ" sz="2400" dirty="0" smtClean="0"/>
              <a:t>je marnotratný</a:t>
            </a:r>
          </a:p>
          <a:p>
            <a:r>
              <a:rPr lang="cs-CZ" sz="2400" dirty="0" smtClean="0"/>
              <a:t>je nejlepší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5" name="Slunce 4"/>
          <p:cNvSpPr/>
          <p:nvPr/>
        </p:nvSpPr>
        <p:spPr>
          <a:xfrm>
            <a:off x="3707904" y="4365104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Vysvětlete rčení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cs-CZ" sz="2400" dirty="0" smtClean="0"/>
              <a:t>prokázat někomu medvědí službu</a:t>
            </a:r>
            <a:endParaRPr lang="cs-CZ" sz="2400" i="1" dirty="0" smtClean="0"/>
          </a:p>
          <a:p>
            <a:pPr marL="514350" indent="-514350">
              <a:buAutoNum type="arabicPeriod"/>
            </a:pPr>
            <a:r>
              <a:rPr lang="cs-CZ" sz="2400" dirty="0" smtClean="0"/>
              <a:t>udělat kozla zahradníkem</a:t>
            </a:r>
            <a:endParaRPr lang="cs-CZ" sz="2400" i="1" dirty="0" smtClean="0"/>
          </a:p>
          <a:p>
            <a:pPr marL="514350" indent="-514350">
              <a:buAutoNum type="arabicPeriod"/>
            </a:pPr>
            <a:r>
              <a:rPr lang="cs-CZ" sz="2400" dirty="0" smtClean="0"/>
              <a:t>utáhnout na vařený nudli</a:t>
            </a:r>
            <a:endParaRPr lang="cs-CZ" sz="2400" i="1" dirty="0" smtClean="0"/>
          </a:p>
          <a:p>
            <a:pPr marL="514350" indent="-514350">
              <a:buAutoNum type="arabicPeriod"/>
            </a:pPr>
            <a:r>
              <a:rPr lang="cs-CZ" sz="2400" dirty="0" smtClean="0"/>
              <a:t>vytahovat kostelníka na věž   </a:t>
            </a:r>
            <a:endParaRPr lang="cs-CZ" sz="2400" i="1" dirty="0" smtClean="0"/>
          </a:p>
          <a:p>
            <a:pPr marL="514350" indent="-514350">
              <a:buAutoNum type="arabicPeriod"/>
            </a:pPr>
            <a:r>
              <a:rPr lang="cs-CZ" sz="2400" dirty="0" smtClean="0"/>
              <a:t>koupit za pět prstů  </a:t>
            </a:r>
            <a:endParaRPr lang="cs-CZ" sz="2400" i="1" dirty="0" smtClean="0"/>
          </a:p>
          <a:p>
            <a:pPr marL="514350" indent="-514350">
              <a:buAutoNum type="arabicPeriod"/>
            </a:pPr>
            <a:r>
              <a:rPr lang="cs-CZ" sz="2400" dirty="0" smtClean="0"/>
              <a:t>žabomyší válka  </a:t>
            </a:r>
            <a:endParaRPr lang="cs-CZ" sz="2400" i="1" dirty="0" smtClean="0"/>
          </a:p>
          <a:p>
            <a:pPr marL="514350" indent="-514350">
              <a:buAutoNum type="arabicPeriod"/>
            </a:pPr>
            <a:r>
              <a:rPr lang="cs-CZ" sz="2400" dirty="0" smtClean="0"/>
              <a:t>labutí píseň  </a:t>
            </a:r>
            <a:endParaRPr lang="cs-CZ" sz="2400" i="1" dirty="0" smtClean="0"/>
          </a:p>
          <a:p>
            <a:pPr marL="514350" indent="-514350">
              <a:buAutoNum type="arabicPeriod"/>
            </a:pPr>
            <a:r>
              <a:rPr lang="cs-CZ" sz="2400" dirty="0" smtClean="0"/>
              <a:t>Tantalova muka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2400" dirty="0" smtClean="0"/>
              <a:t>co na srdci, to na jazyku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400" dirty="0" smtClean="0"/>
              <a:t>mít kliku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400" dirty="0" smtClean="0"/>
              <a:t>házet hrách na stěnu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400" dirty="0" smtClean="0"/>
              <a:t>vytáhnout z bryndy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cs-CZ" sz="24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cs-CZ" sz="2400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pl-PL" sz="2400" dirty="0" smtClean="0"/>
          </a:p>
          <a:p>
            <a:pPr marL="514350" indent="-514350">
              <a:buAutoNum type="arabicPeriod"/>
            </a:pPr>
            <a:endParaRPr lang="cs-CZ" sz="2400" dirty="0"/>
          </a:p>
        </p:txBody>
      </p:sp>
      <p:sp>
        <p:nvSpPr>
          <p:cNvPr id="4" name="Slunce 3"/>
          <p:cNvSpPr/>
          <p:nvPr/>
        </p:nvSpPr>
        <p:spPr>
          <a:xfrm>
            <a:off x="6732240" y="4509120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544522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AutoNum type="arabicPeriod"/>
            </a:pPr>
            <a:r>
              <a:rPr lang="cs-CZ" sz="2200" i="1" dirty="0" smtClean="0"/>
              <a:t>uškodit někomu svou pomocí</a:t>
            </a:r>
          </a:p>
          <a:p>
            <a:pPr>
              <a:buAutoNum type="arabicPeriod"/>
            </a:pPr>
            <a:r>
              <a:rPr lang="cs-CZ" sz="2200" i="1" dirty="0" smtClean="0"/>
              <a:t>svěřit něco nepravé osobě</a:t>
            </a:r>
          </a:p>
          <a:p>
            <a:pPr>
              <a:buAutoNum type="arabicPeriod"/>
            </a:pPr>
            <a:r>
              <a:rPr lang="cs-CZ" sz="2200" i="1" dirty="0" smtClean="0"/>
              <a:t>lehce oklamat</a:t>
            </a:r>
          </a:p>
          <a:p>
            <a:pPr>
              <a:buAutoNum type="arabicPeriod"/>
            </a:pPr>
            <a:r>
              <a:rPr lang="cs-CZ" sz="2200" i="1" dirty="0" smtClean="0"/>
              <a:t>popotahovat  nosem</a:t>
            </a:r>
          </a:p>
          <a:p>
            <a:pPr>
              <a:buAutoNum type="arabicPeriod"/>
            </a:pPr>
            <a:r>
              <a:rPr lang="cs-CZ" sz="2200" i="1" dirty="0" smtClean="0"/>
              <a:t>Ukrást</a:t>
            </a:r>
          </a:p>
          <a:p>
            <a:pPr>
              <a:buAutoNum type="arabicPeriod"/>
            </a:pPr>
            <a:r>
              <a:rPr lang="cs-CZ" sz="2200" i="1" dirty="0" smtClean="0"/>
              <a:t>malicherný  spor</a:t>
            </a:r>
          </a:p>
          <a:p>
            <a:pPr>
              <a:buAutoNum type="arabicPeriod"/>
            </a:pPr>
            <a:r>
              <a:rPr lang="cs-CZ" sz="2200" i="1" dirty="0" smtClean="0"/>
              <a:t>označení posledního dobrého výtvoru, původ tohoto rčení u antických autorů, kde hovoří o labuti, která před smrtí zpívá</a:t>
            </a:r>
          </a:p>
          <a:p>
            <a:pPr>
              <a:buFontTx/>
              <a:buAutoNum type="arabicPeriod"/>
            </a:pPr>
            <a:r>
              <a:rPr lang="cs-CZ" sz="2200" i="1" dirty="0" smtClean="0"/>
              <a:t>symbolem toho nejhoršího utrpení, které může člověka potkat                  ( pýcha = trest), Tantalos rozzlobil Dia</a:t>
            </a:r>
          </a:p>
          <a:p>
            <a:pPr>
              <a:buFontTx/>
              <a:buAutoNum type="arabicPeriod"/>
            </a:pPr>
            <a:r>
              <a:rPr lang="cs-CZ" sz="2200" i="1" dirty="0" smtClean="0"/>
              <a:t>upřímný</a:t>
            </a:r>
          </a:p>
          <a:p>
            <a:pPr>
              <a:buFontTx/>
              <a:buAutoNum type="arabicPeriod"/>
            </a:pPr>
            <a:r>
              <a:rPr lang="cs-CZ" sz="2200" i="1" dirty="0" smtClean="0"/>
              <a:t> mít štěstí</a:t>
            </a:r>
          </a:p>
          <a:p>
            <a:pPr>
              <a:buFontTx/>
              <a:buAutoNum type="arabicPeriod"/>
            </a:pPr>
            <a:r>
              <a:rPr lang="cs-CZ" sz="2200" i="1" dirty="0" smtClean="0"/>
              <a:t>říkat něco zbytečně</a:t>
            </a:r>
          </a:p>
          <a:p>
            <a:pPr>
              <a:buFontTx/>
              <a:buAutoNum type="arabicPeriod"/>
            </a:pPr>
            <a:r>
              <a:rPr lang="cs-CZ" sz="2200" i="1" dirty="0" smtClean="0"/>
              <a:t>někomu pomoct</a:t>
            </a:r>
          </a:p>
          <a:p>
            <a:endParaRPr lang="cs-CZ" sz="2200" dirty="0"/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611560" y="116632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Vysvětlete rčení - řešení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unce 4"/>
          <p:cNvSpPr/>
          <p:nvPr/>
        </p:nvSpPr>
        <p:spPr>
          <a:xfrm>
            <a:off x="6876256" y="479715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/>
              <a:t>Objekt charakteristiky</a:t>
            </a:r>
            <a:endParaRPr lang="cs-CZ" dirty="0"/>
          </a:p>
        </p:txBody>
      </p:sp>
      <p:sp>
        <p:nvSpPr>
          <p:cNvPr id="6" name="Pravá složená závorka 5"/>
          <p:cNvSpPr/>
          <p:nvPr/>
        </p:nvSpPr>
        <p:spPr>
          <a:xfrm rot="10800000" flipH="1">
            <a:off x="3275856" y="2204864"/>
            <a:ext cx="936103" cy="244827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427984" y="3212976"/>
            <a:ext cx="412394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/>
              <a:t>k</a:t>
            </a:r>
            <a:r>
              <a:rPr lang="cs-CZ" sz="2400" dirty="0" smtClean="0"/>
              <a:t>ladná i záporná charakteristika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827584" y="2060848"/>
            <a:ext cx="21170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skutečná osoba</a:t>
            </a:r>
          </a:p>
        </p:txBody>
      </p:sp>
      <p:sp>
        <p:nvSpPr>
          <p:cNvPr id="9" name="Obdélník 8"/>
          <p:cNvSpPr/>
          <p:nvPr/>
        </p:nvSpPr>
        <p:spPr>
          <a:xfrm>
            <a:off x="827584" y="2780928"/>
            <a:ext cx="23178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vymyšlená osoba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27584" y="3501008"/>
            <a:ext cx="22004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literární postava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27584" y="4221088"/>
            <a:ext cx="15865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skupina lidí</a:t>
            </a:r>
          </a:p>
        </p:txBody>
      </p:sp>
      <p:sp>
        <p:nvSpPr>
          <p:cNvPr id="12" name="Slunce 11"/>
          <p:cNvSpPr/>
          <p:nvPr/>
        </p:nvSpPr>
        <p:spPr>
          <a:xfrm>
            <a:off x="5508104" y="407707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176464" cy="511256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2300" dirty="0" smtClean="0"/>
              <a:t>Dvakrát měř, ………</a:t>
            </a:r>
          </a:p>
          <a:p>
            <a:r>
              <a:rPr lang="cs-CZ" sz="2300" dirty="0" smtClean="0"/>
              <a:t>Opatrnost je matka………</a:t>
            </a:r>
          </a:p>
          <a:p>
            <a:r>
              <a:rPr lang="cs-CZ" sz="2300" dirty="0" smtClean="0"/>
              <a:t>Devatero řemesel – ……….</a:t>
            </a:r>
          </a:p>
          <a:p>
            <a:r>
              <a:rPr lang="cs-CZ" sz="2300" dirty="0" smtClean="0"/>
              <a:t>Darovanému koni na ……….</a:t>
            </a:r>
          </a:p>
          <a:p>
            <a:r>
              <a:rPr lang="cs-CZ" sz="2300" dirty="0" smtClean="0"/>
              <a:t>Zakázané ovoce ………</a:t>
            </a:r>
          </a:p>
          <a:p>
            <a:r>
              <a:rPr lang="cs-CZ" sz="2300" dirty="0" smtClean="0"/>
              <a:t>…………………., ať nejí.</a:t>
            </a:r>
            <a:endParaRPr lang="cs-CZ" sz="2300" b="1" dirty="0" smtClean="0"/>
          </a:p>
          <a:p>
            <a:r>
              <a:rPr lang="cs-CZ" sz="2300" dirty="0" smtClean="0"/>
              <a:t>Jak se do lesa volá,…………….</a:t>
            </a:r>
          </a:p>
          <a:p>
            <a:r>
              <a:rPr lang="cs-CZ" sz="2300" dirty="0" smtClean="0"/>
              <a:t>………………, třetí se směje.</a:t>
            </a:r>
          </a:p>
          <a:p>
            <a:r>
              <a:rPr lang="cs-CZ" sz="2300" dirty="0" smtClean="0"/>
              <a:t>Všude doma,……………...</a:t>
            </a:r>
          </a:p>
          <a:p>
            <a:r>
              <a:rPr lang="cs-CZ" sz="2300" dirty="0" smtClean="0"/>
              <a:t>………………, má za tři. </a:t>
            </a:r>
            <a:endParaRPr lang="cs-CZ" sz="2300" b="1" dirty="0" smtClean="0"/>
          </a:p>
          <a:p>
            <a:r>
              <a:rPr lang="cs-CZ" sz="2300" dirty="0" smtClean="0"/>
              <a:t>Jablko nepadá…………..</a:t>
            </a:r>
          </a:p>
          <a:p>
            <a:r>
              <a:rPr lang="cs-CZ" sz="2300" dirty="0" smtClean="0"/>
              <a:t>………… štěstí strůjcem.</a:t>
            </a:r>
          </a:p>
          <a:p>
            <a:pPr>
              <a:buNone/>
            </a:pPr>
            <a:endParaRPr lang="cs-CZ" sz="2300" dirty="0" smtClean="0"/>
          </a:p>
          <a:p>
            <a:pPr>
              <a:buNone/>
            </a:pPr>
            <a:endParaRPr lang="cs-CZ" sz="2300" dirty="0" smtClean="0"/>
          </a:p>
          <a:p>
            <a:endParaRPr lang="cs-CZ" sz="2300" dirty="0" smtClean="0"/>
          </a:p>
          <a:p>
            <a:endParaRPr lang="cs-CZ" sz="2300" dirty="0" smtClean="0"/>
          </a:p>
          <a:p>
            <a:endParaRPr lang="cs-CZ" sz="23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32448" cy="511256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2300" dirty="0" smtClean="0"/>
              <a:t>Bližší košile než …………..</a:t>
            </a:r>
          </a:p>
          <a:p>
            <a:r>
              <a:rPr lang="cs-CZ" sz="2300" dirty="0" smtClean="0"/>
              <a:t>Čistota………...</a:t>
            </a:r>
          </a:p>
          <a:p>
            <a:r>
              <a:rPr lang="cs-CZ" sz="2300" dirty="0" smtClean="0"/>
              <a:t>………….před večerem.</a:t>
            </a:r>
          </a:p>
          <a:p>
            <a:r>
              <a:rPr lang="cs-CZ" sz="2300" dirty="0" smtClean="0"/>
              <a:t>Dočkej času jako………..</a:t>
            </a:r>
          </a:p>
          <a:p>
            <a:r>
              <a:rPr lang="cs-CZ" sz="2300" dirty="0" smtClean="0"/>
              <a:t>………….., bude brzy starý.</a:t>
            </a:r>
          </a:p>
          <a:p>
            <a:r>
              <a:rPr lang="cs-CZ" sz="2300" dirty="0" smtClean="0"/>
              <a:t>Nouze naučila………...</a:t>
            </a:r>
          </a:p>
          <a:p>
            <a:r>
              <a:rPr lang="cs-CZ" sz="2300" dirty="0" smtClean="0"/>
              <a:t>Šaty dělají………..</a:t>
            </a:r>
          </a:p>
          <a:p>
            <a:r>
              <a:rPr lang="cs-CZ" sz="2300" dirty="0" smtClean="0"/>
              <a:t>Jednooký mezi ………….</a:t>
            </a:r>
          </a:p>
          <a:p>
            <a:r>
              <a:rPr lang="cs-CZ" sz="2300" dirty="0" smtClean="0"/>
              <a:t>…………………., sám do ní padá.</a:t>
            </a:r>
          </a:p>
          <a:p>
            <a:r>
              <a:rPr lang="cs-CZ" sz="2300" dirty="0" smtClean="0"/>
              <a:t>Jak si usteleš,…………….</a:t>
            </a:r>
          </a:p>
          <a:p>
            <a:r>
              <a:rPr lang="cs-CZ" sz="2300" dirty="0" smtClean="0"/>
              <a:t>…………….., tomu se zelení.</a:t>
            </a:r>
          </a:p>
          <a:p>
            <a:r>
              <a:rPr lang="cs-CZ" sz="2300" dirty="0" smtClean="0"/>
              <a:t>Kdo chce psa bít,…………..</a:t>
            </a:r>
          </a:p>
          <a:p>
            <a:endParaRPr lang="cs-CZ" sz="23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/>
              <a:t>Doplňte 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přísloví a rčení: 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529408"/>
            <a:ext cx="4104456" cy="50679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2000" dirty="0" smtClean="0"/>
              <a:t>Dvakrát měř, </a:t>
            </a:r>
            <a:r>
              <a:rPr lang="cs-CZ" sz="2000" b="1" dirty="0" smtClean="0"/>
              <a:t>jednou řež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Opatrnost je matka </a:t>
            </a:r>
            <a:r>
              <a:rPr lang="cs-CZ" sz="2000" b="1" dirty="0" smtClean="0"/>
              <a:t>moudrosti.</a:t>
            </a:r>
          </a:p>
          <a:p>
            <a:r>
              <a:rPr lang="cs-CZ" sz="2000" dirty="0" smtClean="0"/>
              <a:t>Devatero řemesel – </a:t>
            </a:r>
            <a:r>
              <a:rPr lang="cs-CZ" sz="2000" b="1" dirty="0" smtClean="0"/>
              <a:t>desátá bída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Darovanému </a:t>
            </a:r>
            <a:r>
              <a:rPr lang="cs-CZ" sz="2000" b="1" dirty="0" smtClean="0"/>
              <a:t>koni na zuby nekoukej.</a:t>
            </a:r>
          </a:p>
          <a:p>
            <a:r>
              <a:rPr lang="cs-CZ" sz="2000" dirty="0" smtClean="0"/>
              <a:t>Zakázané ovoce </a:t>
            </a:r>
            <a:r>
              <a:rPr lang="cs-CZ" sz="2000" b="1" dirty="0" smtClean="0"/>
              <a:t>chutná nejlépe.</a:t>
            </a:r>
          </a:p>
          <a:p>
            <a:r>
              <a:rPr lang="cs-CZ" sz="2000" b="1" dirty="0" smtClean="0"/>
              <a:t>Kdo nepracuje</a:t>
            </a:r>
            <a:r>
              <a:rPr lang="cs-CZ" sz="2000" dirty="0" smtClean="0"/>
              <a:t>, ať nejí.</a:t>
            </a:r>
          </a:p>
          <a:p>
            <a:r>
              <a:rPr lang="cs-CZ" sz="2000" dirty="0" smtClean="0"/>
              <a:t>Jak se do lesa volá, </a:t>
            </a:r>
            <a:r>
              <a:rPr lang="cs-CZ" sz="2000" b="1" dirty="0" smtClean="0"/>
              <a:t>tak se z lesa ozývá.</a:t>
            </a:r>
          </a:p>
          <a:p>
            <a:r>
              <a:rPr lang="cs-CZ" sz="2000" b="1" dirty="0" smtClean="0"/>
              <a:t>Když se dá perou, </a:t>
            </a:r>
            <a:r>
              <a:rPr lang="cs-CZ" sz="2000" dirty="0" smtClean="0"/>
              <a:t>třetí se směje.</a:t>
            </a:r>
          </a:p>
          <a:p>
            <a:r>
              <a:rPr lang="cs-CZ" sz="2000" dirty="0" smtClean="0"/>
              <a:t>Všude doma, </a:t>
            </a:r>
            <a:r>
              <a:rPr lang="cs-CZ" sz="2000" b="1" dirty="0" err="1" smtClean="0"/>
              <a:t>doma</a:t>
            </a:r>
            <a:r>
              <a:rPr lang="cs-CZ" sz="2000" b="1" dirty="0" smtClean="0"/>
              <a:t> nejlépe.</a:t>
            </a:r>
          </a:p>
          <a:p>
            <a:r>
              <a:rPr lang="cs-CZ" sz="2000" b="1" dirty="0" smtClean="0"/>
              <a:t>Kdo šetří,</a:t>
            </a:r>
            <a:r>
              <a:rPr lang="cs-CZ" sz="2000" dirty="0" smtClean="0"/>
              <a:t> má za tři.</a:t>
            </a:r>
          </a:p>
          <a:p>
            <a:r>
              <a:rPr lang="cs-CZ" sz="2000" dirty="0" smtClean="0"/>
              <a:t>Jablko nepadá </a:t>
            </a:r>
            <a:r>
              <a:rPr lang="cs-CZ" sz="2000" b="1" dirty="0" smtClean="0"/>
              <a:t>daleko od stromu</a:t>
            </a:r>
            <a:r>
              <a:rPr lang="cs-CZ" sz="2000" dirty="0" smtClean="0"/>
              <a:t>.</a:t>
            </a:r>
          </a:p>
          <a:p>
            <a:r>
              <a:rPr lang="cs-CZ" sz="2000" b="1" dirty="0" smtClean="0"/>
              <a:t>Každý svého </a:t>
            </a:r>
            <a:r>
              <a:rPr lang="cs-CZ" sz="2000" dirty="0" smtClean="0"/>
              <a:t>štěstí strůjcem.</a:t>
            </a:r>
          </a:p>
          <a:p>
            <a:pPr>
              <a:buNone/>
            </a:pPr>
            <a:endParaRPr lang="cs-CZ" sz="2100" dirty="0" smtClean="0"/>
          </a:p>
          <a:p>
            <a:endParaRPr lang="cs-CZ" sz="2100" dirty="0" smtClean="0"/>
          </a:p>
          <a:p>
            <a:endParaRPr lang="cs-CZ" sz="2100" dirty="0" smtClean="0"/>
          </a:p>
          <a:p>
            <a:endParaRPr lang="cs-CZ" sz="21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248472" cy="504056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cs-CZ" sz="2000" dirty="0" smtClean="0"/>
              <a:t>Bližší košile </a:t>
            </a:r>
            <a:r>
              <a:rPr lang="cs-CZ" sz="2000" b="1" dirty="0" smtClean="0"/>
              <a:t>než kabát.</a:t>
            </a:r>
          </a:p>
          <a:p>
            <a:r>
              <a:rPr lang="cs-CZ" sz="2000" dirty="0" smtClean="0"/>
              <a:t>Čistota </a:t>
            </a:r>
            <a:r>
              <a:rPr lang="cs-CZ" sz="2000" b="1" dirty="0" smtClean="0"/>
              <a:t>půl zdraví.</a:t>
            </a:r>
          </a:p>
          <a:p>
            <a:r>
              <a:rPr lang="cs-CZ" sz="2000" b="1" dirty="0" smtClean="0"/>
              <a:t>Nechval dne </a:t>
            </a:r>
            <a:r>
              <a:rPr lang="cs-CZ" sz="2000" dirty="0" smtClean="0"/>
              <a:t>před večerem.</a:t>
            </a:r>
          </a:p>
          <a:p>
            <a:r>
              <a:rPr lang="cs-CZ" sz="2000" dirty="0" smtClean="0"/>
              <a:t>Dočkej času jako </a:t>
            </a:r>
            <a:r>
              <a:rPr lang="cs-CZ" sz="2000" b="1" dirty="0" smtClean="0"/>
              <a:t>husa klasu.</a:t>
            </a:r>
          </a:p>
          <a:p>
            <a:r>
              <a:rPr lang="cs-CZ" sz="2000" b="1" dirty="0" smtClean="0"/>
              <a:t>Kdo je moc zvědavý, </a:t>
            </a:r>
            <a:r>
              <a:rPr lang="cs-CZ" sz="2000" dirty="0" smtClean="0"/>
              <a:t>bude brzy starý.</a:t>
            </a:r>
          </a:p>
          <a:p>
            <a:r>
              <a:rPr lang="cs-CZ" sz="2000" dirty="0" smtClean="0"/>
              <a:t>Nouze naučila </a:t>
            </a:r>
            <a:r>
              <a:rPr lang="cs-CZ" sz="2000" b="1" dirty="0" smtClean="0"/>
              <a:t>Dalibora </a:t>
            </a:r>
            <a:r>
              <a:rPr lang="cs-CZ" sz="2000" b="1" dirty="0" err="1" smtClean="0"/>
              <a:t>housti</a:t>
            </a:r>
            <a:r>
              <a:rPr lang="cs-CZ" sz="2000" b="1" dirty="0" smtClean="0"/>
              <a:t>.</a:t>
            </a:r>
          </a:p>
          <a:p>
            <a:r>
              <a:rPr lang="cs-CZ" sz="2000" dirty="0" smtClean="0"/>
              <a:t>Šaty dělají </a:t>
            </a:r>
            <a:r>
              <a:rPr lang="cs-CZ" sz="2000" b="1" dirty="0" smtClean="0"/>
              <a:t>člověka.</a:t>
            </a:r>
          </a:p>
          <a:p>
            <a:r>
              <a:rPr lang="cs-CZ" sz="2000" dirty="0" smtClean="0"/>
              <a:t>Jednooký mezi </a:t>
            </a:r>
            <a:r>
              <a:rPr lang="cs-CZ" sz="2000" b="1" dirty="0" smtClean="0"/>
              <a:t>slepými král.</a:t>
            </a:r>
          </a:p>
          <a:p>
            <a:r>
              <a:rPr lang="cs-CZ" sz="2000" b="1" dirty="0" smtClean="0"/>
              <a:t>Kdo jinému jámu kopá</a:t>
            </a:r>
            <a:r>
              <a:rPr lang="cs-CZ" sz="2000" dirty="0" smtClean="0"/>
              <a:t>, sám do ní padá.</a:t>
            </a:r>
          </a:p>
          <a:p>
            <a:r>
              <a:rPr lang="cs-CZ" sz="2000" dirty="0" smtClean="0"/>
              <a:t>Jak si usteleš, </a:t>
            </a:r>
            <a:r>
              <a:rPr lang="cs-CZ" sz="2000" b="1" dirty="0" smtClean="0"/>
              <a:t>tak si lehneš.</a:t>
            </a:r>
          </a:p>
          <a:p>
            <a:r>
              <a:rPr lang="cs-CZ" sz="2000" b="1" dirty="0" smtClean="0"/>
              <a:t>Komu se nelení, </a:t>
            </a:r>
            <a:r>
              <a:rPr lang="cs-CZ" sz="2000" dirty="0" smtClean="0"/>
              <a:t>tomu se zelení.</a:t>
            </a:r>
          </a:p>
          <a:p>
            <a:r>
              <a:rPr lang="cs-CZ" sz="2000" dirty="0" smtClean="0"/>
              <a:t>Kdo chce psa bít, </a:t>
            </a:r>
            <a:r>
              <a:rPr lang="cs-CZ" sz="2000" b="1" dirty="0" smtClean="0"/>
              <a:t>hůl si vždy najde</a:t>
            </a:r>
            <a:r>
              <a:rPr lang="cs-CZ" sz="2000" dirty="0" smtClean="0"/>
              <a:t>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260648"/>
            <a:ext cx="8568952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/>
              <a:t>Doplňte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přísloví a rčení - řešení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Závěrečné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sv-SE" dirty="0" smtClean="0"/>
              <a:t>V jakém funkčním stylu se charakteristika vyskytuje?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Který jiný slohový postup charakteristika využívá?</a:t>
            </a:r>
          </a:p>
          <a:p>
            <a:pPr marL="514350" indent="-514350">
              <a:buAutoNum type="arabicPeriod"/>
            </a:pPr>
            <a:r>
              <a:rPr lang="cs-CZ" dirty="0" smtClean="0"/>
              <a:t>Který slovní druh dominuje, který větný člen převládá?</a:t>
            </a:r>
          </a:p>
          <a:p>
            <a:pPr marL="514350" indent="-514350">
              <a:buAutoNum type="arabicPeriod"/>
            </a:pPr>
            <a:r>
              <a:rPr lang="cs-CZ" dirty="0" smtClean="0"/>
              <a:t>Čím se charakteristika zabývá?</a:t>
            </a:r>
          </a:p>
          <a:p>
            <a:pPr marL="514350" indent="-514350">
              <a:buAutoNum type="arabicPeriod"/>
            </a:pPr>
            <a:r>
              <a:rPr lang="pl-PL" dirty="0" smtClean="0"/>
              <a:t>Co je to charakteristika přímá?</a:t>
            </a:r>
          </a:p>
          <a:p>
            <a:pPr marL="514350" indent="-514350">
              <a:buAutoNum type="arabicPeriod"/>
            </a:pPr>
            <a:r>
              <a:rPr lang="pl-PL" dirty="0" smtClean="0"/>
              <a:t>Co je to charakteristika nepřímá?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dirty="0" smtClean="0"/>
              <a:t>Co je to charakteristika </a:t>
            </a:r>
            <a:r>
              <a:rPr lang="cs-CZ" dirty="0" smtClean="0"/>
              <a:t>vnější?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dirty="0" smtClean="0"/>
              <a:t>Co je to charakteristika vnitřní?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dirty="0" smtClean="0"/>
              <a:t>K čemu slouží přirovnání?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dirty="0" smtClean="0"/>
              <a:t>K čemu slouží rčení?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dirty="0" smtClean="0"/>
              <a:t>Čím se liší charakteristika od popisu?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Slunce 3"/>
          <p:cNvSpPr/>
          <p:nvPr/>
        </p:nvSpPr>
        <p:spPr>
          <a:xfrm>
            <a:off x="6876256" y="3789040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72" y="1340768"/>
            <a:ext cx="8085584" cy="551723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cs-CZ" sz="2200" dirty="0" smtClean="0"/>
              <a:t>v uměleckém</a:t>
            </a:r>
          </a:p>
          <a:p>
            <a:pPr marL="514350" indent="-514350">
              <a:buAutoNum type="arabicPeriod"/>
            </a:pPr>
            <a:r>
              <a:rPr lang="cs-CZ" sz="2200" dirty="0" smtClean="0"/>
              <a:t>popisný</a:t>
            </a:r>
          </a:p>
          <a:p>
            <a:pPr marL="514350" indent="-514350">
              <a:buAutoNum type="arabicPeriod"/>
            </a:pPr>
            <a:r>
              <a:rPr lang="cs-CZ" sz="2200" dirty="0" smtClean="0"/>
              <a:t>přídavná jména; několikanásobné přívlastky</a:t>
            </a:r>
          </a:p>
          <a:p>
            <a:pPr marL="514350" indent="-514350">
              <a:buAutoNum type="arabicPeriod"/>
            </a:pPr>
            <a:r>
              <a:rPr lang="cs-CZ" sz="2200" dirty="0" smtClean="0"/>
              <a:t>zachycuje povahové vlastnosti (charakter) člověka nebo skupiny, případně i zvířete nebo věci</a:t>
            </a:r>
          </a:p>
          <a:p>
            <a:pPr marL="514350" indent="-514350">
              <a:buAutoNum type="arabicPeriod"/>
            </a:pPr>
            <a:r>
              <a:rPr lang="cs-CZ" sz="2200" dirty="0" smtClean="0"/>
              <a:t>u charakteristiky přímé se vlastnosti přímo konstatují.</a:t>
            </a:r>
          </a:p>
          <a:p>
            <a:pPr marL="514350" indent="-514350">
              <a:buAutoNum type="arabicPeriod"/>
            </a:pPr>
            <a:r>
              <a:rPr lang="cs-CZ" sz="2200" dirty="0" smtClean="0"/>
              <a:t>vyvozuje vlastnosti člověka na základě jeho chování a jednání v konkrétních situacích; čtenář si sám učiní vlastní představu.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200" dirty="0" smtClean="0"/>
              <a:t>popisuje vnější vzhled a chování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200" dirty="0" smtClean="0"/>
              <a:t>popisuje vnitřní( duševní) vlastnosti osoby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200" dirty="0" smtClean="0"/>
              <a:t>k vystižení vnějších znaků ( oči má modré jako pomněnky)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200" dirty="0" smtClean="0"/>
              <a:t>k vystižení povahových rysů ( jedl vtipnou kaši)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2200" dirty="0" smtClean="0"/>
              <a:t>Charakteristika popisuje hlavně vnitřní znaky, popis popisuje vnější znaky, celkový vzhled.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cs-CZ" sz="2200" dirty="0" smtClean="0"/>
          </a:p>
          <a:p>
            <a:pPr marL="514350" indent="-514350">
              <a:buNone/>
            </a:pPr>
            <a:endParaRPr lang="cs-CZ" sz="2200" dirty="0" smtClean="0"/>
          </a:p>
          <a:p>
            <a:pPr marL="514350" indent="-514350">
              <a:buAutoNum type="arabicPeriod"/>
            </a:pPr>
            <a:endParaRPr lang="cs-CZ" sz="2200" dirty="0" smtClean="0"/>
          </a:p>
          <a:p>
            <a:pPr marL="514350" indent="-514350">
              <a:buAutoNum type="arabicPeriod"/>
            </a:pPr>
            <a:endParaRPr lang="cs-CZ" sz="2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188640"/>
            <a:ext cx="8136904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Závěrečné opakování - řešení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unce 4"/>
          <p:cNvSpPr/>
          <p:nvPr/>
        </p:nvSpPr>
        <p:spPr>
          <a:xfrm>
            <a:off x="6948264" y="1268760"/>
            <a:ext cx="1368152" cy="1296144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heathersanimations.com</a:t>
            </a:r>
            <a:r>
              <a:rPr lang="cs-CZ" dirty="0" smtClean="0"/>
              <a:t>/elderly1.html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heathersanimations.com</a:t>
            </a:r>
            <a:r>
              <a:rPr lang="cs-CZ" dirty="0" smtClean="0"/>
              <a:t>/</a:t>
            </a:r>
            <a:r>
              <a:rPr lang="cs-CZ" dirty="0" err="1" smtClean="0"/>
              <a:t>animalsone.html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heathersanimations.com</a:t>
            </a:r>
            <a:r>
              <a:rPr lang="cs-CZ" dirty="0" smtClean="0"/>
              <a:t>/alphabetlist22.html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heathersanimations.com</a:t>
            </a:r>
            <a:r>
              <a:rPr lang="cs-CZ" dirty="0" smtClean="0"/>
              <a:t>/art1.html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heathersanimations.com</a:t>
            </a:r>
            <a:r>
              <a:rPr lang="cs-CZ" dirty="0" smtClean="0"/>
              <a:t>/</a:t>
            </a:r>
            <a:r>
              <a:rPr lang="cs-CZ" dirty="0" err="1" smtClean="0"/>
              <a:t>cats.html</a:t>
            </a:r>
            <a:endParaRPr lang="cs-CZ" dirty="0" smtClean="0"/>
          </a:p>
          <a:p>
            <a:r>
              <a:rPr lang="cs-CZ" dirty="0" err="1" smtClean="0"/>
              <a:t>Sochrová</a:t>
            </a:r>
            <a:r>
              <a:rPr lang="cs-CZ" dirty="0" smtClean="0"/>
              <a:t>, Marie: Český jazyk v kostce, Fragment 1999</a:t>
            </a:r>
          </a:p>
          <a:p>
            <a:r>
              <a:rPr lang="cs-CZ" dirty="0" smtClean="0"/>
              <a:t>Krausová, Zdeňka, </a:t>
            </a:r>
            <a:r>
              <a:rPr lang="cs-CZ" dirty="0" err="1" smtClean="0"/>
              <a:t>Teršová</a:t>
            </a:r>
            <a:r>
              <a:rPr lang="cs-CZ" dirty="0" smtClean="0"/>
              <a:t>, Renáta: Český jazyk 7 – učebnice pro základní a víceletá gymnázia,nakladatelství </a:t>
            </a:r>
            <a:r>
              <a:rPr lang="cs-CZ" dirty="0" err="1" smtClean="0"/>
              <a:t>Fraus</a:t>
            </a:r>
            <a:r>
              <a:rPr lang="cs-CZ" dirty="0" smtClean="0"/>
              <a:t> 2004 + Pracovní sešit pro 7.tř.</a:t>
            </a:r>
          </a:p>
          <a:p>
            <a:r>
              <a:rPr lang="cs-CZ" dirty="0" smtClean="0"/>
              <a:t>Mgr. Krausová, Zdeňka, </a:t>
            </a:r>
            <a:r>
              <a:rPr lang="cs-CZ" dirty="0" err="1" smtClean="0"/>
              <a:t>Mgr.Pašková</a:t>
            </a:r>
            <a:r>
              <a:rPr lang="cs-CZ" dirty="0" smtClean="0"/>
              <a:t>, Martina, PhDr. Vaňková, Jana: Český jazyk 9 – učebnice pro základní a víceletá gymnázia,nakladatelství </a:t>
            </a:r>
            <a:r>
              <a:rPr lang="cs-CZ" dirty="0" err="1" smtClean="0"/>
              <a:t>Fraus</a:t>
            </a:r>
            <a:r>
              <a:rPr lang="cs-CZ" dirty="0" smtClean="0"/>
              <a:t> 2007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 smtClean="0"/>
              <a:t>Jazykové prostředky charakteristiky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664" y="1743199"/>
            <a:ext cx="572522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Volba výstižných výrazů, zvláště hodnotících.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2372687"/>
            <a:ext cx="842493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/>
              <a:t>U</a:t>
            </a:r>
            <a:r>
              <a:rPr lang="cs-CZ" sz="2400" dirty="0" smtClean="0"/>
              <a:t>platňují se především </a:t>
            </a:r>
            <a:r>
              <a:rPr lang="cs-CZ" sz="2400" b="1" dirty="0" smtClean="0"/>
              <a:t>přídavná jména, podstatná jména</a:t>
            </a:r>
            <a:r>
              <a:rPr lang="cs-CZ" sz="2400" dirty="0" smtClean="0"/>
              <a:t> = slovesa ve spojení s přídavnými jmény = vyjadřují lidské vlastnosti a jednání; slova citově zabarvená.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3789040"/>
            <a:ext cx="84249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ěkolikanásobné větné členy</a:t>
            </a:r>
            <a:r>
              <a:rPr lang="cs-CZ" sz="2400" dirty="0" smtClean="0"/>
              <a:t>, postupně se rozvíjející přívlastek                 ( shodný i neshodný).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4830251"/>
            <a:ext cx="842493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/>
              <a:t>K</a:t>
            </a:r>
            <a:r>
              <a:rPr lang="cs-CZ" sz="2400" dirty="0" smtClean="0"/>
              <a:t> vystižení vnějších znaků používáme častá </a:t>
            </a:r>
            <a:r>
              <a:rPr lang="cs-CZ" sz="2400" b="1" dirty="0" smtClean="0"/>
              <a:t>přirovnání </a:t>
            </a:r>
            <a:r>
              <a:rPr lang="cs-CZ" sz="2400" dirty="0"/>
              <a:t>(</a:t>
            </a:r>
            <a:r>
              <a:rPr lang="cs-CZ" sz="2400" dirty="0" smtClean="0"/>
              <a:t>oči jako pomněnky…..)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323528" y="5838363"/>
            <a:ext cx="842493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/>
              <a:t>K vystižení vnitřních povahových rysů používáme </a:t>
            </a:r>
            <a:r>
              <a:rPr lang="cs-CZ" sz="2400" b="1" dirty="0" smtClean="0"/>
              <a:t>rčení </a:t>
            </a:r>
            <a:r>
              <a:rPr lang="cs-CZ" sz="2400" dirty="0"/>
              <a:t>(</a:t>
            </a:r>
            <a:r>
              <a:rPr lang="cs-CZ" sz="2400" dirty="0" smtClean="0"/>
              <a:t>jedl vtipnou kaši, nepřeložil stéblo přes cestu….)</a:t>
            </a:r>
            <a:endParaRPr lang="cs-CZ" sz="2400" b="1" dirty="0" smtClean="0"/>
          </a:p>
        </p:txBody>
      </p:sp>
      <p:sp>
        <p:nvSpPr>
          <p:cNvPr id="9" name="Šipka dolů 8"/>
          <p:cNvSpPr/>
          <p:nvPr/>
        </p:nvSpPr>
        <p:spPr>
          <a:xfrm>
            <a:off x="4067944" y="1268760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Větná stavba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03848" y="1916832"/>
            <a:ext cx="20978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volnější a kratší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2771800" y="2996952"/>
            <a:ext cx="29490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věty jsou méně složité</a:t>
            </a:r>
          </a:p>
        </p:txBody>
      </p:sp>
      <p:sp>
        <p:nvSpPr>
          <p:cNvPr id="6" name="Obdélník 5"/>
          <p:cNvSpPr/>
          <p:nvPr/>
        </p:nvSpPr>
        <p:spPr>
          <a:xfrm>
            <a:off x="1979712" y="4077072"/>
            <a:ext cx="46610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smtClean="0"/>
              <a:t>vítaná jsou i delší a zajímavá souvětí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4067944" y="1268760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067944" y="2420888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067944" y="3573016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4139952" y="4581128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04056" y="5157192"/>
            <a:ext cx="788436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Velmi poutavé charakteristiky najdeme v umělecké literatuře  ( např. u Nerudy v Malostranských povídkách).</a:t>
            </a:r>
            <a:endParaRPr lang="cs-CZ" sz="2400" dirty="0"/>
          </a:p>
        </p:txBody>
      </p:sp>
      <p:sp>
        <p:nvSpPr>
          <p:cNvPr id="12" name="Slunce 11"/>
          <p:cNvSpPr/>
          <p:nvPr/>
        </p:nvSpPr>
        <p:spPr>
          <a:xfrm>
            <a:off x="6804248" y="155679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lunce 12"/>
          <p:cNvSpPr/>
          <p:nvPr/>
        </p:nvSpPr>
        <p:spPr>
          <a:xfrm>
            <a:off x="611560" y="1700808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Kompozice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437112"/>
            <a:ext cx="8208912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cs-CZ" sz="2200" dirty="0" smtClean="0"/>
              <a:t>pak přecházíme k rysům povahy – kladné x záporné </a:t>
            </a:r>
          </a:p>
          <a:p>
            <a:pPr>
              <a:buFontTx/>
              <a:buChar char="-"/>
            </a:pPr>
            <a:r>
              <a:rPr lang="cs-CZ" sz="2200" dirty="0" smtClean="0"/>
              <a:t>temperament, nadání, schopnosti </a:t>
            </a:r>
          </a:p>
          <a:p>
            <a:pPr>
              <a:buFontTx/>
              <a:buChar char="-"/>
            </a:pPr>
            <a:r>
              <a:rPr lang="cs-CZ" sz="2200" dirty="0" smtClean="0"/>
              <a:t>vnější projevy povahy (popisné prvky) - výraz obličeje, gesta, způsob řeči, chůze, zvyky, charakteristické rysy  apod.</a:t>
            </a:r>
          </a:p>
          <a:p>
            <a:pPr>
              <a:buFontTx/>
              <a:buChar char="-"/>
            </a:pPr>
            <a:r>
              <a:rPr lang="cs-CZ" sz="2200" dirty="0" smtClean="0"/>
              <a:t>způsob jednání s lidmi, vztah k lidem, vztah k práci……( viz.osnova)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7544" y="1743199"/>
            <a:ext cx="820891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/>
              <a:t>měla by být rozvinutá, rozvíjet by se měla postupně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7544" y="2381979"/>
            <a:ext cx="82089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/>
              <a:t>postupný rozvoj je nutný k tomu, aby si byl čtenář schopný udělat o osobě ucelenou představu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3462099"/>
            <a:ext cx="820891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/>
              <a:t>nejprve podáváme údaje potřebné k první informaci</a:t>
            </a:r>
            <a:br>
              <a:rPr lang="cs-CZ" sz="2400" dirty="0" smtClean="0"/>
            </a:br>
            <a:r>
              <a:rPr lang="cs-CZ" sz="2400" dirty="0" smtClean="0"/>
              <a:t> (stáří osoby, zaměstnání, celkový zevnějšek)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211960" y="1196752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 smtClean="0"/>
              <a:t>Osnova charakteristiky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1. úvod </a:t>
            </a:r>
            <a:r>
              <a:rPr lang="cs-CZ" sz="2400" dirty="0" smtClean="0"/>
              <a:t>- seznámení s charakterizovanou osobou ( skupinou), jméno, zařazení, zdůvodnění, proč jsme si tu osobu vybrali, náš vztah k osobě, povšechné údaje, stručný (vnější) popis osoby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2. vlastní charakteristika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a) vnější projevy – chování, řeč, charakteristické rysy (chůze….)</a:t>
            </a:r>
            <a:br>
              <a:rPr lang="cs-CZ" sz="2400" dirty="0" smtClean="0"/>
            </a:br>
            <a:r>
              <a:rPr lang="cs-CZ" sz="2400" dirty="0" smtClean="0"/>
              <a:t>b) vztah k rodině, lidem, jednání</a:t>
            </a:r>
            <a:br>
              <a:rPr lang="cs-CZ" sz="2400" dirty="0" smtClean="0"/>
            </a:br>
            <a:r>
              <a:rPr lang="cs-CZ" sz="2400" dirty="0" smtClean="0"/>
              <a:t>c) vztah k přírodě, životnímu prostředí</a:t>
            </a:r>
            <a:br>
              <a:rPr lang="cs-CZ" sz="2400" dirty="0" smtClean="0"/>
            </a:br>
            <a:r>
              <a:rPr lang="cs-CZ" sz="2400" dirty="0" smtClean="0"/>
              <a:t>e) vztah ke studiu, práci</a:t>
            </a:r>
            <a:br>
              <a:rPr lang="cs-CZ" sz="2400" dirty="0" smtClean="0"/>
            </a:br>
            <a:r>
              <a:rPr lang="cs-CZ" sz="2400" dirty="0" smtClean="0"/>
              <a:t>f) nadání</a:t>
            </a:r>
            <a:r>
              <a:rPr lang="cs-CZ" sz="2400" dirty="0"/>
              <a:t>, schopnosti, </a:t>
            </a:r>
            <a:r>
              <a:rPr lang="cs-CZ" sz="2400" dirty="0" smtClean="0"/>
              <a:t>záliby</a:t>
            </a:r>
            <a:br>
              <a:rPr lang="cs-CZ" sz="2400" dirty="0" smtClean="0"/>
            </a:br>
            <a:r>
              <a:rPr lang="cs-CZ" sz="2400" dirty="0" smtClean="0"/>
              <a:t>g) životní hodnoty, kréda, další vlastnosti 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3. závěr </a:t>
            </a:r>
            <a:r>
              <a:rPr lang="cs-CZ" sz="2400" dirty="0" smtClean="0"/>
              <a:t>– zobecnění, vztah k charakterizované osobě - např.                               v čem vám je vzorem, v čem se neztotožňujete, v čem osobu kritizujeme, jaká zlepšení doporučujeme</a:t>
            </a:r>
          </a:p>
          <a:p>
            <a:endParaRPr lang="cs-CZ" sz="24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3800" dirty="0" smtClean="0"/>
              <a:t>Druhy charakteristiky </a:t>
            </a:r>
            <a:br>
              <a:rPr lang="cs-CZ" sz="3800" dirty="0" smtClean="0"/>
            </a:br>
            <a:r>
              <a:rPr lang="cs-CZ" sz="3800" dirty="0" smtClean="0"/>
              <a:t>přímá - nepřímá</a:t>
            </a:r>
            <a:endParaRPr lang="cs-CZ" sz="3800" dirty="0"/>
          </a:p>
        </p:txBody>
      </p:sp>
      <p:sp>
        <p:nvSpPr>
          <p:cNvPr id="4" name="Obdélník 3"/>
          <p:cNvSpPr/>
          <p:nvPr/>
        </p:nvSpPr>
        <p:spPr>
          <a:xfrm>
            <a:off x="2699792" y="1916832"/>
            <a:ext cx="33522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b="1" dirty="0" smtClean="0"/>
              <a:t>charakteristika přímá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7544" y="2564904"/>
            <a:ext cx="80648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povahové vlastnosti jsou vyjádřeny přímo </a:t>
            </a:r>
            <a:r>
              <a:rPr lang="cs-CZ" sz="2400" dirty="0" smtClean="0"/>
              <a:t>( konstatováním)  - kladné = milý, veselý, rozvážný, chytrý, obětavý, pilný, pečlivý, temperamentní….. , záporné – líný, neochotný, protivný….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74428" y="4047455"/>
            <a:ext cx="37257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b="1" dirty="0" smtClean="0"/>
              <a:t>charakteristika nepřímá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5536" y="5703838"/>
            <a:ext cx="82089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i="1" dirty="0" smtClean="0"/>
              <a:t>Každému do očí řekl, co si o něm myslí. =  </a:t>
            </a:r>
            <a:r>
              <a:rPr lang="cs-CZ" sz="2400" b="1" i="1" dirty="0" smtClean="0"/>
              <a:t>je pravdomluvný</a:t>
            </a:r>
          </a:p>
          <a:p>
            <a:pPr>
              <a:buFont typeface="Wingdings" pitchFamily="2" charset="2"/>
              <a:buChar char="Ø"/>
            </a:pPr>
            <a:r>
              <a:rPr lang="cs-CZ" sz="2400" i="1" dirty="0" smtClean="0"/>
              <a:t>Když ho o něco požádám, vyhoví mi . </a:t>
            </a:r>
            <a:r>
              <a:rPr lang="cs-CZ" sz="2400" b="1" i="1" dirty="0" smtClean="0"/>
              <a:t>= ochotný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4067944" y="1340768"/>
            <a:ext cx="504056" cy="504056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9552" y="4758243"/>
            <a:ext cx="79928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vyvozuje vlastnosti člověka na základě jeho chování a jednání </a:t>
            </a:r>
            <a:r>
              <a:rPr lang="cs-CZ" sz="2400" dirty="0" smtClean="0"/>
              <a:t>v konkrétních situacích; čtenář si sám učiní vlastní představu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Vyvoďte na základě nepřímé charakteristiky vlastnosti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25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Rád pomáhá starým lidem. 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7030A0"/>
                </a:solidFill>
              </a:rPr>
              <a:t>obětavý</a:t>
            </a:r>
          </a:p>
          <a:p>
            <a:r>
              <a:rPr lang="cs-CZ" sz="2400" dirty="0" smtClean="0"/>
              <a:t>Ve škole má vždy domácí úkoly. 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7030A0"/>
                </a:solidFill>
              </a:rPr>
              <a:t>svědomitý</a:t>
            </a:r>
          </a:p>
          <a:p>
            <a:r>
              <a:rPr lang="cs-CZ" sz="2400" dirty="0" smtClean="0"/>
              <a:t>Zatímco ostatní odpočívali, on usilovně trénoval. 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7030A0"/>
                </a:solidFill>
              </a:rPr>
              <a:t>svědomitý, pilný, poctivý</a:t>
            </a:r>
          </a:p>
          <a:p>
            <a:r>
              <a:rPr lang="cs-CZ" sz="2400" dirty="0" smtClean="0"/>
              <a:t>Rád sportuje, závodně hraje volejbal.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7030A0"/>
                </a:solidFill>
              </a:rPr>
              <a:t>sportovně založený</a:t>
            </a:r>
          </a:p>
          <a:p>
            <a:r>
              <a:rPr lang="cs-CZ" sz="2400" dirty="0" smtClean="0"/>
              <a:t>Chvíli nepostojí, stále něco kutí, ale s lidmi mnoho řečí nenadělá.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7030A0"/>
                </a:solidFill>
              </a:rPr>
              <a:t>Je aktivní, ale uzavřený.</a:t>
            </a:r>
          </a:p>
          <a:p>
            <a:r>
              <a:rPr lang="cs-CZ" sz="2400" dirty="0" smtClean="0"/>
              <a:t>Je šaškem třídy, nikdy nezkazí žádnou zábavu, ale obě ruce má levé.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7030A0"/>
                </a:solidFill>
              </a:rPr>
              <a:t>Je zábavný, ale nešikovný.</a:t>
            </a:r>
          </a:p>
          <a:p>
            <a:r>
              <a:rPr lang="cs-CZ" sz="2400" dirty="0" smtClean="0"/>
              <a:t>Je to </a:t>
            </a:r>
            <a:r>
              <a:rPr lang="cs-CZ" sz="2400" dirty="0" err="1" smtClean="0"/>
              <a:t>morous</a:t>
            </a:r>
            <a:r>
              <a:rPr lang="cs-CZ" sz="2400" dirty="0" smtClean="0"/>
              <a:t>, na každého bručí jako medvěd, nikdo se mu nezavděčí.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7030A0"/>
                </a:solidFill>
              </a:rPr>
              <a:t>Je nevrlý, protivný.</a:t>
            </a:r>
          </a:p>
          <a:p>
            <a:r>
              <a:rPr lang="cs-CZ" sz="2400" dirty="0" smtClean="0"/>
              <a:t>Je jako aprílové počasí, ale od slov nemá daleko k činům, nikoho nikdy nenechá na holičkách.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7030A0"/>
                </a:solidFill>
              </a:rPr>
              <a:t>Je nestálý, ale obětavý.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Slunce 3"/>
          <p:cNvSpPr/>
          <p:nvPr/>
        </p:nvSpPr>
        <p:spPr>
          <a:xfrm>
            <a:off x="6588224" y="1556792"/>
            <a:ext cx="1584176" cy="1872208"/>
          </a:xfrm>
          <a:prstGeom prst="sun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2260</Words>
  <Application>Microsoft Office PowerPoint</Application>
  <PresentationFormat>Předvádění na obrazovce (4:3)</PresentationFormat>
  <Paragraphs>479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Snímek 1</vt:lpstr>
      <vt:lpstr>Charakteristika</vt:lpstr>
      <vt:lpstr>Objekt charakteristiky</vt:lpstr>
      <vt:lpstr> Jazykové prostředky charakteristiky </vt:lpstr>
      <vt:lpstr>Větná stavba</vt:lpstr>
      <vt:lpstr> Kompozice </vt:lpstr>
      <vt:lpstr> Osnova charakteristiky </vt:lpstr>
      <vt:lpstr>Druhy charakteristiky  přímá - nepřímá</vt:lpstr>
      <vt:lpstr>Vyvoďte na základě nepřímé charakteristiky vlastnosti</vt:lpstr>
      <vt:lpstr>Druhy charakteristiky  vnější - vnitřní</vt:lpstr>
      <vt:lpstr> Temperament, nadání, schopnosti  </vt:lpstr>
      <vt:lpstr> Způsob jednání s lidmi, vztah k lidem  </vt:lpstr>
      <vt:lpstr>Vztah k práci</vt:lpstr>
      <vt:lpstr>Odstraňte nevhodné hyperbolické výrazy</vt:lpstr>
      <vt:lpstr>Snímek 15</vt:lpstr>
      <vt:lpstr>Přiřaďte přirovnání ke zvířatům  </vt:lpstr>
      <vt:lpstr>Snímek 17</vt:lpstr>
      <vt:lpstr>Řešení - přirovnání ke zvířatům  </vt:lpstr>
      <vt:lpstr>Doplňte přirovnání v charakteristice</vt:lpstr>
      <vt:lpstr>Snímek 20</vt:lpstr>
      <vt:lpstr>Snímek 21</vt:lpstr>
      <vt:lpstr>Uveďte antonyma</vt:lpstr>
      <vt:lpstr>Přirovnání - chytrost X hloupost</vt:lpstr>
      <vt:lpstr>Přirovnání - vzhled</vt:lpstr>
      <vt:lpstr>Rčení</vt:lpstr>
      <vt:lpstr>Rčení – doplňte vlastnosti</vt:lpstr>
      <vt:lpstr>Snímek 27</vt:lpstr>
      <vt:lpstr>Vysvětlete rčení</vt:lpstr>
      <vt:lpstr>Snímek 29</vt:lpstr>
      <vt:lpstr>Snímek 30</vt:lpstr>
      <vt:lpstr>Snímek 31</vt:lpstr>
      <vt:lpstr>Závěrečné opakování</vt:lpstr>
      <vt:lpstr>Snímek 33</vt:lpstr>
      <vt:lpstr>Použité zdroje:</vt:lpstr>
    </vt:vector>
  </TitlesOfParts>
  <Company>Sportovní gymnázium Dany a Emila Zátopkových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Charakteristika</dc:title>
  <dc:creator>Katka</dc:creator>
  <cp:lastModifiedBy>Katka</cp:lastModifiedBy>
  <cp:revision>145</cp:revision>
  <dcterms:created xsi:type="dcterms:W3CDTF">2013-02-19T17:43:02Z</dcterms:created>
  <dcterms:modified xsi:type="dcterms:W3CDTF">2013-03-26T10:39:38Z</dcterms:modified>
</cp:coreProperties>
</file>