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33CC33"/>
    <a:srgbClr val="FF3399"/>
    <a:srgbClr val="B6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6C6375-7B9C-41F5-A87D-C0450E651F15}" type="datetimeFigureOut">
              <a:rPr lang="cs-CZ" smtClean="0"/>
              <a:pPr/>
              <a:t>28.11.2012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43F5AF-94DA-45E7-B7F4-DBDA88D50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arm2.static.flickr.com/1095/1394346636_2aad8df1f7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arm2.static.flickr.com/1206/641123258_1b17205487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19572" y="1124744"/>
            <a:ext cx="7704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VY_32_INOVACE_BOHACOVA.BIOTER.01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rgbClr val="23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000" dirty="0">
                <a:solidFill>
                  <a:prstClr val="white"/>
                </a:solidFill>
                <a:latin typeface="DaxlinePro" pitchFamily="50" charset="0"/>
              </a:rPr>
              <a:t>© Sportovní gymnázium Dany a Emila Zátopkových Ostrava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8064524" y="6000768"/>
            <a:ext cx="793756" cy="793756"/>
            <a:chOff x="7921648" y="279378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Elipsa 11"/>
            <p:cNvSpPr/>
            <p:nvPr userDrawn="1"/>
          </p:nvSpPr>
          <p:spPr>
            <a:xfrm>
              <a:off x="7921648" y="279378"/>
              <a:ext cx="1080000" cy="10800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85000"/>
                  </a:schemeClr>
                </a:gs>
                <a:gs pos="5000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0</a:t>
              </a:r>
              <a:endParaRPr lang="cs-CZ" dirty="0"/>
            </a:p>
          </p:txBody>
        </p:sp>
        <p:grpSp>
          <p:nvGrpSpPr>
            <p:cNvPr id="8" name="Skupina 18"/>
            <p:cNvGrpSpPr/>
            <p:nvPr userDrawn="1"/>
          </p:nvGrpSpPr>
          <p:grpSpPr>
            <a:xfrm>
              <a:off x="7942285" y="296348"/>
              <a:ext cx="1044000" cy="1044000"/>
              <a:chOff x="7942285" y="296348"/>
              <a:chExt cx="1044000" cy="1044000"/>
            </a:xfrm>
          </p:grpSpPr>
          <p:sp>
            <p:nvSpPr>
              <p:cNvPr id="9" name="Elipsa 13"/>
              <p:cNvSpPr/>
              <p:nvPr userDrawn="1"/>
            </p:nvSpPr>
            <p:spPr>
              <a:xfrm>
                <a:off x="7942285" y="296348"/>
                <a:ext cx="1044000" cy="1044000"/>
              </a:xfrm>
              <a:prstGeom prst="ellipse">
                <a:avLst/>
              </a:prstGeom>
              <a:gradFill>
                <a:gsLst>
                  <a:gs pos="5000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50000">
                    <a:schemeClr val="bg1"/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0" name="Obrázek 10" descr="logo_cele.png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969274" y="311127"/>
                <a:ext cx="983184" cy="999093"/>
              </a:xfrm>
              <a:prstGeom prst="rect">
                <a:avLst/>
              </a:prstGeom>
            </p:spPr>
          </p:pic>
        </p:grpSp>
      </p:grpSp>
      <p:sp>
        <p:nvSpPr>
          <p:cNvPr id="11" name="Obdélník 10"/>
          <p:cNvSpPr/>
          <p:nvPr/>
        </p:nvSpPr>
        <p:spPr>
          <a:xfrm>
            <a:off x="0" y="5857892"/>
            <a:ext cx="428596" cy="1000108"/>
          </a:xfrm>
          <a:prstGeom prst="rect">
            <a:avLst/>
          </a:prstGeom>
          <a:solidFill>
            <a:srgbClr val="D86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45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15745" y="188640"/>
            <a:ext cx="6512511" cy="1143000"/>
          </a:xfrm>
        </p:spPr>
        <p:txBody>
          <a:bodyPr/>
          <a:lstStyle/>
          <a:p>
            <a:pPr algn="ctr"/>
            <a:r>
              <a:rPr lang="cs-CZ" sz="5400" dirty="0" err="1" smtClean="0"/>
              <a:t>Velrybovití</a:t>
            </a:r>
            <a:endParaRPr lang="cs-CZ" sz="5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899592" y="2132856"/>
            <a:ext cx="7776864" cy="5040560"/>
          </a:xfrm>
        </p:spPr>
        <p:txBody>
          <a:bodyPr/>
          <a:lstStyle/>
          <a:p>
            <a:r>
              <a:rPr lang="cs-CZ" dirty="0" smtClean="0"/>
              <a:t>Jedna z největších velryb</a:t>
            </a:r>
          </a:p>
          <a:p>
            <a:pPr>
              <a:buNone/>
            </a:pPr>
            <a:r>
              <a:rPr lang="cs-CZ" dirty="0" smtClean="0"/>
              <a:t> – 18 – 20 metrů</a:t>
            </a:r>
          </a:p>
          <a:p>
            <a:r>
              <a:rPr lang="cs-CZ" dirty="0" smtClean="0"/>
              <a:t>100 tun</a:t>
            </a:r>
          </a:p>
          <a:p>
            <a:r>
              <a:rPr lang="cs-CZ" dirty="0" smtClean="0"/>
              <a:t>Žije u Arktidy</a:t>
            </a:r>
          </a:p>
          <a:p>
            <a:r>
              <a:rPr lang="cs-CZ" dirty="0" smtClean="0"/>
              <a:t>Má největší kostice</a:t>
            </a:r>
          </a:p>
          <a:p>
            <a:r>
              <a:rPr lang="cs-CZ" dirty="0" smtClean="0"/>
              <a:t>Pohybuje se mezi krami, které dokáže hlavou prorazit – přispívá tak k okysličování vody</a:t>
            </a:r>
          </a:p>
          <a:p>
            <a:r>
              <a:rPr lang="cs-CZ" dirty="0" smtClean="0"/>
              <a:t>Pod vodou vydrží 5 – 10 minut (raněná velryba však zůstává až hodinu a pomalu umírá)</a:t>
            </a:r>
          </a:p>
          <a:p>
            <a:r>
              <a:rPr lang="cs-CZ" dirty="0" smtClean="0"/>
              <a:t>Žije v malých skupinách, dožívá se až 40 - 100 let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628566" y="1124744"/>
            <a:ext cx="5886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Velryba grónská</a:t>
            </a:r>
            <a:endParaRPr lang="cs-CZ" sz="4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pic>
        <p:nvPicPr>
          <p:cNvPr id="22530" name="Picture 2" descr="Soubor:Bowheads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019261"/>
            <a:ext cx="3816424" cy="2204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6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88640"/>
            <a:ext cx="6512511" cy="1143000"/>
          </a:xfrm>
        </p:spPr>
        <p:txBody>
          <a:bodyPr/>
          <a:lstStyle/>
          <a:p>
            <a:pPr algn="ctr"/>
            <a:r>
              <a:rPr lang="cs-CZ" sz="5400" dirty="0" err="1" smtClean="0"/>
              <a:t>Velrybovití</a:t>
            </a:r>
            <a:endParaRPr lang="cs-CZ" sz="5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539552" y="2132856"/>
            <a:ext cx="7776864" cy="5040560"/>
          </a:xfrm>
        </p:spPr>
        <p:txBody>
          <a:bodyPr/>
          <a:lstStyle/>
          <a:p>
            <a:r>
              <a:rPr lang="cs-CZ" dirty="0" smtClean="0"/>
              <a:t>13 – 15 metrů</a:t>
            </a:r>
          </a:p>
          <a:p>
            <a:r>
              <a:rPr lang="cs-CZ" dirty="0" smtClean="0"/>
              <a:t>40 – 45 tun</a:t>
            </a:r>
          </a:p>
          <a:p>
            <a:r>
              <a:rPr lang="cs-CZ" dirty="0" smtClean="0"/>
              <a:t>Tmavé zbarvení, černé, sytě modré</a:t>
            </a:r>
          </a:p>
          <a:p>
            <a:r>
              <a:rPr lang="cs-CZ" dirty="0" smtClean="0"/>
              <a:t>Má menší hlavu a kratší kostice </a:t>
            </a:r>
          </a:p>
          <a:p>
            <a:r>
              <a:rPr lang="cs-CZ" dirty="0" smtClean="0"/>
              <a:t>Dolů zahnutá čelist</a:t>
            </a:r>
          </a:p>
          <a:p>
            <a:r>
              <a:rPr lang="cs-CZ" dirty="0" smtClean="0"/>
              <a:t>Vpředu na hlavě hrbol, tzv. </a:t>
            </a:r>
            <a:r>
              <a:rPr lang="cs-CZ" dirty="0" err="1" smtClean="0"/>
              <a:t>bonnet</a:t>
            </a:r>
            <a:endParaRPr lang="cs-CZ" dirty="0" smtClean="0"/>
          </a:p>
          <a:p>
            <a:r>
              <a:rPr lang="cs-CZ" dirty="0" smtClean="0"/>
              <a:t>Je velmi ohrožená, neboť se jedná/ jednalo o oblíbenou kořist velrybářů (loví se už od 11. století) a dobře se loví (pomalu plave, u hladiny) – nyní největší nebezpečí představuje srážka velryby s lodním šroubem, také se zamotává do sítí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27584" y="1196752"/>
            <a:ext cx="49811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Velryba černá</a:t>
            </a:r>
            <a:endParaRPr lang="cs-CZ" sz="4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pic>
        <p:nvPicPr>
          <p:cNvPr id="23556" name="Picture 4" descr="Soubor:Eubalaena glacialis 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952328" cy="1634852"/>
          </a:xfrm>
          <a:prstGeom prst="rect">
            <a:avLst/>
          </a:prstGeom>
          <a:noFill/>
        </p:spPr>
      </p:pic>
      <p:pic>
        <p:nvPicPr>
          <p:cNvPr id="11266" name="Picture 2" descr="File:Southern right whal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300" y="2132856"/>
            <a:ext cx="377570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6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88640"/>
            <a:ext cx="6512511" cy="1143000"/>
          </a:xfrm>
        </p:spPr>
        <p:txBody>
          <a:bodyPr/>
          <a:lstStyle/>
          <a:p>
            <a:pPr algn="ctr"/>
            <a:r>
              <a:rPr lang="cs-CZ" sz="5400" dirty="0" err="1" smtClean="0"/>
              <a:t>Plejtvákovcovití</a:t>
            </a:r>
            <a:endParaRPr lang="cs-CZ" sz="5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7776864" cy="5040560"/>
          </a:xfrm>
        </p:spPr>
        <p:txBody>
          <a:bodyPr/>
          <a:lstStyle/>
          <a:p>
            <a:r>
              <a:rPr lang="cs-CZ" dirty="0" smtClean="0"/>
              <a:t>Jediný žijící zástupce</a:t>
            </a:r>
          </a:p>
          <a:p>
            <a:r>
              <a:rPr lang="cs-CZ" dirty="0" smtClean="0"/>
              <a:t>14 – 15 metrů</a:t>
            </a:r>
          </a:p>
          <a:p>
            <a:r>
              <a:rPr lang="cs-CZ" dirty="0" smtClean="0"/>
              <a:t>26 – 30 tun</a:t>
            </a:r>
          </a:p>
          <a:p>
            <a:r>
              <a:rPr lang="cs-CZ" dirty="0" smtClean="0"/>
              <a:t>Mělké vody, laguny, zálivy u Koreje a Kalifornie</a:t>
            </a:r>
          </a:p>
          <a:p>
            <a:r>
              <a:rPr lang="cs-CZ" dirty="0" smtClean="0"/>
              <a:t>Často uváznou na mělčině</a:t>
            </a:r>
          </a:p>
          <a:p>
            <a:r>
              <a:rPr lang="cs-CZ" dirty="0" smtClean="0"/>
              <a:t>Stávají na výzvědách – hlava kolmo nahoru</a:t>
            </a:r>
          </a:p>
          <a:p>
            <a:r>
              <a:rPr lang="cs-CZ" dirty="0" smtClean="0"/>
              <a:t>Každoročně migrují 9000 km</a:t>
            </a:r>
          </a:p>
          <a:p>
            <a:r>
              <a:rPr lang="cs-CZ" dirty="0" smtClean="0"/>
              <a:t>Hřbetní ploutev nahrazena výběžky</a:t>
            </a:r>
          </a:p>
          <a:p>
            <a:r>
              <a:rPr lang="cs-CZ" dirty="0" smtClean="0"/>
              <a:t>Jediný kosticovec, který má porod v mělčině</a:t>
            </a:r>
          </a:p>
          <a:p>
            <a:r>
              <a:rPr lang="cs-CZ" dirty="0" smtClean="0"/>
              <a:t>1966 – první kosticovec, jež byl chován v zajetí (v San </a:t>
            </a:r>
            <a:r>
              <a:rPr lang="cs-CZ" dirty="0" err="1" smtClean="0"/>
              <a:t>Diegu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1124744"/>
            <a:ext cx="64275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Plejtvákovec šedý</a:t>
            </a:r>
            <a:endParaRPr lang="cs-CZ" sz="4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pic>
        <p:nvPicPr>
          <p:cNvPr id="24578" name="Picture 2" descr="http://farm2.static.flickr.com/1102/1356661557_6cc412eb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36712"/>
            <a:ext cx="3312368" cy="2206038"/>
          </a:xfrm>
          <a:prstGeom prst="rect">
            <a:avLst/>
          </a:prstGeom>
          <a:noFill/>
        </p:spPr>
      </p:pic>
      <p:pic>
        <p:nvPicPr>
          <p:cNvPr id="24580" name="Picture 4" descr="http://farm2.static.flickr.com/1206/641123258_1b17205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7" y="3851449"/>
            <a:ext cx="2981179" cy="2241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6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15745" y="0"/>
            <a:ext cx="6512511" cy="1143000"/>
          </a:xfrm>
        </p:spPr>
        <p:txBody>
          <a:bodyPr/>
          <a:lstStyle/>
          <a:p>
            <a:pPr algn="ctr"/>
            <a:r>
              <a:rPr lang="cs-CZ" sz="5400" dirty="0" smtClean="0"/>
              <a:t>Plejtvákovití</a:t>
            </a:r>
            <a:endParaRPr lang="cs-CZ" sz="5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043608" y="2348880"/>
            <a:ext cx="7056784" cy="4104456"/>
          </a:xfrm>
        </p:spPr>
        <p:txBody>
          <a:bodyPr/>
          <a:lstStyle/>
          <a:p>
            <a:r>
              <a:rPr lang="cs-CZ" dirty="0" smtClean="0"/>
              <a:t>Hladké tělo, tichý pohyb ve vodě</a:t>
            </a:r>
          </a:p>
          <a:p>
            <a:r>
              <a:rPr lang="cs-CZ" dirty="0" smtClean="0"/>
              <a:t>Největší živočichové planety</a:t>
            </a:r>
          </a:p>
          <a:p>
            <a:r>
              <a:rPr lang="cs-CZ" dirty="0" smtClean="0"/>
              <a:t>Samičky větší než samci</a:t>
            </a:r>
          </a:p>
          <a:p>
            <a:r>
              <a:rPr lang="cs-CZ" dirty="0" smtClean="0"/>
              <a:t>Plně vyvinutá hřbetní ploutev</a:t>
            </a:r>
          </a:p>
          <a:p>
            <a:r>
              <a:rPr lang="cs-CZ" dirty="0" smtClean="0"/>
              <a:t>Rýhovaná břišní strana těla</a:t>
            </a:r>
          </a:p>
          <a:p>
            <a:r>
              <a:rPr lang="cs-CZ" dirty="0" smtClean="0"/>
              <a:t>Všichni jsou ohroženi a chráněni</a:t>
            </a:r>
          </a:p>
          <a:p>
            <a:r>
              <a:rPr lang="cs-CZ" dirty="0" smtClean="0"/>
              <a:t>Známo 6 druhů: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Plejtvák obrovský</a:t>
            </a:r>
            <a:r>
              <a:rPr lang="cs-CZ" dirty="0" smtClean="0">
                <a:latin typeface="Century Gothic" pitchFamily="34" charset="0"/>
              </a:rPr>
              <a:t>, </a:t>
            </a:r>
            <a:r>
              <a:rPr lang="cs-CZ" dirty="0" smtClean="0">
                <a:solidFill>
                  <a:srgbClr val="FFFF00"/>
                </a:solidFill>
                <a:latin typeface="Century Gothic" pitchFamily="34" charset="0"/>
              </a:rPr>
              <a:t>plejtvák </a:t>
            </a:r>
            <a:r>
              <a:rPr lang="cs-CZ" dirty="0" err="1" smtClean="0">
                <a:solidFill>
                  <a:srgbClr val="FFFF00"/>
                </a:solidFill>
                <a:latin typeface="Century Gothic" pitchFamily="34" charset="0"/>
              </a:rPr>
              <a:t>myšok</a:t>
            </a:r>
            <a:r>
              <a:rPr lang="cs-CZ" dirty="0" smtClean="0">
                <a:latin typeface="Century Gothic" pitchFamily="34" charset="0"/>
              </a:rPr>
              <a:t>,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plejtvák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brydeův</a:t>
            </a:r>
            <a:r>
              <a:rPr lang="cs-CZ" dirty="0" smtClean="0">
                <a:latin typeface="Century Gothic" pitchFamily="34" charset="0"/>
              </a:rPr>
              <a:t>, </a:t>
            </a:r>
            <a:r>
              <a:rPr lang="cs-CZ" dirty="0" smtClean="0">
                <a:solidFill>
                  <a:srgbClr val="FF3399"/>
                </a:solidFill>
                <a:latin typeface="Century Gothic" pitchFamily="34" charset="0"/>
              </a:rPr>
              <a:t>plejtvák malý</a:t>
            </a:r>
            <a:r>
              <a:rPr lang="cs-CZ" dirty="0" smtClean="0">
                <a:latin typeface="Century Gothic" pitchFamily="34" charset="0"/>
              </a:rPr>
              <a:t>, </a:t>
            </a:r>
            <a:r>
              <a:rPr lang="cs-CZ" dirty="0" smtClean="0">
                <a:solidFill>
                  <a:srgbClr val="33CC33"/>
                </a:solidFill>
                <a:latin typeface="Century Gothic" pitchFamily="34" charset="0"/>
              </a:rPr>
              <a:t>plejtvák sejval</a:t>
            </a:r>
            <a:r>
              <a:rPr lang="cs-CZ" dirty="0" smtClean="0">
                <a:latin typeface="Century Gothic" pitchFamily="34" charset="0"/>
              </a:rPr>
              <a:t>,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keporkak</a:t>
            </a:r>
          </a:p>
        </p:txBody>
      </p:sp>
      <p:sp>
        <p:nvSpPr>
          <p:cNvPr id="7" name="Obdélník 6"/>
          <p:cNvSpPr/>
          <p:nvPr/>
        </p:nvSpPr>
        <p:spPr>
          <a:xfrm>
            <a:off x="1691680" y="1484784"/>
            <a:ext cx="2376264" cy="720080"/>
          </a:xfrm>
          <a:prstGeom prst="rect">
            <a:avLst/>
          </a:prstGeom>
          <a:solidFill>
            <a:srgbClr val="B6069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BALEONOPTERA</a:t>
            </a:r>
            <a:endParaRPr lang="cs-CZ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4048" y="1484784"/>
            <a:ext cx="2376264" cy="720080"/>
          </a:xfrm>
          <a:prstGeom prst="rect">
            <a:avLst/>
          </a:prstGeom>
          <a:solidFill>
            <a:srgbClr val="B6069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MEGAPTERA</a:t>
            </a:r>
            <a:endParaRPr lang="cs-CZ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0" name="Přímá spojovací šipka 19"/>
          <p:cNvCxnSpPr>
            <a:stCxn id="4" idx="2"/>
          </p:cNvCxnSpPr>
          <p:nvPr/>
        </p:nvCxnSpPr>
        <p:spPr>
          <a:xfrm flipH="1">
            <a:off x="4211960" y="1143000"/>
            <a:ext cx="360041" cy="341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572000" y="112474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7776864" cy="5040560"/>
          </a:xfrm>
        </p:spPr>
        <p:txBody>
          <a:bodyPr/>
          <a:lstStyle/>
          <a:p>
            <a:r>
              <a:rPr lang="cs-CZ" dirty="0" smtClean="0"/>
              <a:t>Největší tvor, který kdy na Zemi žil (33 metrů)</a:t>
            </a:r>
          </a:p>
          <a:p>
            <a:r>
              <a:rPr lang="cs-CZ" dirty="0" smtClean="0"/>
              <a:t>160 tun</a:t>
            </a:r>
          </a:p>
          <a:p>
            <a:r>
              <a:rPr lang="cs-CZ" dirty="0" smtClean="0"/>
              <a:t>Říká se mu Modrá velryba, plejtvák sírový nebo kyt </a:t>
            </a:r>
            <a:r>
              <a:rPr lang="cs-CZ" dirty="0" err="1" smtClean="0"/>
              <a:t>sírobřichý</a:t>
            </a:r>
            <a:endParaRPr lang="cs-CZ" dirty="0" smtClean="0"/>
          </a:p>
          <a:p>
            <a:r>
              <a:rPr lang="cs-CZ" dirty="0" smtClean="0"/>
              <a:t>Vydává jedny z nejhlasitějších zvuků (až 180 decibelů)</a:t>
            </a:r>
          </a:p>
          <a:p>
            <a:r>
              <a:rPr lang="cs-CZ" dirty="0" smtClean="0"/>
              <a:t>Vzácný, z původního počtu dnes jen 3%</a:t>
            </a:r>
          </a:p>
          <a:p>
            <a:r>
              <a:rPr lang="cs-CZ" dirty="0" smtClean="0"/>
              <a:t>Tmavošedý (břicho sírové)</a:t>
            </a:r>
          </a:p>
          <a:p>
            <a:r>
              <a:rPr lang="cs-CZ" dirty="0" smtClean="0"/>
              <a:t>Denně sežere 2 – 3 tuny planktonu – dokáže roztáhnout hrdlo až 4x</a:t>
            </a:r>
          </a:p>
          <a:p>
            <a:r>
              <a:rPr lang="cs-CZ" dirty="0" smtClean="0"/>
              <a:t>Samotář</a:t>
            </a:r>
          </a:p>
          <a:p>
            <a:r>
              <a:rPr lang="cs-CZ" dirty="0" smtClean="0"/>
              <a:t>Jeho jazyk váží 3 tuny, srdce 500 kg, oko 1 kg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304213" y="1124744"/>
            <a:ext cx="65355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Plejtvák obrovský</a:t>
            </a:r>
            <a:endParaRPr lang="cs-CZ" sz="4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15745" y="188640"/>
            <a:ext cx="6512511" cy="1143000"/>
          </a:xfrm>
        </p:spPr>
        <p:txBody>
          <a:bodyPr/>
          <a:lstStyle/>
          <a:p>
            <a:pPr algn="ctr"/>
            <a:r>
              <a:rPr lang="cs-CZ" sz="5400" dirty="0" smtClean="0"/>
              <a:t>Plejtvákovití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7466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BlueWhale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40410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909780" y="4509120"/>
            <a:ext cx="73244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Kostra plejtváka obrovského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83768" y="5373216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- USA, před Kalifornskou univerzitou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arm1.static.flickr.com/248/454156303_ec0f35ef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19499"/>
            <a:ext cx="476250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File:Blue whale 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5470955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File:Bluewhale 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8851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File:Blue Whale 001 body b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0"/>
            <a:ext cx="3779912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827584" y="2132856"/>
            <a:ext cx="7776864" cy="5040560"/>
          </a:xfrm>
        </p:spPr>
        <p:txBody>
          <a:bodyPr/>
          <a:lstStyle/>
          <a:p>
            <a:r>
              <a:rPr lang="cs-CZ" dirty="0" smtClean="0"/>
              <a:t>2. největší tvor na Zemi</a:t>
            </a:r>
          </a:p>
          <a:p>
            <a:r>
              <a:rPr lang="cs-CZ" dirty="0" smtClean="0"/>
              <a:t>18 – 25 metrů dlouhý</a:t>
            </a:r>
          </a:p>
          <a:p>
            <a:r>
              <a:rPr lang="cs-CZ" dirty="0" smtClean="0"/>
              <a:t>Říká se mu také Kyt myší</a:t>
            </a:r>
          </a:p>
          <a:p>
            <a:r>
              <a:rPr lang="cs-CZ" dirty="0" smtClean="0"/>
              <a:t>50 – 100 tun</a:t>
            </a:r>
          </a:p>
          <a:p>
            <a:r>
              <a:rPr lang="cs-CZ" dirty="0" smtClean="0"/>
              <a:t>Šedomodrý, bílé břicho</a:t>
            </a:r>
          </a:p>
          <a:p>
            <a:r>
              <a:rPr lang="cs-CZ" dirty="0" err="1" smtClean="0"/>
              <a:t>Myšoci</a:t>
            </a:r>
            <a:r>
              <a:rPr lang="cs-CZ" dirty="0" smtClean="0"/>
              <a:t> kdysi žili rozšířeni všude po oceánech, ale rybáři na ně plánovali útoky, proto jejich počet rychle klesá (dokonce i dnes jej loví Islanďané nebo Japonci)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885205" y="1124744"/>
            <a:ext cx="53735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Plejtvák </a:t>
            </a:r>
            <a:r>
              <a:rPr lang="cs-CZ" sz="4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myšok</a:t>
            </a:r>
            <a:endParaRPr lang="cs-CZ" sz="4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15745" y="188640"/>
            <a:ext cx="6512511" cy="1143000"/>
          </a:xfrm>
        </p:spPr>
        <p:txBody>
          <a:bodyPr/>
          <a:lstStyle/>
          <a:p>
            <a:pPr algn="ctr"/>
            <a:r>
              <a:rPr lang="cs-CZ" sz="5400" dirty="0" smtClean="0"/>
              <a:t>Plejtvákovití</a:t>
            </a:r>
            <a:endParaRPr lang="cs-CZ" sz="5400" dirty="0"/>
          </a:p>
        </p:txBody>
      </p:sp>
      <p:pic>
        <p:nvPicPr>
          <p:cNvPr id="29698" name="Picture 2" descr="Soubor:LMazzuca Fin Wh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2808312" cy="2111852"/>
          </a:xfrm>
          <a:prstGeom prst="rect">
            <a:avLst/>
          </a:prstGeom>
          <a:noFill/>
        </p:spPr>
      </p:pic>
      <p:pic>
        <p:nvPicPr>
          <p:cNvPr id="29700" name="Picture 4" descr="Soubor: Balaenoptera physalus skele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013176"/>
            <a:ext cx="7620000" cy="2257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6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827584" y="2132856"/>
            <a:ext cx="7776864" cy="50405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14 – 17 metrů</a:t>
            </a:r>
          </a:p>
          <a:p>
            <a:r>
              <a:rPr lang="cs-CZ" dirty="0" smtClean="0"/>
              <a:t>25 – 45 tun</a:t>
            </a:r>
          </a:p>
          <a:p>
            <a:r>
              <a:rPr lang="cs-CZ" dirty="0" smtClean="0"/>
              <a:t>Kosmopolitně rozšířen</a:t>
            </a:r>
          </a:p>
          <a:p>
            <a:r>
              <a:rPr lang="cs-CZ" dirty="0" smtClean="0"/>
              <a:t>Na hřbetě silná ploutev</a:t>
            </a:r>
          </a:p>
          <a:p>
            <a:r>
              <a:rPr lang="cs-CZ" dirty="0" smtClean="0"/>
              <a:t>Dlouhé, úzké hrudní ploutve (až 5 m dlouhé)</a:t>
            </a:r>
          </a:p>
          <a:p>
            <a:r>
              <a:rPr lang="cs-CZ" dirty="0" smtClean="0"/>
              <a:t>Tělo obaleno velkým množstvím tuku</a:t>
            </a:r>
          </a:p>
          <a:p>
            <a:r>
              <a:rPr lang="cs-CZ" dirty="0" smtClean="0"/>
              <a:t>Je velice obratný, vyskakuje nad hladinu, dělá, přemety, atd.</a:t>
            </a:r>
          </a:p>
          <a:p>
            <a:r>
              <a:rPr lang="cs-CZ" dirty="0" smtClean="0"/>
              <a:t>Na čelisti jsou přítomny bradavice, z nich vyrůstají 3 cm dlouhé hmatové chloupky, tzv. </a:t>
            </a:r>
            <a:r>
              <a:rPr lang="cs-CZ" b="1" dirty="0" err="1" smtClean="0"/>
              <a:t>vibrisy</a:t>
            </a:r>
            <a:endParaRPr lang="cs-CZ" b="1" dirty="0" smtClean="0"/>
          </a:p>
          <a:p>
            <a:r>
              <a:rPr lang="cs-CZ" dirty="0" smtClean="0"/>
              <a:t>Loví pomocí techniky bublinkových sítí</a:t>
            </a:r>
          </a:p>
          <a:p>
            <a:r>
              <a:rPr lang="cs-CZ" dirty="0" smtClean="0"/>
              <a:t>Znám svým zpěvem (až 30 minut)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846207" y="1124744"/>
            <a:ext cx="34515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keporkak</a:t>
            </a:r>
            <a:endParaRPr lang="cs-CZ" sz="4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15745" y="188640"/>
            <a:ext cx="6512511" cy="1143000"/>
          </a:xfrm>
        </p:spPr>
        <p:txBody>
          <a:bodyPr/>
          <a:lstStyle/>
          <a:p>
            <a:pPr algn="ctr"/>
            <a:r>
              <a:rPr lang="cs-CZ" sz="5400" dirty="0" smtClean="0"/>
              <a:t>Plejtvákovití</a:t>
            </a:r>
            <a:endParaRPr lang="cs-CZ" sz="5400" dirty="0"/>
          </a:p>
        </p:txBody>
      </p:sp>
      <p:pic>
        <p:nvPicPr>
          <p:cNvPr id="31746" name="Picture 2" descr="Soubor:Humpback stellwagen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76057"/>
            <a:ext cx="3312368" cy="1875629"/>
          </a:xfrm>
          <a:prstGeom prst="rect">
            <a:avLst/>
          </a:prstGeom>
          <a:noFill/>
        </p:spPr>
      </p:pic>
      <p:pic>
        <p:nvPicPr>
          <p:cNvPr id="4098" name="Picture 2" descr="http://farm1.static.flickr.com/154/347748290_35e6ff6a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12" y="260648"/>
            <a:ext cx="2212643" cy="1739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6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83568" y="0"/>
            <a:ext cx="5471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Úkol:</a:t>
            </a:r>
          </a:p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Roztřiďte zadané zástupce do čeledí</a:t>
            </a:r>
            <a:endParaRPr lang="cs-CZ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cs-CZ" sz="1600" dirty="0" smtClean="0"/>
              <a:t> </a:t>
            </a:r>
          </a:p>
          <a:p>
            <a:endParaRPr lang="cs-CZ" sz="1600" dirty="0"/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467544" y="1124744"/>
            <a:ext cx="2304256" cy="864096"/>
          </a:xfrm>
          <a:prstGeom prst="round2DiagRect">
            <a:avLst/>
          </a:prstGeom>
          <a:solidFill>
            <a:srgbClr val="CC66FF"/>
          </a:solidFill>
          <a:scene3d>
            <a:camera prst="orthographicFront"/>
            <a:lightRig rig="threePt" dir="t">
              <a:rot lat="0" lon="0" rev="600000"/>
            </a:lightRig>
          </a:scene3d>
          <a:sp3d prstMaterial="softEdge">
            <a:bevelT w="165100" prst="coolSlan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>
                <a:solidFill>
                  <a:schemeClr val="bg2">
                    <a:lumMod val="10000"/>
                  </a:schemeClr>
                </a:solidFill>
              </a:rPr>
              <a:t>Velrybka</a:t>
            </a: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 malá</a:t>
            </a:r>
            <a:endParaRPr lang="cs-CZ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Obdélník se zakulaceným příčným rohem 8"/>
          <p:cNvSpPr/>
          <p:nvPr/>
        </p:nvSpPr>
        <p:spPr>
          <a:xfrm>
            <a:off x="2267744" y="2852936"/>
            <a:ext cx="2304256" cy="864096"/>
          </a:xfrm>
          <a:prstGeom prst="round2DiagRect">
            <a:avLst/>
          </a:prstGeom>
          <a:solidFill>
            <a:srgbClr val="CC66FF"/>
          </a:solidFill>
          <a:scene3d>
            <a:camera prst="orthographicFront"/>
            <a:lightRig rig="threePt" dir="t">
              <a:rot lat="0" lon="0" rev="600000"/>
            </a:lightRig>
          </a:scene3d>
          <a:sp3d prstMaterial="softEdge">
            <a:bevelT w="165100" prst="coolSlan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Plejtvák malý</a:t>
            </a:r>
            <a:endParaRPr lang="cs-CZ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Obdélník se zakulaceným příčným rohem 9"/>
          <p:cNvSpPr/>
          <p:nvPr/>
        </p:nvSpPr>
        <p:spPr>
          <a:xfrm>
            <a:off x="395536" y="4941168"/>
            <a:ext cx="2304256" cy="864096"/>
          </a:xfrm>
          <a:prstGeom prst="round2DiagRect">
            <a:avLst/>
          </a:prstGeom>
          <a:solidFill>
            <a:srgbClr val="CC66FF"/>
          </a:solidFill>
          <a:scene3d>
            <a:camera prst="orthographicFront"/>
            <a:lightRig rig="threePt" dir="t">
              <a:rot lat="0" lon="0" rev="600000"/>
            </a:lightRig>
          </a:scene3d>
          <a:sp3d prstMaterial="softEdge">
            <a:bevelT w="165100" prst="coolSlan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Velryba antarktická</a:t>
            </a:r>
            <a:endParaRPr lang="cs-CZ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Obdélník se zakulaceným příčným rohem 10"/>
          <p:cNvSpPr/>
          <p:nvPr/>
        </p:nvSpPr>
        <p:spPr>
          <a:xfrm>
            <a:off x="5580112" y="5229200"/>
            <a:ext cx="2304256" cy="864096"/>
          </a:xfrm>
          <a:prstGeom prst="round2DiagRect">
            <a:avLst/>
          </a:prstGeom>
          <a:solidFill>
            <a:srgbClr val="CC66FF"/>
          </a:solidFill>
          <a:scene3d>
            <a:camera prst="orthographicFront"/>
            <a:lightRig rig="threePt" dir="t">
              <a:rot lat="0" lon="0" rev="600000"/>
            </a:lightRig>
          </a:scene3d>
          <a:sp3d prstMaterial="softEdge">
            <a:bevelT w="165100" prst="coolSlan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Kyt myší</a:t>
            </a:r>
            <a:endParaRPr lang="cs-CZ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Obdélník se zakulaceným příčným rohem 11"/>
          <p:cNvSpPr/>
          <p:nvPr/>
        </p:nvSpPr>
        <p:spPr>
          <a:xfrm>
            <a:off x="5796136" y="1484784"/>
            <a:ext cx="2304256" cy="864096"/>
          </a:xfrm>
          <a:prstGeom prst="round2DiagRect">
            <a:avLst/>
          </a:prstGeom>
          <a:solidFill>
            <a:srgbClr val="CC66FF"/>
          </a:solidFill>
          <a:scene3d>
            <a:camera prst="orthographicFront"/>
            <a:lightRig rig="threePt" dir="t">
              <a:rot lat="0" lon="0" rev="600000"/>
            </a:lightRig>
          </a:scene3d>
          <a:sp3d prstMaterial="softEdge">
            <a:bevelT w="165100" prst="coolSlan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Modrá velryba</a:t>
            </a:r>
            <a:endParaRPr lang="cs-CZ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Obdélník se zakulaceným příčným rohem 12"/>
          <p:cNvSpPr/>
          <p:nvPr/>
        </p:nvSpPr>
        <p:spPr>
          <a:xfrm>
            <a:off x="6156176" y="3501008"/>
            <a:ext cx="2304256" cy="864096"/>
          </a:xfrm>
          <a:prstGeom prst="round2DiagRect">
            <a:avLst/>
          </a:prstGeom>
          <a:solidFill>
            <a:srgbClr val="CC66FF"/>
          </a:solidFill>
          <a:scene3d>
            <a:camera prst="orthographicFront"/>
            <a:lightRig rig="threePt" dir="t">
              <a:rot lat="0" lon="0" rev="600000"/>
            </a:lightRig>
          </a:scene3d>
          <a:sp3d prstMaterial="softEdge">
            <a:bevelT w="165100" prst="coolSlan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Plejtvákovec šedohřbetý</a:t>
            </a:r>
            <a:endParaRPr lang="cs-CZ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3495" y="1916832"/>
            <a:ext cx="5637010" cy="882119"/>
          </a:xfrm>
        </p:spPr>
        <p:txBody>
          <a:bodyPr/>
          <a:lstStyle/>
          <a:p>
            <a:pPr algn="ctr"/>
            <a:r>
              <a:rPr lang="cs-CZ" i="1" dirty="0" smtClean="0">
                <a:solidFill>
                  <a:schemeClr val="tx1"/>
                </a:solidFill>
              </a:rPr>
              <a:t>KOSTICOVCI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930883" cy="2240926"/>
          </a:xfrm>
        </p:spPr>
        <p:txBody>
          <a:bodyPr/>
          <a:lstStyle/>
          <a:p>
            <a:r>
              <a:rPr lang="cs-CZ" sz="8800" dirty="0" smtClean="0">
                <a:solidFill>
                  <a:srgbClr val="002060"/>
                </a:solidFill>
                <a:latin typeface="Bauhaus 93" pitchFamily="82" charset="0"/>
              </a:rPr>
              <a:t>K Y T O V C I</a:t>
            </a:r>
            <a:endParaRPr lang="cs-CZ" sz="8800" dirty="0">
              <a:solidFill>
                <a:srgbClr val="002060"/>
              </a:solidFill>
              <a:latin typeface="Bauhaus 93" pitchFamily="82" charset="0"/>
            </a:endParaRPr>
          </a:p>
        </p:txBody>
      </p:sp>
      <p:pic>
        <p:nvPicPr>
          <p:cNvPr id="1026" name="Picture 2" descr="http://farm2.static.flickr.com/1095/1394346636_2aad8df1f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66" y="2348880"/>
            <a:ext cx="5531269" cy="31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rgbClr val="233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5857892"/>
            <a:ext cx="428596" cy="1000108"/>
          </a:xfrm>
          <a:prstGeom prst="rect">
            <a:avLst/>
          </a:prstGeom>
          <a:solidFill>
            <a:srgbClr val="D86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214414" y="6237313"/>
            <a:ext cx="6813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bg1"/>
                </a:solidFill>
                <a:latin typeface="DaxlinePro" pitchFamily="50" charset="0"/>
              </a:rPr>
              <a:t>© Sportovní</a:t>
            </a:r>
            <a:r>
              <a:rPr lang="cs-CZ" sz="1000" baseline="0" dirty="0" smtClean="0">
                <a:solidFill>
                  <a:schemeClr val="bg1"/>
                </a:solidFill>
                <a:latin typeface="DaxlinePro" pitchFamily="50" charset="0"/>
              </a:rPr>
              <a:t> gymnázium Dany a Emila Zátopkových Ostrava</a:t>
            </a:r>
            <a:endParaRPr lang="cs-CZ" sz="1000" dirty="0">
              <a:solidFill>
                <a:schemeClr val="bg1"/>
              </a:solidFill>
              <a:latin typeface="DaxlinePro" pitchFamily="50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8064524" y="6000768"/>
            <a:ext cx="793756" cy="793756"/>
            <a:chOff x="7921648" y="279378"/>
            <a:chExt cx="1080000" cy="1080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Elipsa 11"/>
            <p:cNvSpPr/>
            <p:nvPr userDrawn="1"/>
          </p:nvSpPr>
          <p:spPr>
            <a:xfrm>
              <a:off x="7921648" y="279378"/>
              <a:ext cx="1080000" cy="10800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bg1">
                    <a:lumMod val="85000"/>
                  </a:schemeClr>
                </a:gs>
                <a:gs pos="50000">
                  <a:schemeClr val="bg1"/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0</a:t>
              </a:r>
              <a:endParaRPr lang="cs-CZ" dirty="0"/>
            </a:p>
          </p:txBody>
        </p:sp>
        <p:grpSp>
          <p:nvGrpSpPr>
            <p:cNvPr id="10" name="Skupina 18"/>
            <p:cNvGrpSpPr/>
            <p:nvPr userDrawn="1"/>
          </p:nvGrpSpPr>
          <p:grpSpPr>
            <a:xfrm>
              <a:off x="7942285" y="296348"/>
              <a:ext cx="1044000" cy="1044000"/>
              <a:chOff x="7942285" y="296348"/>
              <a:chExt cx="1044000" cy="1044000"/>
            </a:xfrm>
          </p:grpSpPr>
          <p:sp>
            <p:nvSpPr>
              <p:cNvPr id="11" name="Elipsa 13"/>
              <p:cNvSpPr/>
              <p:nvPr userDrawn="1"/>
            </p:nvSpPr>
            <p:spPr>
              <a:xfrm>
                <a:off x="7942285" y="296348"/>
                <a:ext cx="1044000" cy="1044000"/>
              </a:xfrm>
              <a:prstGeom prst="ellipse">
                <a:avLst/>
              </a:prstGeom>
              <a:gradFill>
                <a:gsLst>
                  <a:gs pos="50000">
                    <a:schemeClr val="bg1"/>
                  </a:gs>
                  <a:gs pos="50000">
                    <a:schemeClr val="bg1">
                      <a:lumMod val="85000"/>
                    </a:schemeClr>
                  </a:gs>
                  <a:gs pos="50000">
                    <a:schemeClr val="bg1"/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2" name="Obrázek 10" descr="logo_cele.pn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69274" y="311127"/>
                <a:ext cx="983184" cy="9990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1381916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77808" cy="2520280"/>
          </a:xfrm>
        </p:spPr>
        <p:txBody>
          <a:bodyPr/>
          <a:lstStyle/>
          <a:p>
            <a:pPr algn="ctr"/>
            <a:r>
              <a:rPr lang="cs-CZ" sz="54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</a:rPr>
              <a:t>DĚKUJI  ZA  POZORNOST</a:t>
            </a:r>
            <a:br>
              <a:rPr lang="cs-CZ" sz="54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</a:rPr>
            </a:br>
            <a:r>
              <a:rPr lang="cs-CZ" sz="8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Franklin Gothic Heavy" pitchFamily="34" charset="0"/>
                <a:sym typeface="Wingdings" pitchFamily="2" charset="2"/>
              </a:rPr>
              <a:t></a:t>
            </a:r>
            <a:endParaRPr lang="cs-CZ" sz="8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2232248" cy="368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6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5745" y="0"/>
            <a:ext cx="6512511" cy="1143000"/>
          </a:xfrm>
        </p:spPr>
        <p:txBody>
          <a:bodyPr/>
          <a:lstStyle/>
          <a:p>
            <a:pPr algn="ctr"/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7920880" cy="587727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BAIRD,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en.wikipedia.org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http://en.wikipedia.org/wiki/File:Blue_whale_tail.JPG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Animalphotos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http://farm2.static.flickr.com/1080/1348038445_850b93ba60.jpg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Animalphotos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http://farm1.static.flickr.com/154/347748290_35e6ff6a4d.jpg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Animalphotos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http://farm2.static.flickr.com/1102/1356661557_6cc412eb2a_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b.jpg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Animalphotos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http://farm2.static.flickr.com/1095/1394346636_2aad8df1f7.jpg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Animalphotos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http://farm2.static.flickr.com/1206/641123258_1b17205487.jpg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WELLES,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cs.wikipedia.org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http://upload.wikimedia.org/wikipedia/commons/9/9e/Humpback_stellwagen_edit.jpg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en.wikipedia.org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http://upload.wikimedia.org/wikipedia/commons/a/a5/Balaenoptera_physalus_skeleton.jpg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MAZZUCA, Lori.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en.wikipedia.org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http://upload.wikimedia.org/wikipedia/commons/5/58/LMazzuca_Fin_Whale.jpg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NOAA FISHERIES.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en.wikipedia.org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http://upload.wikimedia.org/wikipedia/commons/0/06/Blue_Whale_001_body_bw.jpg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BENKO, Fred.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en.wikipedia.org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http://upload.wikimedia.org/wikipedia/commons/6/6c/Bluewhale_300.jpg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BRONWEN, Lea.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en.wikipedia.org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http://upload.wikimedia.org/wikipedia/commons/1/14/BlueWhaleSkeleton.jpg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Animalphotos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http://farm1.static.flickr.com/248/454156303_ec0f35ef9b_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b.jpg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AUTOR NEUVEDEN.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cs.wikipedia.org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http://upload.wikimedia.org/wikipedia/commons/9/9d/Eubalaena_glacialis_dead.jpg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CATANZARITI, Michael. 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en.wikipedia.org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 [online]. [cit. 3.11.2012]. Dostupný na WWW: http://upload.wikimedia.org/wikipedia/commons/c/c2/Southern_right_whale6.jpg</a:t>
            </a:r>
          </a:p>
          <a:p>
            <a:r>
              <a:rPr lang="cs-CZ" dirty="0" smtClean="0"/>
              <a:t>AUTOR NEUVEDEN. </a:t>
            </a:r>
            <a:r>
              <a:rPr lang="cs-CZ" i="1" dirty="0" err="1" smtClean="0"/>
              <a:t>cs.wikipedia.org</a:t>
            </a:r>
            <a:r>
              <a:rPr lang="cs-CZ" dirty="0" smtClean="0"/>
              <a:t> [online]. [cit. 3.11.2012]. Dostupný na WWW: http://upload.wikimedia.org/wikipedia/commons/c/c9/Bowheads42.jpg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/>
              <a:t>LYCAON.CL. </a:t>
            </a:r>
            <a:r>
              <a:rPr lang="cs-CZ" i="1" dirty="0" err="1" smtClean="0"/>
              <a:t>cs.wikipedia.org</a:t>
            </a:r>
            <a:r>
              <a:rPr lang="cs-CZ" dirty="0" smtClean="0"/>
              <a:t> [online]. [cit. 3.11.2012]. Dostupný na WWW: http://upload.wikimedia.org/wikipedia/commons/6/6c/Caperea_marginata_3.jpg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143000"/>
          </a:xfrm>
        </p:spPr>
        <p:txBody>
          <a:bodyPr/>
          <a:lstStyle/>
          <a:p>
            <a:pPr algn="ctr"/>
            <a:r>
              <a:rPr lang="cs-CZ" dirty="0" smtClean="0"/>
              <a:t>TAXONOMIE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226870" y="1412776"/>
            <a:ext cx="7161553" cy="48245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Lat. název = </a:t>
            </a:r>
            <a:r>
              <a:rPr lang="cs-CZ" dirty="0" err="1" smtClean="0"/>
              <a:t>Cetacea</a:t>
            </a:r>
            <a:endParaRPr lang="cs-CZ" dirty="0" smtClean="0"/>
          </a:p>
          <a:p>
            <a:r>
              <a:rPr lang="cs-CZ" dirty="0" smtClean="0"/>
              <a:t>80 druhů v 10 čeledích</a:t>
            </a:r>
          </a:p>
          <a:p>
            <a:r>
              <a:rPr lang="cs-CZ" dirty="0" smtClean="0"/>
              <a:t>Dva podřády: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Cetacea</a:t>
            </a:r>
            <a:r>
              <a:rPr lang="cs-CZ" dirty="0" smtClean="0"/>
              <a:t> = </a:t>
            </a:r>
            <a:r>
              <a:rPr lang="cs-CZ" dirty="0" err="1" smtClean="0"/>
              <a:t>cetus</a:t>
            </a:r>
            <a:r>
              <a:rPr lang="cs-CZ" dirty="0" smtClean="0"/>
              <a:t> → velké mořské zvíře</a:t>
            </a:r>
          </a:p>
          <a:p>
            <a:pPr marL="45720" indent="0">
              <a:buNone/>
            </a:pPr>
            <a:r>
              <a:rPr lang="cs-CZ" dirty="0" smtClean="0"/>
              <a:t>               = </a:t>
            </a:r>
            <a:r>
              <a:rPr lang="cs-CZ" dirty="0" err="1" smtClean="0"/>
              <a:t>ketos</a:t>
            </a:r>
            <a:r>
              <a:rPr lang="cs-CZ" dirty="0" smtClean="0"/>
              <a:t> → velryba</a:t>
            </a:r>
          </a:p>
          <a:p>
            <a:r>
              <a:rPr lang="cs-CZ" dirty="0" err="1" smtClean="0"/>
              <a:t>Cetologie</a:t>
            </a:r>
            <a:r>
              <a:rPr lang="cs-CZ" dirty="0" smtClean="0"/>
              <a:t> = věda zkoumající kytovce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331640" y="2535916"/>
            <a:ext cx="2880320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Ozubení</a:t>
            </a:r>
          </a:p>
          <a:p>
            <a:pPr algn="ctr"/>
            <a:r>
              <a:rPr lang="cs-CZ" dirty="0" smtClean="0"/>
              <a:t>(</a:t>
            </a:r>
            <a:r>
              <a:rPr lang="cs-CZ" dirty="0" err="1" smtClean="0"/>
              <a:t>Odontoceti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5148064" y="2535916"/>
            <a:ext cx="2880320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Kosticovci</a:t>
            </a:r>
          </a:p>
          <a:p>
            <a:pPr algn="ctr"/>
            <a:r>
              <a:rPr lang="cs-CZ" dirty="0" smtClean="0"/>
              <a:t>(</a:t>
            </a:r>
            <a:r>
              <a:rPr lang="cs-CZ" dirty="0" err="1" smtClean="0"/>
              <a:t>Mysticeti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9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226870" y="1412776"/>
            <a:ext cx="7161553" cy="4824536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88640"/>
            <a:ext cx="82528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u="sng" dirty="0" smtClean="0"/>
              <a:t>Úkol:</a:t>
            </a:r>
          </a:p>
          <a:p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</a:rPr>
              <a:t>Jmenujte důvody, proč kytovci patří mezi savce</a:t>
            </a:r>
          </a:p>
          <a:p>
            <a:pPr algn="ctr"/>
            <a:r>
              <a:rPr lang="cs-CZ" sz="2800" dirty="0" smtClean="0"/>
              <a:t> (stavba těla, způsob života…)</a:t>
            </a:r>
            <a:endParaRPr lang="cs-CZ" sz="2800" dirty="0"/>
          </a:p>
        </p:txBody>
      </p:sp>
      <p:pic>
        <p:nvPicPr>
          <p:cNvPr id="3074" name="Picture 2" descr="http://t1.gstatic.com/images?q=tbn:ANd9GcTbSBSM5ngFYXbi8znVJpod2-IKvvIC3IHK4yyESMB2j8Avl9Nmo6_qw76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544616" cy="4153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15745" y="188640"/>
            <a:ext cx="6512511" cy="1143000"/>
          </a:xfrm>
        </p:spPr>
        <p:txBody>
          <a:bodyPr/>
          <a:lstStyle/>
          <a:p>
            <a:pPr algn="ctr"/>
            <a:r>
              <a:rPr lang="cs-CZ" dirty="0" smtClean="0"/>
              <a:t>ZPŮSOB ŽIVOTA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899592" y="1196752"/>
            <a:ext cx="7776864" cy="5040560"/>
          </a:xfrm>
        </p:spPr>
        <p:txBody>
          <a:bodyPr/>
          <a:lstStyle/>
          <a:p>
            <a:r>
              <a:rPr lang="cs-CZ" dirty="0" smtClean="0"/>
              <a:t>Kytovci žijí v mořích a oceánech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Dýchají kyslík </a:t>
            </a:r>
            <a:r>
              <a:rPr lang="cs-CZ" dirty="0" smtClean="0"/>
              <a:t>– musí se nadechovat nad hladinou →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vznik gejzírů</a:t>
            </a:r>
          </a:p>
          <a:p>
            <a:r>
              <a:rPr lang="cs-CZ" dirty="0" smtClean="0"/>
              <a:t>Rodí </a:t>
            </a:r>
            <a:r>
              <a:rPr lang="cs-CZ" u="sng" dirty="0" smtClean="0"/>
              <a:t>živá</a:t>
            </a:r>
            <a:r>
              <a:rPr lang="cs-CZ" dirty="0" smtClean="0"/>
              <a:t> mláďata – </a:t>
            </a:r>
            <a:r>
              <a:rPr lang="cs-CZ" dirty="0" smtClean="0">
                <a:solidFill>
                  <a:srgbClr val="7030A0"/>
                </a:solidFill>
              </a:rPr>
              <a:t>kojí je mlékem</a:t>
            </a:r>
          </a:p>
          <a:p>
            <a:r>
              <a:rPr lang="cs-CZ" dirty="0" smtClean="0"/>
              <a:t>Jsou teplokrevní</a:t>
            </a:r>
          </a:p>
          <a:p>
            <a:r>
              <a:rPr lang="cs-CZ" dirty="0" smtClean="0"/>
              <a:t>Někteří mají zuby (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ozubení</a:t>
            </a:r>
            <a:r>
              <a:rPr lang="cs-CZ" dirty="0" smtClean="0"/>
              <a:t>) – žerou ryby, chobotnice, ostatní mořské živočichy</a:t>
            </a:r>
          </a:p>
          <a:p>
            <a:r>
              <a:rPr lang="cs-CZ" dirty="0" smtClean="0"/>
              <a:t>Jiní mají </a:t>
            </a:r>
            <a:r>
              <a:rPr lang="cs-CZ" dirty="0" smtClean="0">
                <a:solidFill>
                  <a:srgbClr val="FFFF00"/>
                </a:solidFill>
              </a:rPr>
              <a:t>kostice</a:t>
            </a:r>
            <a:r>
              <a:rPr lang="cs-CZ" dirty="0" smtClean="0"/>
              <a:t> – dvě řady desek, jimiž filtrují mořskou vodu – živí se planktonem</a:t>
            </a:r>
          </a:p>
          <a:p>
            <a:r>
              <a:rPr lang="cs-CZ" dirty="0" smtClean="0"/>
              <a:t>Dorozumívání pomocí speciální echolokace, tzv. </a:t>
            </a:r>
            <a:r>
              <a:rPr lang="cs-CZ" b="1" dirty="0" err="1" smtClean="0"/>
              <a:t>hydrolokace</a:t>
            </a:r>
            <a:r>
              <a:rPr lang="cs-CZ" b="1" dirty="0" smtClean="0"/>
              <a:t>, </a:t>
            </a:r>
            <a:r>
              <a:rPr lang="cs-CZ" dirty="0" smtClean="0"/>
              <a:t>dokáží vyluzovat i slyšitelné zvuky – šíří se kilometry oceánem, např. </a:t>
            </a:r>
            <a:r>
              <a:rPr lang="cs-CZ" b="1" dirty="0" smtClean="0"/>
              <a:t>velrybí zpěv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4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15745" y="188640"/>
            <a:ext cx="6512511" cy="1143000"/>
          </a:xfrm>
        </p:spPr>
        <p:txBody>
          <a:bodyPr/>
          <a:lstStyle/>
          <a:p>
            <a:pPr algn="ctr"/>
            <a:r>
              <a:rPr lang="cs-CZ" dirty="0" smtClean="0">
                <a:latin typeface="Bauhaus 93" pitchFamily="82" charset="0"/>
              </a:rPr>
              <a:t>K O S T I C O V C I</a:t>
            </a:r>
            <a:endParaRPr lang="cs-CZ" dirty="0">
              <a:latin typeface="Bauhaus 93" pitchFamily="82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899592" y="1196752"/>
            <a:ext cx="7776864" cy="5040560"/>
          </a:xfrm>
        </p:spPr>
        <p:txBody>
          <a:bodyPr/>
          <a:lstStyle/>
          <a:p>
            <a:r>
              <a:rPr lang="cs-CZ" dirty="0" smtClean="0"/>
              <a:t>Místo zubů kostice</a:t>
            </a:r>
          </a:p>
          <a:p>
            <a:r>
              <a:rPr lang="cs-CZ" dirty="0" smtClean="0"/>
              <a:t>Samičky jsou větší než samci</a:t>
            </a:r>
          </a:p>
          <a:p>
            <a:r>
              <a:rPr lang="cs-CZ" dirty="0" smtClean="0"/>
              <a:t>Větší než ozubení</a:t>
            </a:r>
          </a:p>
          <a:p>
            <a:r>
              <a:rPr lang="cs-CZ" dirty="0" smtClean="0"/>
              <a:t>Dva dýchací otvory </a:t>
            </a:r>
          </a:p>
          <a:p>
            <a:r>
              <a:rPr lang="cs-CZ" dirty="0" smtClean="0"/>
              <a:t>Nemají schopnost echolokace</a:t>
            </a:r>
          </a:p>
          <a:p>
            <a:r>
              <a:rPr lang="cs-CZ" dirty="0" smtClean="0"/>
              <a:t>Potravou je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plankton</a:t>
            </a:r>
          </a:p>
          <a:p>
            <a:r>
              <a:rPr lang="cs-CZ" dirty="0" smtClean="0"/>
              <a:t>Žijí ve všech mořích a oceánech, kde každoročně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migrují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http://farm2.static.flickr.com/1206/641123258_1b172054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312368" cy="2490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899592" y="1196752"/>
            <a:ext cx="7776864" cy="5040560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Vývojový diagram: alternativní postup 1"/>
          <p:cNvSpPr/>
          <p:nvPr/>
        </p:nvSpPr>
        <p:spPr>
          <a:xfrm>
            <a:off x="2771800" y="252233"/>
            <a:ext cx="3600400" cy="116054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/>
                </a:solidFill>
              </a:rPr>
              <a:t>KOSTICOVCI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Vodorovný svitek 2"/>
          <p:cNvSpPr/>
          <p:nvPr/>
        </p:nvSpPr>
        <p:spPr>
          <a:xfrm>
            <a:off x="734228" y="2461173"/>
            <a:ext cx="2592288" cy="1224136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VELRYBOVITÍ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Vodorovný svitek 5"/>
          <p:cNvSpPr/>
          <p:nvPr/>
        </p:nvSpPr>
        <p:spPr>
          <a:xfrm>
            <a:off x="5243977" y="2461173"/>
            <a:ext cx="2592288" cy="1224136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VELRYBKOVITÍ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Vodorovný svitek 6"/>
          <p:cNvSpPr/>
          <p:nvPr/>
        </p:nvSpPr>
        <p:spPr>
          <a:xfrm>
            <a:off x="755576" y="4725144"/>
            <a:ext cx="2592288" cy="1224136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PLEJTVÁKOVITÍ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Vodorovný svitek 7"/>
          <p:cNvSpPr/>
          <p:nvPr/>
        </p:nvSpPr>
        <p:spPr>
          <a:xfrm>
            <a:off x="5144171" y="4695800"/>
            <a:ext cx="2592288" cy="1224136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PLEJTVÁKOVCOVITÍ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15745" y="188640"/>
            <a:ext cx="6512511" cy="1143000"/>
          </a:xfrm>
        </p:spPr>
        <p:txBody>
          <a:bodyPr/>
          <a:lstStyle/>
          <a:p>
            <a:pPr algn="ctr"/>
            <a:r>
              <a:rPr lang="cs-CZ" sz="5400" dirty="0" err="1" smtClean="0"/>
              <a:t>Velrybkovití</a:t>
            </a:r>
            <a:endParaRPr lang="cs-CZ" sz="5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899592" y="2132856"/>
            <a:ext cx="7776864" cy="5040560"/>
          </a:xfrm>
        </p:spPr>
        <p:txBody>
          <a:bodyPr/>
          <a:lstStyle/>
          <a:p>
            <a:r>
              <a:rPr lang="cs-CZ" dirty="0" smtClean="0"/>
              <a:t>Jediný zástupce čeledi </a:t>
            </a:r>
            <a:r>
              <a:rPr lang="cs-CZ" dirty="0" err="1" smtClean="0"/>
              <a:t>velrybkovití</a:t>
            </a:r>
            <a:endParaRPr lang="cs-CZ" dirty="0" smtClean="0"/>
          </a:p>
          <a:p>
            <a:r>
              <a:rPr lang="cs-CZ" dirty="0" smtClean="0"/>
              <a:t>6 – </a:t>
            </a:r>
            <a:r>
              <a:rPr lang="cs-CZ" dirty="0" err="1" smtClean="0"/>
              <a:t>6</a:t>
            </a:r>
            <a:r>
              <a:rPr lang="cs-CZ" dirty="0" smtClean="0"/>
              <a:t>,5 metru</a:t>
            </a:r>
          </a:p>
          <a:p>
            <a:r>
              <a:rPr lang="cs-CZ" dirty="0" smtClean="0"/>
              <a:t>3 – </a:t>
            </a:r>
            <a:r>
              <a:rPr lang="cs-CZ" dirty="0" err="1" smtClean="0"/>
              <a:t>3</a:t>
            </a:r>
            <a:r>
              <a:rPr lang="cs-CZ" dirty="0" smtClean="0"/>
              <a:t>,5 tuny</a:t>
            </a:r>
          </a:p>
          <a:p>
            <a:r>
              <a:rPr lang="cs-CZ" dirty="0" smtClean="0"/>
              <a:t>Žije u Antarktidy</a:t>
            </a:r>
          </a:p>
          <a:p>
            <a:r>
              <a:rPr lang="cs-CZ" dirty="0" smtClean="0"/>
              <a:t>Není vyhledávána lovci</a:t>
            </a:r>
          </a:p>
          <a:p>
            <a:r>
              <a:rPr lang="cs-CZ" dirty="0" smtClean="0"/>
              <a:t>Samotářský druh</a:t>
            </a:r>
          </a:p>
          <a:p>
            <a:r>
              <a:rPr lang="cs-CZ" dirty="0" smtClean="0"/>
              <a:t>Má vyvinutou hřbetní ploutev</a:t>
            </a:r>
          </a:p>
          <a:p>
            <a:r>
              <a:rPr lang="cs-CZ" dirty="0" smtClean="0"/>
              <a:t>Šedé, šedomodré tělo, břicho světlejší než hřbet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061858" y="1124744"/>
            <a:ext cx="50202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Velrybka</a:t>
            </a:r>
            <a:r>
              <a:rPr lang="cs-CZ" sz="4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malá</a:t>
            </a:r>
            <a:endParaRPr lang="cs-CZ" sz="44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pic>
        <p:nvPicPr>
          <p:cNvPr id="2052" name="Picture 4" descr="Soubor:Caperea marginat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4427984" y="2708920"/>
            <a:ext cx="4208304" cy="1546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6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5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15745" y="0"/>
            <a:ext cx="6512511" cy="1143000"/>
          </a:xfrm>
        </p:spPr>
        <p:txBody>
          <a:bodyPr/>
          <a:lstStyle/>
          <a:p>
            <a:pPr algn="ctr"/>
            <a:r>
              <a:rPr lang="cs-CZ" sz="5400" dirty="0" err="1" smtClean="0"/>
              <a:t>Velrybovití</a:t>
            </a:r>
            <a:endParaRPr lang="cs-CZ" sz="5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043608" y="2348880"/>
            <a:ext cx="7056784" cy="4104456"/>
          </a:xfrm>
        </p:spPr>
        <p:txBody>
          <a:bodyPr/>
          <a:lstStyle/>
          <a:p>
            <a:r>
              <a:rPr lang="cs-CZ" dirty="0" smtClean="0"/>
              <a:t>Hladké tělo, tichý pohyb ve vodě</a:t>
            </a:r>
          </a:p>
          <a:p>
            <a:r>
              <a:rPr lang="cs-CZ" dirty="0" smtClean="0"/>
              <a:t>Nepotápí se hluboko</a:t>
            </a:r>
          </a:p>
          <a:p>
            <a:r>
              <a:rPr lang="cs-CZ" dirty="0" smtClean="0"/>
              <a:t>1/3 délky těla = hlava</a:t>
            </a:r>
          </a:p>
          <a:p>
            <a:r>
              <a:rPr lang="cs-CZ" dirty="0" smtClean="0"/>
              <a:t>500 – 800 kostic, ty jsou 4, 5 metru velké (průměr)</a:t>
            </a:r>
          </a:p>
          <a:p>
            <a:r>
              <a:rPr lang="cs-CZ" dirty="0" smtClean="0"/>
              <a:t>Vysoce ohroženi</a:t>
            </a:r>
          </a:p>
          <a:p>
            <a:r>
              <a:rPr lang="cs-CZ" dirty="0" smtClean="0">
                <a:solidFill>
                  <a:srgbClr val="C00000"/>
                </a:solidFill>
                <a:latin typeface="Century Gothic" pitchFamily="34" charset="0"/>
              </a:rPr>
              <a:t>Velryba grónská</a:t>
            </a:r>
            <a:r>
              <a:rPr lang="cs-CZ" dirty="0" smtClean="0">
                <a:latin typeface="Century Gothic" pitchFamily="34" charset="0"/>
              </a:rPr>
              <a:t>,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velryba černá</a:t>
            </a:r>
            <a:r>
              <a:rPr lang="cs-CZ" dirty="0" smtClean="0">
                <a:latin typeface="Century Gothic" pitchFamily="34" charset="0"/>
              </a:rPr>
              <a:t>, </a:t>
            </a:r>
            <a:r>
              <a:rPr lang="cs-CZ" dirty="0" smtClean="0">
                <a:solidFill>
                  <a:srgbClr val="7030A0"/>
                </a:solidFill>
                <a:latin typeface="Century Gothic" pitchFamily="34" charset="0"/>
              </a:rPr>
              <a:t>velryba jižní</a:t>
            </a:r>
            <a:r>
              <a:rPr lang="cs-CZ" dirty="0" smtClean="0">
                <a:latin typeface="Century Gothic" pitchFamily="34" charset="0"/>
              </a:rPr>
              <a:t>, </a:t>
            </a:r>
            <a:r>
              <a:rPr lang="cs-CZ" dirty="0" smtClean="0">
                <a:solidFill>
                  <a:srgbClr val="0070C0"/>
                </a:solidFill>
                <a:latin typeface="Century Gothic" pitchFamily="34" charset="0"/>
              </a:rPr>
              <a:t>velryba japonská</a:t>
            </a:r>
          </a:p>
        </p:txBody>
      </p:sp>
      <p:sp>
        <p:nvSpPr>
          <p:cNvPr id="7" name="Obdélník 6"/>
          <p:cNvSpPr/>
          <p:nvPr/>
        </p:nvSpPr>
        <p:spPr>
          <a:xfrm>
            <a:off x="1691680" y="1484784"/>
            <a:ext cx="2376264" cy="7200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BALAENA</a:t>
            </a:r>
            <a:endParaRPr lang="cs-CZ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04048" y="1484784"/>
            <a:ext cx="2376264" cy="7200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EUBALAENA</a:t>
            </a:r>
            <a:endParaRPr lang="cs-CZ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0" name="Přímá spojovací šipka 19"/>
          <p:cNvCxnSpPr>
            <a:stCxn id="4" idx="2"/>
          </p:cNvCxnSpPr>
          <p:nvPr/>
        </p:nvCxnSpPr>
        <p:spPr>
          <a:xfrm flipH="1">
            <a:off x="4211960" y="1143000"/>
            <a:ext cx="360041" cy="341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572000" y="112474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624</TotalTime>
  <Words>811</Words>
  <Application>Microsoft Office PowerPoint</Application>
  <PresentationFormat>Předvádění na obrazovce (4:3)</PresentationFormat>
  <Paragraphs>179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Aerodynamika</vt:lpstr>
      <vt:lpstr>Prezentace aplikace PowerPoint</vt:lpstr>
      <vt:lpstr>K Y T O V C I</vt:lpstr>
      <vt:lpstr>TAXONOMIE</vt:lpstr>
      <vt:lpstr>Prezentace aplikace PowerPoint</vt:lpstr>
      <vt:lpstr>ZPŮSOB ŽIVOTA</vt:lpstr>
      <vt:lpstr>K O S T I C O V C I</vt:lpstr>
      <vt:lpstr>Prezentace aplikace PowerPoint</vt:lpstr>
      <vt:lpstr>Velrybkovití</vt:lpstr>
      <vt:lpstr>Velrybovití</vt:lpstr>
      <vt:lpstr>Velrybovití</vt:lpstr>
      <vt:lpstr>Velrybovití</vt:lpstr>
      <vt:lpstr>Plejtvákovcovití</vt:lpstr>
      <vt:lpstr>Plejtvákovití</vt:lpstr>
      <vt:lpstr>Plejtvákovití</vt:lpstr>
      <vt:lpstr>Prezentace aplikace PowerPoint</vt:lpstr>
      <vt:lpstr>Prezentace aplikace PowerPoint</vt:lpstr>
      <vt:lpstr>Plejtvákovití</vt:lpstr>
      <vt:lpstr>Plejtvákovití</vt:lpstr>
      <vt:lpstr>Prezentace aplikace PowerPoint</vt:lpstr>
      <vt:lpstr>DĚKUJI  ZA  POZORNOST </vt:lpstr>
      <vt:lpstr>CITACE</vt:lpstr>
    </vt:vector>
  </TitlesOfParts>
  <Company>Sportovní gymnázium Dany a Emila Zátopkových Ostrava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Y T O V C I</dc:title>
  <dc:creator>Martina Boháčová</dc:creator>
  <cp:lastModifiedBy>Martina Boháčová</cp:lastModifiedBy>
  <cp:revision>52</cp:revision>
  <dcterms:created xsi:type="dcterms:W3CDTF">2012-11-02T18:38:10Z</dcterms:created>
  <dcterms:modified xsi:type="dcterms:W3CDTF">2012-11-28T08:28:23Z</dcterms:modified>
</cp:coreProperties>
</file>