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3" r:id="rId2"/>
    <p:sldId id="301" r:id="rId3"/>
    <p:sldId id="258" r:id="rId4"/>
    <p:sldId id="259" r:id="rId5"/>
    <p:sldId id="261" r:id="rId6"/>
    <p:sldId id="264" r:id="rId7"/>
    <p:sldId id="300" r:id="rId8"/>
    <p:sldId id="267" r:id="rId9"/>
    <p:sldId id="268" r:id="rId10"/>
    <p:sldId id="270" r:id="rId11"/>
    <p:sldId id="271" r:id="rId12"/>
    <p:sldId id="295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99" r:id="rId23"/>
    <p:sldId id="282" r:id="rId24"/>
    <p:sldId id="297" r:id="rId25"/>
    <p:sldId id="284" r:id="rId26"/>
    <p:sldId id="285" r:id="rId27"/>
    <p:sldId id="286" r:id="rId28"/>
    <p:sldId id="287" r:id="rId29"/>
    <p:sldId id="288" r:id="rId30"/>
    <p:sldId id="289" r:id="rId31"/>
    <p:sldId id="291" r:id="rId32"/>
    <p:sldId id="272" r:id="rId3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841A651-8020-4473-8261-06EF82E21C09}" type="datetimeFigureOut">
              <a:rPr lang="cs-CZ" smtClean="0"/>
              <a:pPr/>
              <a:t>31.5.2013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C3EB6C-7AD4-4925-A44B-7F8C0B2F9D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1A651-8020-4473-8261-06EF82E21C09}" type="datetimeFigureOut">
              <a:rPr lang="cs-CZ" smtClean="0"/>
              <a:pPr/>
              <a:t>31.5.2013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EB6C-7AD4-4925-A44B-7F8C0B2F9D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1A651-8020-4473-8261-06EF82E21C09}" type="datetimeFigureOut">
              <a:rPr lang="cs-CZ" smtClean="0"/>
              <a:pPr/>
              <a:t>31.5.2013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EB6C-7AD4-4925-A44B-7F8C0B2F9D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841A651-8020-4473-8261-06EF82E21C09}" type="datetimeFigureOut">
              <a:rPr lang="cs-CZ" smtClean="0"/>
              <a:pPr/>
              <a:t>31.5.2013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EB6C-7AD4-4925-A44B-7F8C0B2F9D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841A651-8020-4473-8261-06EF82E21C09}" type="datetimeFigureOut">
              <a:rPr lang="cs-CZ" smtClean="0"/>
              <a:pPr/>
              <a:t>31.5.2013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C3EB6C-7AD4-4925-A44B-7F8C0B2F9D3F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841A651-8020-4473-8261-06EF82E21C09}" type="datetimeFigureOut">
              <a:rPr lang="cs-CZ" smtClean="0"/>
              <a:pPr/>
              <a:t>31.5.2013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C3EB6C-7AD4-4925-A44B-7F8C0B2F9D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841A651-8020-4473-8261-06EF82E21C09}" type="datetimeFigureOut">
              <a:rPr lang="cs-CZ" smtClean="0"/>
              <a:pPr/>
              <a:t>31.5.2013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C3EB6C-7AD4-4925-A44B-7F8C0B2F9D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1A651-8020-4473-8261-06EF82E21C09}" type="datetimeFigureOut">
              <a:rPr lang="cs-CZ" smtClean="0"/>
              <a:pPr/>
              <a:t>31.5.2013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EB6C-7AD4-4925-A44B-7F8C0B2F9D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841A651-8020-4473-8261-06EF82E21C09}" type="datetimeFigureOut">
              <a:rPr lang="cs-CZ" smtClean="0"/>
              <a:pPr/>
              <a:t>31.5.2013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C3EB6C-7AD4-4925-A44B-7F8C0B2F9D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841A651-8020-4473-8261-06EF82E21C09}" type="datetimeFigureOut">
              <a:rPr lang="cs-CZ" smtClean="0"/>
              <a:pPr/>
              <a:t>31.5.2013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C3EB6C-7AD4-4925-A44B-7F8C0B2F9D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841A651-8020-4473-8261-06EF82E21C09}" type="datetimeFigureOut">
              <a:rPr lang="cs-CZ" smtClean="0"/>
              <a:pPr/>
              <a:t>31.5.2013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C3EB6C-7AD4-4925-A44B-7F8C0B2F9D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841A651-8020-4473-8261-06EF82E21C09}" type="datetimeFigureOut">
              <a:rPr lang="cs-CZ" smtClean="0"/>
              <a:pPr/>
              <a:t>31.5.2013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C3EB6C-7AD4-4925-A44B-7F8C0B2F9D3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41711" y="620688"/>
            <a:ext cx="8062912" cy="489654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cs-CZ" sz="5400" b="1" dirty="0" smtClean="0">
                <a:ln/>
                <a:solidFill>
                  <a:schemeClr val="accent3"/>
                </a:solidFill>
                <a:effectLst/>
                <a:latin typeface="Calibri" pitchFamily="34" charset="0"/>
              </a:rPr>
              <a:t>Podstatná jména konkrétní, abstraktní, hromadná, pomnožná, látková</a:t>
            </a:r>
            <a:br>
              <a:rPr lang="cs-CZ" sz="5400" b="1" dirty="0" smtClean="0">
                <a:ln/>
                <a:solidFill>
                  <a:schemeClr val="accent3"/>
                </a:solidFill>
                <a:effectLst/>
                <a:latin typeface="Calibri" pitchFamily="34" charset="0"/>
              </a:rPr>
            </a:br>
            <a:endParaRPr lang="cs-CZ" sz="5400" b="1" dirty="0">
              <a:ln/>
              <a:solidFill>
                <a:schemeClr val="accent3"/>
              </a:solidFill>
              <a:effectLst/>
              <a:latin typeface="Calibri" pitchFamily="34" charset="0"/>
            </a:endParaRPr>
          </a:p>
        </p:txBody>
      </p:sp>
      <p:sp>
        <p:nvSpPr>
          <p:cNvPr id="3" name="Rámeček 2"/>
          <p:cNvSpPr/>
          <p:nvPr/>
        </p:nvSpPr>
        <p:spPr>
          <a:xfrm>
            <a:off x="251520" y="476672"/>
            <a:ext cx="8640960" cy="518457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619672" y="6030580"/>
            <a:ext cx="62646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Tvorba </a:t>
            </a:r>
            <a:r>
              <a:rPr lang="cs-CZ" sz="2000" dirty="0" smtClean="0"/>
              <a:t>VY_32_INOVACE_KARBULOVA.CEJJAZ.20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336704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   - 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určitou horu, řeku, stát  </a:t>
            </a: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= jména zeměpisná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     Lysá Hora, Ostravice, Česká republika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   - 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jména příslušníků národa, státu, jména obyvatel </a:t>
            </a:r>
          </a:p>
          <a:p>
            <a:pPr>
              <a:buNone/>
            </a:pP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     obce 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     Čech, Slovák, Polák, </a:t>
            </a:r>
            <a:r>
              <a:rPr lang="cs-CZ" dirty="0" err="1" smtClean="0">
                <a:solidFill>
                  <a:schemeClr val="bg1"/>
                </a:solidFill>
                <a:latin typeface="Calibri" pitchFamily="34" charset="0"/>
              </a:rPr>
              <a:t>Ostravák</a:t>
            </a:r>
            <a:endParaRPr lang="cs-CZ" dirty="0" smtClean="0">
              <a:solidFill>
                <a:schemeClr val="bg1"/>
              </a:solidFill>
              <a:latin typeface="Calibri" pitchFamily="34" charset="0"/>
            </a:endParaRP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   - 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názvy spolků, podniků, uměleckých děl, knih, </a:t>
            </a:r>
          </a:p>
          <a:p>
            <a:pPr>
              <a:buNone/>
            </a:pP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     časopisů 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     Dělnický spolek, obchod Penny market, opera 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     Hubička, Máchův Máj, časopis Květy aj.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   - 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názvy svátečních dní a období </a:t>
            </a: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– Vánoce, 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     Velikonoce, Dušičky aj.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                                      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cs-CZ" b="1" dirty="0" smtClean="0">
                <a:ln/>
                <a:solidFill>
                  <a:schemeClr val="accent3"/>
                </a:solidFill>
                <a:effectLst/>
              </a:rPr>
              <a:t>Vysvětlete rozdíl:</a:t>
            </a:r>
            <a:endParaRPr lang="cs-CZ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114800" cy="5018931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Země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Indián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Polárka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Karkulka 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Bílá Hora 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Malý vůz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Venuše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Atlas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 Staré Město 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Sokol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100264" cy="5018931"/>
          </a:xfr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cs-CZ" sz="2900" dirty="0">
                <a:solidFill>
                  <a:schemeClr val="bg1"/>
                </a:solidFill>
                <a:latin typeface="Calibri" pitchFamily="34" charset="0"/>
              </a:rPr>
              <a:t>z</a:t>
            </a:r>
            <a:r>
              <a:rPr lang="cs-CZ" sz="2900" dirty="0" smtClean="0">
                <a:solidFill>
                  <a:schemeClr val="bg1"/>
                </a:solidFill>
                <a:latin typeface="Calibri" pitchFamily="34" charset="0"/>
              </a:rPr>
              <a:t>emě</a:t>
            </a:r>
          </a:p>
          <a:p>
            <a:r>
              <a:rPr lang="cs-CZ" sz="2900" dirty="0">
                <a:solidFill>
                  <a:schemeClr val="bg1"/>
                </a:solidFill>
                <a:latin typeface="Calibri" pitchFamily="34" charset="0"/>
              </a:rPr>
              <a:t>i</a:t>
            </a:r>
            <a:r>
              <a:rPr lang="cs-CZ" sz="2900" dirty="0" smtClean="0">
                <a:solidFill>
                  <a:schemeClr val="bg1"/>
                </a:solidFill>
                <a:latin typeface="Calibri" pitchFamily="34" charset="0"/>
              </a:rPr>
              <a:t>ndián</a:t>
            </a:r>
          </a:p>
          <a:p>
            <a:r>
              <a:rPr lang="cs-CZ" sz="2900" dirty="0">
                <a:solidFill>
                  <a:schemeClr val="bg1"/>
                </a:solidFill>
                <a:latin typeface="Calibri" pitchFamily="34" charset="0"/>
              </a:rPr>
              <a:t>p</a:t>
            </a:r>
            <a:r>
              <a:rPr lang="cs-CZ" sz="2900" dirty="0" smtClean="0">
                <a:solidFill>
                  <a:schemeClr val="bg1"/>
                </a:solidFill>
                <a:latin typeface="Calibri" pitchFamily="34" charset="0"/>
              </a:rPr>
              <a:t>olárka</a:t>
            </a:r>
          </a:p>
          <a:p>
            <a:r>
              <a:rPr lang="cs-CZ" sz="2900" dirty="0">
                <a:solidFill>
                  <a:schemeClr val="bg1"/>
                </a:solidFill>
                <a:latin typeface="Calibri" pitchFamily="34" charset="0"/>
              </a:rPr>
              <a:t>k</a:t>
            </a:r>
            <a:r>
              <a:rPr lang="cs-CZ" sz="2900" dirty="0" smtClean="0">
                <a:solidFill>
                  <a:schemeClr val="bg1"/>
                </a:solidFill>
                <a:latin typeface="Calibri" pitchFamily="34" charset="0"/>
              </a:rPr>
              <a:t>arkulka</a:t>
            </a:r>
          </a:p>
          <a:p>
            <a:r>
              <a:rPr lang="cs-CZ" sz="2900" dirty="0">
                <a:solidFill>
                  <a:schemeClr val="bg1"/>
                </a:solidFill>
                <a:latin typeface="Calibri" pitchFamily="34" charset="0"/>
              </a:rPr>
              <a:t>b</a:t>
            </a:r>
            <a:r>
              <a:rPr lang="cs-CZ" sz="2900" dirty="0" smtClean="0">
                <a:solidFill>
                  <a:schemeClr val="bg1"/>
                </a:solidFill>
                <a:latin typeface="Calibri" pitchFamily="34" charset="0"/>
              </a:rPr>
              <a:t>ílá hora</a:t>
            </a:r>
          </a:p>
          <a:p>
            <a:r>
              <a:rPr lang="cs-CZ" sz="2900" dirty="0">
                <a:solidFill>
                  <a:schemeClr val="bg1"/>
                </a:solidFill>
                <a:latin typeface="Calibri" pitchFamily="34" charset="0"/>
              </a:rPr>
              <a:t>malý </a:t>
            </a:r>
            <a:r>
              <a:rPr lang="cs-CZ" sz="2900" dirty="0" smtClean="0">
                <a:solidFill>
                  <a:schemeClr val="bg1"/>
                </a:solidFill>
                <a:latin typeface="Calibri" pitchFamily="34" charset="0"/>
              </a:rPr>
              <a:t>vůz</a:t>
            </a:r>
          </a:p>
          <a:p>
            <a:r>
              <a:rPr lang="cs-CZ" sz="2900" dirty="0" smtClean="0">
                <a:solidFill>
                  <a:schemeClr val="bg1"/>
                </a:solidFill>
                <a:latin typeface="Calibri" pitchFamily="34" charset="0"/>
              </a:rPr>
              <a:t>Venuše</a:t>
            </a:r>
          </a:p>
          <a:p>
            <a:r>
              <a:rPr lang="cs-CZ" sz="2900" dirty="0" smtClean="0">
                <a:solidFill>
                  <a:schemeClr val="bg1"/>
                </a:solidFill>
                <a:latin typeface="Calibri" pitchFamily="34" charset="0"/>
              </a:rPr>
              <a:t>Atlas</a:t>
            </a:r>
          </a:p>
          <a:p>
            <a:r>
              <a:rPr lang="cs-CZ" sz="2900" dirty="0">
                <a:solidFill>
                  <a:schemeClr val="bg1"/>
                </a:solidFill>
                <a:latin typeface="Calibri" pitchFamily="34" charset="0"/>
              </a:rPr>
              <a:t>sokol</a:t>
            </a:r>
          </a:p>
          <a:p>
            <a:endParaRPr lang="cs-CZ" sz="2900" dirty="0">
              <a:solidFill>
                <a:schemeClr val="bg1"/>
              </a:solidFill>
              <a:latin typeface="Calibri" pitchFamily="34" charset="0"/>
            </a:endParaRPr>
          </a:p>
          <a:p>
            <a:endParaRPr lang="cs-CZ" sz="2900" dirty="0">
              <a:solidFill>
                <a:schemeClr val="bg1"/>
              </a:solidFill>
              <a:latin typeface="Calibri" pitchFamily="34" charset="0"/>
            </a:endParaRPr>
          </a:p>
          <a:p>
            <a:endParaRPr lang="cs-CZ" sz="2900" dirty="0">
              <a:solidFill>
                <a:schemeClr val="bg1"/>
              </a:solidFill>
              <a:latin typeface="Calibri" pitchFamily="34" charset="0"/>
            </a:endParaRPr>
          </a:p>
          <a:p>
            <a:endParaRPr lang="cs-CZ" sz="2900" dirty="0">
              <a:solidFill>
                <a:schemeClr val="bg1"/>
              </a:solidFill>
              <a:latin typeface="Calibri" pitchFamily="34" charset="0"/>
            </a:endParaRPr>
          </a:p>
          <a:p>
            <a:endParaRPr lang="cs-CZ" sz="2900" dirty="0">
              <a:solidFill>
                <a:schemeClr val="bg1"/>
              </a:solidFill>
              <a:latin typeface="Calibri" pitchFamily="34" charset="0"/>
            </a:endParaRPr>
          </a:p>
          <a:p>
            <a:endParaRPr lang="cs-CZ" sz="2900" dirty="0">
              <a:solidFill>
                <a:schemeClr val="bg1"/>
              </a:solidFill>
              <a:latin typeface="Calibri" pitchFamily="34" charset="0"/>
            </a:endParaRPr>
          </a:p>
          <a:p>
            <a:endParaRPr lang="cs-CZ" sz="29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ývojový diagram: děrná páska 2"/>
          <p:cNvSpPr/>
          <p:nvPr/>
        </p:nvSpPr>
        <p:spPr>
          <a:xfrm>
            <a:off x="683568" y="764704"/>
            <a:ext cx="7920880" cy="3672408"/>
          </a:xfrm>
          <a:prstGeom prst="flowChartPunchedTap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1219833" y="1723745"/>
            <a:ext cx="6848349" cy="175432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cs-CZ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Podstatná jména </a:t>
            </a:r>
          </a:p>
          <a:p>
            <a:pPr algn="ctr"/>
            <a:r>
              <a:rPr lang="cs-CZ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hromadná</a:t>
            </a:r>
            <a:endParaRPr lang="cs-CZ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332656"/>
            <a:ext cx="8352928" cy="6048672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800" dirty="0">
                <a:latin typeface="Calibri" pitchFamily="34" charset="0"/>
              </a:rPr>
              <a:t>u</a:t>
            </a:r>
            <a:r>
              <a:rPr lang="cs-CZ" sz="2800" dirty="0" smtClean="0">
                <a:latin typeface="Calibri" pitchFamily="34" charset="0"/>
              </a:rPr>
              <a:t> většiny podstatných jména můžeme určit jeho číslo = jednotné, množné</a:t>
            </a:r>
            <a:endParaRPr lang="cs-CZ" sz="2800" dirty="0">
              <a:latin typeface="Calibri" pitchFamily="34" charset="0"/>
            </a:endParaRPr>
          </a:p>
          <a:p>
            <a:r>
              <a:rPr lang="cs-CZ" sz="28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n</a:t>
            </a:r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ěkterá podstatná jména se vyskytují jen v jednom </a:t>
            </a:r>
          </a:p>
          <a:p>
            <a:pPr>
              <a:buNone/>
            </a:pPr>
            <a:r>
              <a:rPr lang="cs-CZ" sz="28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    z těchto čísel</a:t>
            </a:r>
          </a:p>
          <a:p>
            <a:r>
              <a:rPr lang="cs-CZ" sz="2800" dirty="0" smtClean="0">
                <a:latin typeface="Calibri" pitchFamily="34" charset="0"/>
              </a:rPr>
              <a:t>takovým případem jsou i </a:t>
            </a:r>
            <a:r>
              <a:rPr lang="cs-CZ" sz="28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podstatná jména hromadná a pomnožná</a:t>
            </a:r>
          </a:p>
          <a:p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hromadná podstatná jména jsou vždy </a:t>
            </a:r>
            <a:r>
              <a:rPr lang="cs-CZ" sz="2800" b="1" u="sng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v jednotném čísle</a:t>
            </a:r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, ale označují větší skupinu věcí stejného druhu</a:t>
            </a:r>
          </a:p>
          <a:p>
            <a:r>
              <a:rPr lang="cs-CZ" sz="2800" dirty="0" smtClean="0">
                <a:latin typeface="Calibri" pitchFamily="34" charset="0"/>
              </a:rPr>
              <a:t>= u hromadného podstatného jména vždy napíšeme </a:t>
            </a:r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číslo jednotné</a:t>
            </a:r>
          </a:p>
          <a:p>
            <a:r>
              <a:rPr lang="cs-CZ" sz="2800" b="1" u="sng" dirty="0">
                <a:latin typeface="Calibri" pitchFamily="34" charset="0"/>
              </a:rPr>
              <a:t>h</a:t>
            </a:r>
            <a:r>
              <a:rPr lang="cs-CZ" sz="2800" b="1" u="sng" dirty="0" smtClean="0">
                <a:latin typeface="Calibri" pitchFamily="34" charset="0"/>
              </a:rPr>
              <a:t>romadné číslo</a:t>
            </a:r>
            <a:r>
              <a:rPr lang="cs-CZ" sz="2800" u="sng" dirty="0" smtClean="0">
                <a:latin typeface="Calibri" pitchFamily="34" charset="0"/>
              </a:rPr>
              <a:t> </a:t>
            </a:r>
            <a:r>
              <a:rPr lang="cs-CZ" sz="2800" b="1" u="sng" dirty="0" smtClean="0">
                <a:latin typeface="Calibri" pitchFamily="34" charset="0"/>
              </a:rPr>
              <a:t>neexistuje</a:t>
            </a:r>
            <a:r>
              <a:rPr lang="cs-CZ" sz="2800" u="sng" dirty="0" smtClean="0">
                <a:latin typeface="Calibri" pitchFamily="34" charset="0"/>
              </a:rPr>
              <a:t>! </a:t>
            </a:r>
          </a:p>
          <a:p>
            <a:endParaRPr lang="cs-CZ" sz="2800" dirty="0" smtClean="0">
              <a:latin typeface="Calibri" pitchFamily="34" charset="0"/>
            </a:endParaRPr>
          </a:p>
          <a:p>
            <a:endParaRPr lang="cs-CZ" sz="2800" dirty="0" smtClean="0">
              <a:latin typeface="Calibri" pitchFamily="34" charset="0"/>
            </a:endParaRPr>
          </a:p>
          <a:p>
            <a:endParaRPr lang="cs-CZ" sz="2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7200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i="1" dirty="0" smtClean="0">
                <a:latin typeface="Calibri" pitchFamily="34" charset="0"/>
              </a:rPr>
              <a:t>ptactvo </a:t>
            </a:r>
            <a:r>
              <a:rPr lang="cs-CZ" dirty="0" smtClean="0">
                <a:latin typeface="Calibri" pitchFamily="34" charset="0"/>
              </a:rPr>
              <a:t>=  větší počet ptáků</a:t>
            </a:r>
          </a:p>
          <a:p>
            <a:r>
              <a:rPr lang="cs-CZ" i="1" dirty="0" smtClean="0">
                <a:latin typeface="Calibri" pitchFamily="34" charset="0"/>
              </a:rPr>
              <a:t>stromořadí </a:t>
            </a:r>
            <a:r>
              <a:rPr lang="cs-CZ" dirty="0" smtClean="0">
                <a:latin typeface="Calibri" pitchFamily="34" charset="0"/>
              </a:rPr>
              <a:t> =  soubor více stromů</a:t>
            </a:r>
          </a:p>
          <a:p>
            <a:r>
              <a:rPr lang="cs-CZ" i="1" dirty="0" smtClean="0">
                <a:latin typeface="Calibri" pitchFamily="34" charset="0"/>
              </a:rPr>
              <a:t>listí</a:t>
            </a:r>
            <a:r>
              <a:rPr lang="cs-CZ" dirty="0" smtClean="0">
                <a:latin typeface="Calibri" pitchFamily="34" charset="0"/>
              </a:rPr>
              <a:t> (to listí - jednotné číslo, ale označuje větší množství listů)</a:t>
            </a:r>
          </a:p>
          <a:p>
            <a:r>
              <a:rPr lang="cs-CZ" dirty="0" smtClean="0">
                <a:latin typeface="Calibri" pitchFamily="34" charset="0"/>
              </a:rPr>
              <a:t>dříví, křoví, hmyz, loďstvo, zrní atd.</a:t>
            </a:r>
          </a:p>
          <a:p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cs-CZ" b="1" dirty="0" smtClean="0">
                <a:ln/>
                <a:solidFill>
                  <a:schemeClr val="accent3"/>
                </a:solidFill>
                <a:effectLst/>
              </a:rPr>
              <a:t>Koncovky hromadných podstatných jmen:</a:t>
            </a:r>
            <a:endParaRPr lang="cs-CZ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-í </a:t>
            </a:r>
            <a:r>
              <a:rPr lang="cs-CZ" dirty="0" smtClean="0">
                <a:latin typeface="Calibri" pitchFamily="34" charset="0"/>
              </a:rPr>
              <a:t>(např. listí, dříví, kamení)</a:t>
            </a:r>
          </a:p>
          <a:p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-</a:t>
            </a:r>
            <a:r>
              <a:rPr lang="cs-CZ" b="1" dirty="0" err="1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oví</a:t>
            </a: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</a:rPr>
              <a:t>(např. stromoví, křoví)</a:t>
            </a:r>
          </a:p>
          <a:p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-</a:t>
            </a:r>
            <a:r>
              <a:rPr lang="cs-CZ" b="1" dirty="0" err="1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stvo</a:t>
            </a: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</a:rPr>
              <a:t>(např. lidstvo, loďstvo, panstvo)</a:t>
            </a:r>
          </a:p>
          <a:p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-</a:t>
            </a:r>
            <a:r>
              <a:rPr lang="cs-CZ" b="1" dirty="0" err="1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ctvo</a:t>
            </a: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</a:rPr>
              <a:t>(např. ptactvo, letectvo, námořnictvo)</a:t>
            </a:r>
          </a:p>
          <a:p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koncovky nejsou ale vodítkem </a:t>
            </a:r>
            <a:r>
              <a:rPr lang="cs-CZ" dirty="0" smtClean="0">
                <a:latin typeface="Calibri" pitchFamily="34" charset="0"/>
              </a:rPr>
              <a:t>k poznání hromadných podstatných jmen = můžou jimi končit i klasická podstatná jména</a:t>
            </a:r>
          </a:p>
          <a:p>
            <a:r>
              <a:rPr lang="cs-CZ" dirty="0">
                <a:latin typeface="Calibri" pitchFamily="34" charset="0"/>
              </a:rPr>
              <a:t>n</a:t>
            </a:r>
            <a:r>
              <a:rPr lang="cs-CZ" dirty="0" smtClean="0">
                <a:latin typeface="Calibri" pitchFamily="34" charset="0"/>
              </a:rPr>
              <a:t>ěkdy se musíme spolehnout jen na </a:t>
            </a: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význam</a:t>
            </a:r>
            <a:r>
              <a:rPr lang="cs-CZ" dirty="0" smtClean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slova</a:t>
            </a:r>
          </a:p>
          <a:p>
            <a:endParaRPr lang="cs-CZ" b="1" dirty="0" smtClean="0">
              <a:latin typeface="Calibri" pitchFamily="34" charset="0"/>
            </a:endParaRPr>
          </a:p>
          <a:p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cs-CZ" b="1" dirty="0" smtClean="0">
                <a:ln/>
                <a:solidFill>
                  <a:schemeClr val="accent3"/>
                </a:solidFill>
                <a:effectLst/>
              </a:rPr>
              <a:t>Co vyjadřují podstatná jména hromadná?</a:t>
            </a:r>
            <a:endParaRPr lang="cs-CZ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91264" cy="478655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lidské a zvířecí kolektivy</a:t>
            </a:r>
          </a:p>
          <a:p>
            <a:r>
              <a:rPr lang="cs-CZ" sz="2800" dirty="0" smtClean="0">
                <a:latin typeface="Calibri" pitchFamily="34" charset="0"/>
              </a:rPr>
              <a:t>např. lidstvo, rolnictvo, mládež, drůbež, skot, jezdectvo, služebnictvo, duchovenstvo</a:t>
            </a:r>
          </a:p>
          <a:p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názvy rostlinných porostů</a:t>
            </a:r>
          </a:p>
          <a:p>
            <a:r>
              <a:rPr lang="cs-CZ" sz="2800" dirty="0" smtClean="0">
                <a:latin typeface="Calibri" pitchFamily="34" charset="0"/>
              </a:rPr>
              <a:t>trní, křoví, mlází, stromoví, kvítí, smrčí, ořeší, chrastí</a:t>
            </a:r>
          </a:p>
          <a:p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soubory věcí a přírodních jevů</a:t>
            </a:r>
          </a:p>
          <a:p>
            <a:r>
              <a:rPr lang="cs-CZ" sz="2800" dirty="0" smtClean="0">
                <a:latin typeface="Calibri" pitchFamily="34" charset="0"/>
              </a:rPr>
              <a:t>kamení, uhlí, peří, paroží, trávoví, korespondence, učivo,  cukroví, šatstvo, vodstvo, svalstvo, šatstvo, lanoví, mřížoví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800" b="1" i="1" dirty="0" smtClean="0">
                <a:latin typeface="Calibri" pitchFamily="34" charset="0"/>
              </a:rPr>
              <a:t>dobytek , skot </a:t>
            </a:r>
            <a:r>
              <a:rPr lang="cs-CZ" sz="2800" b="1" dirty="0" smtClean="0">
                <a:latin typeface="Calibri" pitchFamily="34" charset="0"/>
              </a:rPr>
              <a:t>= </a:t>
            </a:r>
            <a:r>
              <a:rPr lang="cs-CZ" sz="2800" dirty="0" smtClean="0">
                <a:latin typeface="Calibri" pitchFamily="34" charset="0"/>
              </a:rPr>
              <a:t>soubor určitého druhu zvířat</a:t>
            </a:r>
          </a:p>
          <a:p>
            <a:r>
              <a:rPr lang="cs-CZ" sz="2800" b="1" i="1" dirty="0" smtClean="0">
                <a:latin typeface="Calibri" pitchFamily="34" charset="0"/>
              </a:rPr>
              <a:t>hmyz</a:t>
            </a:r>
            <a:r>
              <a:rPr lang="cs-CZ" sz="2800" b="1" dirty="0" smtClean="0">
                <a:latin typeface="Calibri" pitchFamily="34" charset="0"/>
              </a:rPr>
              <a:t> = </a:t>
            </a:r>
            <a:r>
              <a:rPr lang="cs-CZ" sz="2800" dirty="0" smtClean="0">
                <a:latin typeface="Calibri" pitchFamily="34" charset="0"/>
              </a:rPr>
              <a:t>skupina zvířat, která má opět něco společného</a:t>
            </a:r>
          </a:p>
          <a:p>
            <a:r>
              <a:rPr lang="cs-CZ" sz="2800" b="1" i="1" dirty="0" smtClean="0">
                <a:latin typeface="Calibri" pitchFamily="34" charset="0"/>
              </a:rPr>
              <a:t>lid</a:t>
            </a:r>
            <a:r>
              <a:rPr lang="cs-CZ" sz="2800" b="1" dirty="0" smtClean="0">
                <a:latin typeface="Calibri" pitchFamily="34" charset="0"/>
              </a:rPr>
              <a:t> = </a:t>
            </a:r>
            <a:r>
              <a:rPr lang="cs-CZ" sz="2800" dirty="0" smtClean="0">
                <a:latin typeface="Calibri" pitchFamily="34" charset="0"/>
              </a:rPr>
              <a:t>souhrn lidí</a:t>
            </a:r>
          </a:p>
          <a:p>
            <a:endParaRPr lang="cs-CZ" sz="2800" dirty="0">
              <a:latin typeface="Calibri" pitchFamily="34" charset="0"/>
            </a:endParaRPr>
          </a:p>
        </p:txBody>
      </p:sp>
      <p:sp>
        <p:nvSpPr>
          <p:cNvPr id="4" name="Pravoúhlý trojúhelník 3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cs-CZ" b="1" dirty="0" smtClean="0">
                <a:ln/>
                <a:solidFill>
                  <a:schemeClr val="accent3"/>
                </a:solidFill>
                <a:effectLst/>
              </a:rPr>
              <a:t>Rod a vzor:</a:t>
            </a:r>
            <a:endParaRPr lang="cs-CZ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800" dirty="0">
                <a:latin typeface="Calibri" pitchFamily="34" charset="0"/>
              </a:rPr>
              <a:t>u</a:t>
            </a:r>
            <a:r>
              <a:rPr lang="cs-CZ" sz="2800" dirty="0" smtClean="0">
                <a:latin typeface="Calibri" pitchFamily="34" charset="0"/>
              </a:rPr>
              <a:t> hromadných podstatných jmen </a:t>
            </a:r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určujeme všechny kategorie</a:t>
            </a:r>
            <a:r>
              <a:rPr lang="cs-CZ" sz="28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podstatných jmen </a:t>
            </a:r>
          </a:p>
          <a:p>
            <a:r>
              <a:rPr lang="cs-CZ" sz="2800" dirty="0" smtClean="0">
                <a:latin typeface="Calibri" pitchFamily="34" charset="0"/>
              </a:rPr>
              <a:t>většinou jsou hromadná podstatná jména vzoru </a:t>
            </a:r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středního</a:t>
            </a:r>
            <a:r>
              <a:rPr lang="cs-CZ" sz="2800" dirty="0" smtClean="0">
                <a:latin typeface="Calibri" pitchFamily="34" charset="0"/>
              </a:rPr>
              <a:t> (vzor město nebo stavení) nebo rodu </a:t>
            </a:r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mužského neživotného </a:t>
            </a:r>
            <a:r>
              <a:rPr lang="cs-CZ" sz="2800" dirty="0" smtClean="0">
                <a:latin typeface="Calibri" pitchFamily="34" charset="0"/>
              </a:rPr>
              <a:t>(vzor hrad)</a:t>
            </a:r>
          </a:p>
          <a:p>
            <a:r>
              <a:rPr lang="cs-CZ" sz="2800" dirty="0" smtClean="0">
                <a:latin typeface="Calibri" pitchFamily="34" charset="0"/>
              </a:rPr>
              <a:t>letectvo - rod střední, vzor město, lid - rod mužský neživotný, vzor hrad </a:t>
            </a:r>
          </a:p>
          <a:p>
            <a:endParaRPr lang="cs-CZ" sz="2800" dirty="0" smtClean="0">
              <a:latin typeface="Calibri" pitchFamily="34" charset="0"/>
            </a:endParaRPr>
          </a:p>
          <a:p>
            <a:endParaRPr lang="cs-CZ" sz="2800" dirty="0" smtClean="0">
              <a:latin typeface="Calibri" pitchFamily="34" charset="0"/>
            </a:endParaRPr>
          </a:p>
          <a:p>
            <a:endParaRPr lang="cs-CZ" sz="2800" dirty="0" smtClean="0">
              <a:latin typeface="Calibri" pitchFamily="34" charset="0"/>
            </a:endParaRPr>
          </a:p>
          <a:p>
            <a:endParaRPr lang="cs-CZ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97768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cs-CZ" b="1" dirty="0" smtClean="0">
                <a:ln/>
                <a:solidFill>
                  <a:schemeClr val="accent3"/>
                </a:solidFill>
                <a:effectLst/>
              </a:rPr>
              <a:t>Neživotnost hromadných jmen:</a:t>
            </a:r>
            <a:endParaRPr lang="cs-CZ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72000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800" dirty="0" smtClean="0">
                <a:latin typeface="Calibri" pitchFamily="34" charset="0"/>
              </a:rPr>
              <a:t>i když někdy označují hromadná podstatná jména soubor živých jedinců (lidí či zvířat), jejich </a:t>
            </a:r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gramatický rod je vždy neživotný!</a:t>
            </a:r>
          </a:p>
          <a:p>
            <a:r>
              <a:rPr lang="cs-CZ" sz="28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p</a:t>
            </a:r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ád určujeme normálně</a:t>
            </a:r>
          </a:p>
          <a:p>
            <a:r>
              <a:rPr lang="cs-CZ" sz="28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s</a:t>
            </a:r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hoda podmětu s přísudkem</a:t>
            </a:r>
            <a:endParaRPr lang="cs-CZ" sz="28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  <a:p>
            <a:r>
              <a:rPr lang="cs-CZ" sz="2800" dirty="0" smtClean="0">
                <a:latin typeface="Calibri" pitchFamily="34" charset="0"/>
              </a:rPr>
              <a:t>podmět tvořený hromadným podstatným jménem je vždy v jednotném čísle  =  </a:t>
            </a:r>
          </a:p>
          <a:p>
            <a:r>
              <a:rPr lang="cs-CZ" sz="2800" dirty="0" smtClean="0">
                <a:latin typeface="Calibri" pitchFamily="34" charset="0"/>
              </a:rPr>
              <a:t>Uhlí bylo složeno.</a:t>
            </a:r>
          </a:p>
          <a:p>
            <a:r>
              <a:rPr lang="cs-CZ" sz="2800" dirty="0" smtClean="0">
                <a:latin typeface="Calibri" pitchFamily="34" charset="0"/>
              </a:rPr>
              <a:t>Na zahrádce kvetlo devatero kvítí apod.</a:t>
            </a:r>
          </a:p>
          <a:p>
            <a:endParaRPr lang="cs-CZ" sz="2800" dirty="0" smtClean="0">
              <a:latin typeface="Calibri" pitchFamily="34" charset="0"/>
            </a:endParaRPr>
          </a:p>
          <a:p>
            <a:pPr marL="64008" indent="0">
              <a:buNone/>
            </a:pP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  <a:p>
            <a:endParaRPr lang="cs-CZ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ývojový diagram: děrná páska 4"/>
          <p:cNvSpPr/>
          <p:nvPr/>
        </p:nvSpPr>
        <p:spPr>
          <a:xfrm>
            <a:off x="467544" y="908720"/>
            <a:ext cx="8574316" cy="3672408"/>
          </a:xfrm>
          <a:prstGeom prst="flowChartPunchedTap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505548" y="1797784"/>
            <a:ext cx="8212505" cy="163121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cs-CZ" sz="5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Podstatná jména </a:t>
            </a:r>
          </a:p>
          <a:p>
            <a:pPr algn="ctr"/>
            <a:r>
              <a:rPr lang="cs-CZ" sz="5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konkrétní  x abstraktní</a:t>
            </a:r>
            <a:endParaRPr lang="cs-CZ" sz="5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352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67494"/>
            <a:ext cx="8435280" cy="139903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cs-CZ" sz="3600" b="1" dirty="0" smtClean="0">
                <a:ln/>
                <a:solidFill>
                  <a:schemeClr val="accent3"/>
                </a:solidFill>
                <a:effectLst/>
              </a:rPr>
              <a:t>Číslovky ve spojení                               s hromadnými podstatnými jmény</a:t>
            </a:r>
            <a:endParaRPr lang="cs-CZ" sz="3600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83357"/>
            <a:ext cx="8496944" cy="4525963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smtClean="0">
                <a:latin typeface="Calibri" pitchFamily="34" charset="0"/>
              </a:rPr>
              <a:t>protože tento druh podstatných jmen označuje celek složený z jednotlivin, </a:t>
            </a:r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nemohou se hromadná jména pojit se všemi  základními číslovkami</a:t>
            </a: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>(jeden, dva, pět apod.)</a:t>
            </a:r>
          </a:p>
          <a:p>
            <a:r>
              <a:rPr lang="cs-CZ" sz="28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m</a:t>
            </a:r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ohou</a:t>
            </a: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se spojovat </a:t>
            </a: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s </a:t>
            </a:r>
            <a:r>
              <a:rPr lang="cs-CZ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číslovkami druhovými</a:t>
            </a: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 </a:t>
            </a:r>
          </a:p>
          <a:p>
            <a:pPr>
              <a:buNone/>
            </a:pPr>
            <a:endParaRPr lang="cs-CZ" sz="2800" dirty="0" smtClean="0">
              <a:solidFill>
                <a:srgbClr val="FFFF00"/>
              </a:solidFill>
              <a:latin typeface="Calibri" pitchFamily="34" charset="0"/>
            </a:endParaRPr>
          </a:p>
          <a:p>
            <a:pPr>
              <a:buNone/>
            </a:pPr>
            <a:r>
              <a:rPr lang="cs-CZ" sz="2800" dirty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>   Př.: dvojí kamení = dva druhy kamení</a:t>
            </a:r>
            <a:endParaRPr lang="cs-CZ" sz="2800" dirty="0">
              <a:latin typeface="Calibri" pitchFamily="34" charset="0"/>
            </a:endParaRPr>
          </a:p>
          <a:p>
            <a:pPr>
              <a:buNone/>
            </a:pPr>
            <a:r>
              <a:rPr lang="cs-CZ" sz="2800" dirty="0" smtClean="0">
                <a:latin typeface="Calibri" pitchFamily="34" charset="0"/>
              </a:rPr>
              <a:t>           devatero kvítí = devět druhů kvítí</a:t>
            </a:r>
          </a:p>
          <a:p>
            <a:pPr>
              <a:buNone/>
            </a:pPr>
            <a:endParaRPr lang="cs-CZ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cs-CZ" b="1" dirty="0" smtClean="0">
                <a:ln/>
                <a:solidFill>
                  <a:schemeClr val="accent3"/>
                </a:solidFill>
                <a:effectLst/>
              </a:rPr>
              <a:t>Hromadná podstatná jména:</a:t>
            </a:r>
            <a:endParaRPr lang="cs-CZ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525963"/>
          </a:xfr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dirty="0" smtClean="0">
                <a:latin typeface="Calibri" pitchFamily="34" charset="0"/>
              </a:rPr>
              <a:t>včel</a:t>
            </a:r>
            <a:r>
              <a:rPr lang="cs-CZ" dirty="0" smtClean="0">
                <a:solidFill>
                  <a:srgbClr val="FFC000"/>
                </a:solidFill>
                <a:latin typeface="Calibri" pitchFamily="34" charset="0"/>
              </a:rPr>
              <a:t>stvo</a:t>
            </a:r>
            <a:r>
              <a:rPr lang="cs-CZ" dirty="0" smtClean="0">
                <a:latin typeface="Calibri" pitchFamily="34" charset="0"/>
              </a:rPr>
              <a:t>, rostlin</a:t>
            </a:r>
            <a:r>
              <a:rPr lang="cs-CZ" dirty="0" smtClean="0">
                <a:solidFill>
                  <a:srgbClr val="FFC000"/>
                </a:solidFill>
                <a:latin typeface="Calibri" pitchFamily="34" charset="0"/>
              </a:rPr>
              <a:t>stvo</a:t>
            </a:r>
            <a:r>
              <a:rPr lang="cs-CZ" dirty="0" smtClean="0">
                <a:latin typeface="Calibri" pitchFamily="34" charset="0"/>
              </a:rPr>
              <a:t>, lid</a:t>
            </a:r>
            <a:r>
              <a:rPr lang="cs-CZ" dirty="0" smtClean="0">
                <a:solidFill>
                  <a:srgbClr val="FFC000"/>
                </a:solidFill>
                <a:latin typeface="Calibri" pitchFamily="34" charset="0"/>
              </a:rPr>
              <a:t>stvo</a:t>
            </a:r>
            <a:r>
              <a:rPr lang="cs-CZ" dirty="0" smtClean="0">
                <a:latin typeface="Calibri" pitchFamily="34" charset="0"/>
              </a:rPr>
              <a:t>, loď</a:t>
            </a:r>
            <a:r>
              <a:rPr lang="cs-CZ" dirty="0" smtClean="0">
                <a:solidFill>
                  <a:srgbClr val="FFC000"/>
                </a:solidFill>
                <a:latin typeface="Calibri" pitchFamily="34" charset="0"/>
              </a:rPr>
              <a:t>stvo</a:t>
            </a:r>
            <a:r>
              <a:rPr lang="cs-CZ" dirty="0" smtClean="0">
                <a:latin typeface="Calibri" pitchFamily="34" charset="0"/>
              </a:rPr>
              <a:t>, pan</a:t>
            </a:r>
            <a:r>
              <a:rPr lang="cs-CZ" dirty="0" smtClean="0">
                <a:solidFill>
                  <a:srgbClr val="FFC000"/>
                </a:solidFill>
                <a:latin typeface="Calibri" pitchFamily="34" charset="0"/>
              </a:rPr>
              <a:t>stvo</a:t>
            </a:r>
            <a:r>
              <a:rPr lang="cs-CZ" dirty="0" smtClean="0">
                <a:latin typeface="Calibri" pitchFamily="34" charset="0"/>
              </a:rPr>
              <a:t>, duchoven</a:t>
            </a:r>
            <a:r>
              <a:rPr lang="cs-CZ" dirty="0" smtClean="0">
                <a:solidFill>
                  <a:srgbClr val="FFC000"/>
                </a:solidFill>
                <a:latin typeface="Calibri" pitchFamily="34" charset="0"/>
              </a:rPr>
              <a:t>stvo</a:t>
            </a:r>
            <a:r>
              <a:rPr lang="cs-CZ" dirty="0" smtClean="0">
                <a:latin typeface="Calibri" pitchFamily="34" charset="0"/>
              </a:rPr>
              <a:t>, obecen</a:t>
            </a:r>
            <a:r>
              <a:rPr lang="cs-CZ" dirty="0" smtClean="0">
                <a:solidFill>
                  <a:srgbClr val="FFC000"/>
                </a:solidFill>
                <a:latin typeface="Calibri" pitchFamily="34" charset="0"/>
              </a:rPr>
              <a:t>stvo</a:t>
            </a:r>
            <a:r>
              <a:rPr lang="cs-CZ" dirty="0" smtClean="0">
                <a:latin typeface="Calibri" pitchFamily="34" charset="0"/>
              </a:rPr>
              <a:t>, šat</a:t>
            </a:r>
            <a:r>
              <a:rPr lang="cs-CZ" dirty="0" smtClean="0">
                <a:solidFill>
                  <a:srgbClr val="FFC000"/>
                </a:solidFill>
                <a:latin typeface="Calibri" pitchFamily="34" charset="0"/>
              </a:rPr>
              <a:t>stvo</a:t>
            </a:r>
            <a:r>
              <a:rPr lang="cs-CZ" dirty="0" smtClean="0">
                <a:latin typeface="Calibri" pitchFamily="34" charset="0"/>
              </a:rPr>
              <a:t>, vod</a:t>
            </a:r>
            <a:r>
              <a:rPr lang="cs-CZ" dirty="0" smtClean="0">
                <a:solidFill>
                  <a:srgbClr val="FFC000"/>
                </a:solidFill>
                <a:latin typeface="Calibri" pitchFamily="34" charset="0"/>
              </a:rPr>
              <a:t>stvo</a:t>
            </a:r>
            <a:r>
              <a:rPr lang="cs-CZ" dirty="0" smtClean="0">
                <a:latin typeface="Calibri" pitchFamily="34" charset="0"/>
              </a:rPr>
              <a:t>, sval</a:t>
            </a:r>
            <a:r>
              <a:rPr lang="cs-CZ" dirty="0" smtClean="0">
                <a:solidFill>
                  <a:srgbClr val="FFC000"/>
                </a:solidFill>
                <a:latin typeface="Calibri" pitchFamily="34" charset="0"/>
              </a:rPr>
              <a:t>stvo,</a:t>
            </a:r>
            <a:r>
              <a:rPr lang="cs-CZ" dirty="0" smtClean="0">
                <a:latin typeface="Calibri" pitchFamily="34" charset="0"/>
              </a:rPr>
              <a:t> rolni</a:t>
            </a:r>
            <a:r>
              <a:rPr lang="cs-CZ" dirty="0" smtClean="0">
                <a:solidFill>
                  <a:srgbClr val="FFFF00"/>
                </a:solidFill>
                <a:latin typeface="Calibri" pitchFamily="34" charset="0"/>
              </a:rPr>
              <a:t>ctvo</a:t>
            </a:r>
            <a:r>
              <a:rPr lang="cs-CZ" dirty="0" smtClean="0">
                <a:latin typeface="Calibri" pitchFamily="34" charset="0"/>
              </a:rPr>
              <a:t>, pta</a:t>
            </a:r>
            <a:r>
              <a:rPr lang="cs-CZ" dirty="0" smtClean="0">
                <a:solidFill>
                  <a:srgbClr val="FFFF00"/>
                </a:solidFill>
                <a:latin typeface="Calibri" pitchFamily="34" charset="0"/>
              </a:rPr>
              <a:t>ctvo</a:t>
            </a:r>
            <a:r>
              <a:rPr lang="cs-CZ" dirty="0" smtClean="0">
                <a:latin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</a:rPr>
              <a:t>pta</a:t>
            </a:r>
            <a:r>
              <a:rPr lang="cs-CZ" dirty="0" err="1" smtClean="0">
                <a:solidFill>
                  <a:srgbClr val="FFFF00"/>
                </a:solidFill>
                <a:latin typeface="Calibri" pitchFamily="34" charset="0"/>
              </a:rPr>
              <a:t>ctvo</a:t>
            </a:r>
            <a:r>
              <a:rPr lang="cs-CZ" dirty="0" smtClean="0">
                <a:latin typeface="Calibri" pitchFamily="34" charset="0"/>
              </a:rPr>
              <a:t>, lete</a:t>
            </a:r>
            <a:r>
              <a:rPr lang="cs-CZ" dirty="0" smtClean="0">
                <a:solidFill>
                  <a:srgbClr val="FFFF00"/>
                </a:solidFill>
                <a:latin typeface="Calibri" pitchFamily="34" charset="0"/>
              </a:rPr>
              <a:t>ctvo</a:t>
            </a:r>
            <a:r>
              <a:rPr lang="cs-CZ" dirty="0" smtClean="0">
                <a:latin typeface="Calibri" pitchFamily="34" charset="0"/>
              </a:rPr>
              <a:t>, námořni</a:t>
            </a:r>
            <a:r>
              <a:rPr lang="cs-CZ" dirty="0" smtClean="0">
                <a:solidFill>
                  <a:srgbClr val="FFFF00"/>
                </a:solidFill>
                <a:latin typeface="Calibri" pitchFamily="34" charset="0"/>
              </a:rPr>
              <a:t>ctvo</a:t>
            </a:r>
            <a:r>
              <a:rPr lang="cs-CZ" dirty="0" smtClean="0">
                <a:latin typeface="Calibri" pitchFamily="34" charset="0"/>
              </a:rPr>
              <a:t>, jezde</a:t>
            </a:r>
            <a:r>
              <a:rPr lang="cs-CZ" dirty="0" smtClean="0">
                <a:solidFill>
                  <a:srgbClr val="FFFF00"/>
                </a:solidFill>
                <a:latin typeface="Calibri" pitchFamily="34" charset="0"/>
              </a:rPr>
              <a:t>ctvo</a:t>
            </a:r>
            <a:r>
              <a:rPr lang="cs-CZ" dirty="0" smtClean="0">
                <a:latin typeface="Calibri" pitchFamily="34" charset="0"/>
              </a:rPr>
              <a:t>, služebni</a:t>
            </a:r>
            <a:r>
              <a:rPr lang="cs-CZ" dirty="0" smtClean="0">
                <a:solidFill>
                  <a:srgbClr val="FFFF00"/>
                </a:solidFill>
                <a:latin typeface="Calibri" pitchFamily="34" charset="0"/>
              </a:rPr>
              <a:t>ctvo</a:t>
            </a:r>
            <a:r>
              <a:rPr lang="cs-CZ" dirty="0" smtClean="0">
                <a:latin typeface="Calibri" pitchFamily="34" charset="0"/>
              </a:rPr>
              <a:t>, dělni</a:t>
            </a:r>
            <a:r>
              <a:rPr lang="cs-CZ" dirty="0" smtClean="0">
                <a:solidFill>
                  <a:srgbClr val="FFFF00"/>
                </a:solidFill>
                <a:latin typeface="Calibri" pitchFamily="34" charset="0"/>
              </a:rPr>
              <a:t>ctvo</a:t>
            </a:r>
            <a:r>
              <a:rPr lang="cs-CZ" dirty="0" smtClean="0">
                <a:latin typeface="Calibri" pitchFamily="34" charset="0"/>
              </a:rPr>
              <a:t> atd. </a:t>
            </a:r>
            <a:endParaRPr lang="cs-CZ" dirty="0" smtClean="0">
              <a:solidFill>
                <a:srgbClr val="FFC000"/>
              </a:solidFill>
              <a:latin typeface="Calibri" pitchFamily="34" charset="0"/>
            </a:endParaRPr>
          </a:p>
          <a:p>
            <a:r>
              <a:rPr lang="cs-CZ" dirty="0" smtClean="0">
                <a:latin typeface="Calibri" pitchFamily="34" charset="0"/>
              </a:rPr>
              <a:t>strom</a:t>
            </a:r>
            <a:r>
              <a:rPr lang="cs-CZ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alibri" pitchFamily="34" charset="0"/>
              </a:rPr>
              <a:t>oví</a:t>
            </a:r>
            <a:r>
              <a:rPr lang="cs-CZ" dirty="0" smtClean="0">
                <a:latin typeface="Calibri" pitchFamily="34" charset="0"/>
              </a:rPr>
              <a:t>, kř</a:t>
            </a:r>
            <a:r>
              <a:rPr lang="cs-CZ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alibri" pitchFamily="34" charset="0"/>
              </a:rPr>
              <a:t>oví</a:t>
            </a:r>
            <a:r>
              <a:rPr lang="cs-CZ" dirty="0" smtClean="0">
                <a:latin typeface="Calibri" pitchFamily="34" charset="0"/>
              </a:rPr>
              <a:t>, tráv</a:t>
            </a:r>
            <a:r>
              <a:rPr lang="cs-CZ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alibri" pitchFamily="34" charset="0"/>
              </a:rPr>
              <a:t>oví</a:t>
            </a:r>
            <a:r>
              <a:rPr lang="cs-CZ" dirty="0" smtClean="0">
                <a:latin typeface="Calibri" pitchFamily="34" charset="0"/>
              </a:rPr>
              <a:t>, list</a:t>
            </a:r>
            <a:r>
              <a:rPr lang="cs-CZ" dirty="0" smtClean="0">
                <a:solidFill>
                  <a:srgbClr val="00B0F0"/>
                </a:solidFill>
                <a:latin typeface="Calibri" pitchFamily="34" charset="0"/>
              </a:rPr>
              <a:t>í</a:t>
            </a:r>
            <a:r>
              <a:rPr lang="cs-CZ" dirty="0" smtClean="0">
                <a:latin typeface="Calibri" pitchFamily="34" charset="0"/>
              </a:rPr>
              <a:t>, stromořad</a:t>
            </a:r>
            <a:r>
              <a:rPr lang="cs-CZ" dirty="0" smtClean="0">
                <a:solidFill>
                  <a:srgbClr val="00B0F0"/>
                </a:solidFill>
                <a:latin typeface="Calibri" pitchFamily="34" charset="0"/>
              </a:rPr>
              <a:t>í</a:t>
            </a:r>
            <a:r>
              <a:rPr lang="cs-CZ" dirty="0" smtClean="0">
                <a:latin typeface="Calibri" pitchFamily="34" charset="0"/>
              </a:rPr>
              <a:t>, dřív</a:t>
            </a:r>
            <a:r>
              <a:rPr lang="cs-CZ" dirty="0" smtClean="0">
                <a:solidFill>
                  <a:srgbClr val="00B0F0"/>
                </a:solidFill>
                <a:latin typeface="Calibri" pitchFamily="34" charset="0"/>
              </a:rPr>
              <a:t>í</a:t>
            </a:r>
            <a:r>
              <a:rPr lang="cs-CZ" dirty="0" smtClean="0">
                <a:latin typeface="Calibri" pitchFamily="34" charset="0"/>
              </a:rPr>
              <a:t>, zrn</a:t>
            </a:r>
            <a:r>
              <a:rPr lang="cs-CZ" dirty="0" smtClean="0">
                <a:solidFill>
                  <a:srgbClr val="00B0F0"/>
                </a:solidFill>
                <a:latin typeface="Calibri" pitchFamily="34" charset="0"/>
              </a:rPr>
              <a:t>í</a:t>
            </a:r>
            <a:r>
              <a:rPr lang="cs-CZ" dirty="0" smtClean="0">
                <a:latin typeface="Calibri" pitchFamily="34" charset="0"/>
              </a:rPr>
              <a:t>, uhl</a:t>
            </a:r>
            <a:r>
              <a:rPr lang="cs-CZ" dirty="0" smtClean="0">
                <a:solidFill>
                  <a:srgbClr val="00B0F0"/>
                </a:solidFill>
                <a:latin typeface="Calibri" pitchFamily="34" charset="0"/>
              </a:rPr>
              <a:t>í</a:t>
            </a:r>
            <a:r>
              <a:rPr lang="cs-CZ" dirty="0" smtClean="0">
                <a:latin typeface="Calibri" pitchFamily="34" charset="0"/>
              </a:rPr>
              <a:t>, kamen</a:t>
            </a:r>
            <a:r>
              <a:rPr lang="cs-CZ" dirty="0" smtClean="0">
                <a:solidFill>
                  <a:srgbClr val="00B0F0"/>
                </a:solidFill>
                <a:latin typeface="Calibri" pitchFamily="34" charset="0"/>
              </a:rPr>
              <a:t>í</a:t>
            </a:r>
            <a:r>
              <a:rPr lang="cs-CZ" dirty="0" smtClean="0">
                <a:latin typeface="Calibri" pitchFamily="34" charset="0"/>
              </a:rPr>
              <a:t>, trn</a:t>
            </a:r>
            <a:r>
              <a:rPr lang="cs-CZ" dirty="0" smtClean="0">
                <a:solidFill>
                  <a:srgbClr val="00B0F0"/>
                </a:solidFill>
                <a:latin typeface="Calibri" pitchFamily="34" charset="0"/>
              </a:rPr>
              <a:t>í</a:t>
            </a:r>
            <a:r>
              <a:rPr lang="cs-CZ" dirty="0" smtClean="0">
                <a:latin typeface="Calibri" pitchFamily="34" charset="0"/>
              </a:rPr>
              <a:t>, mláz</a:t>
            </a:r>
            <a:r>
              <a:rPr lang="cs-CZ" dirty="0" smtClean="0">
                <a:solidFill>
                  <a:srgbClr val="00B0F0"/>
                </a:solidFill>
                <a:latin typeface="Calibri" pitchFamily="34" charset="0"/>
              </a:rPr>
              <a:t>í</a:t>
            </a:r>
            <a:r>
              <a:rPr lang="cs-CZ" dirty="0" smtClean="0">
                <a:latin typeface="Calibri" pitchFamily="34" charset="0"/>
              </a:rPr>
              <a:t>, kvít</a:t>
            </a:r>
            <a:r>
              <a:rPr lang="cs-CZ" dirty="0" smtClean="0">
                <a:solidFill>
                  <a:srgbClr val="00B0F0"/>
                </a:solidFill>
                <a:latin typeface="Calibri" pitchFamily="34" charset="0"/>
              </a:rPr>
              <a:t>í</a:t>
            </a:r>
            <a:r>
              <a:rPr lang="cs-CZ" dirty="0" smtClean="0">
                <a:latin typeface="Calibri" pitchFamily="34" charset="0"/>
              </a:rPr>
              <a:t>, smrč</a:t>
            </a:r>
            <a:r>
              <a:rPr lang="cs-CZ" dirty="0" smtClean="0">
                <a:solidFill>
                  <a:srgbClr val="00B0F0"/>
                </a:solidFill>
                <a:latin typeface="Calibri" pitchFamily="34" charset="0"/>
              </a:rPr>
              <a:t>í</a:t>
            </a:r>
            <a:r>
              <a:rPr lang="cs-CZ" dirty="0" smtClean="0">
                <a:latin typeface="Calibri" pitchFamily="34" charset="0"/>
              </a:rPr>
              <a:t>, ořeš</a:t>
            </a:r>
            <a:r>
              <a:rPr lang="cs-CZ" dirty="0" smtClean="0">
                <a:solidFill>
                  <a:srgbClr val="00B0F0"/>
                </a:solidFill>
                <a:latin typeface="Calibri" pitchFamily="34" charset="0"/>
              </a:rPr>
              <a:t>í</a:t>
            </a:r>
            <a:r>
              <a:rPr lang="cs-CZ" dirty="0" smtClean="0">
                <a:latin typeface="Calibri" pitchFamily="34" charset="0"/>
              </a:rPr>
              <a:t>, chrast</a:t>
            </a:r>
            <a:r>
              <a:rPr lang="cs-CZ" dirty="0" smtClean="0">
                <a:solidFill>
                  <a:srgbClr val="00B0F0"/>
                </a:solidFill>
                <a:latin typeface="Calibri" pitchFamily="34" charset="0"/>
              </a:rPr>
              <a:t>í</a:t>
            </a:r>
            <a:r>
              <a:rPr lang="cs-CZ" dirty="0" smtClean="0">
                <a:latin typeface="Calibri" pitchFamily="34" charset="0"/>
              </a:rPr>
              <a:t>, peř</a:t>
            </a:r>
            <a:r>
              <a:rPr lang="cs-CZ" dirty="0" smtClean="0">
                <a:solidFill>
                  <a:srgbClr val="00B0F0"/>
                </a:solidFill>
                <a:latin typeface="Calibri" pitchFamily="34" charset="0"/>
              </a:rPr>
              <a:t>í</a:t>
            </a:r>
            <a:r>
              <a:rPr lang="cs-CZ" dirty="0" smtClean="0">
                <a:latin typeface="Calibri" pitchFamily="34" charset="0"/>
              </a:rPr>
              <a:t>, parož</a:t>
            </a:r>
            <a:r>
              <a:rPr lang="cs-CZ" dirty="0" smtClean="0">
                <a:solidFill>
                  <a:srgbClr val="00B0F0"/>
                </a:solidFill>
                <a:latin typeface="Calibri" pitchFamily="34" charset="0"/>
              </a:rPr>
              <a:t>í</a:t>
            </a:r>
            <a:r>
              <a:rPr lang="cs-CZ" dirty="0" smtClean="0">
                <a:latin typeface="Calibri" pitchFamily="34" charset="0"/>
              </a:rPr>
              <a:t>, cukrov</a:t>
            </a:r>
            <a:r>
              <a:rPr lang="cs-CZ" dirty="0" smtClean="0">
                <a:solidFill>
                  <a:srgbClr val="00B0F0"/>
                </a:solidFill>
                <a:latin typeface="Calibri" pitchFamily="34" charset="0"/>
              </a:rPr>
              <a:t>í atd.</a:t>
            </a:r>
          </a:p>
          <a:p>
            <a:r>
              <a:rPr lang="cs-CZ" dirty="0" smtClean="0">
                <a:latin typeface="Calibri" pitchFamily="34" charset="0"/>
              </a:rPr>
              <a:t>mládež, drůbež, skot ,lid, hmyz, prádlo, jídlo, zelenina, nábytek, korespondence, učivo, vojsko </a:t>
            </a:r>
            <a:r>
              <a:rPr lang="cs-CZ" dirty="0" smtClean="0">
                <a:solidFill>
                  <a:srgbClr val="FFC000"/>
                </a:solidFill>
                <a:latin typeface="Calibri" pitchFamily="34" charset="0"/>
              </a:rPr>
              <a:t>atd.</a:t>
            </a:r>
          </a:p>
          <a:p>
            <a:endParaRPr lang="cs-CZ" dirty="0" smtClean="0">
              <a:latin typeface="Calibri" pitchFamily="34" charset="0"/>
            </a:endParaRPr>
          </a:p>
          <a:p>
            <a:endParaRPr lang="cs-CZ" dirty="0" smtClean="0">
              <a:latin typeface="Calibri" pitchFamily="34" charset="0"/>
            </a:endParaRPr>
          </a:p>
          <a:p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ývojový diagram: děrná páska 2"/>
          <p:cNvSpPr/>
          <p:nvPr/>
        </p:nvSpPr>
        <p:spPr>
          <a:xfrm>
            <a:off x="683568" y="764704"/>
            <a:ext cx="7920880" cy="3672408"/>
          </a:xfrm>
          <a:prstGeom prst="flowChartPunchedTap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395536" y="1674674"/>
            <a:ext cx="8154084" cy="175432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cs-CZ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Podstatná jména pomnožná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404664"/>
            <a:ext cx="8568952" cy="6264696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cs-CZ" dirty="0" smtClean="0">
                <a:latin typeface="Calibri" pitchFamily="34" charset="0"/>
              </a:rPr>
              <a:t>mají </a:t>
            </a: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pouze tvary množného čísla</a:t>
            </a:r>
            <a:r>
              <a:rPr lang="cs-CZ" dirty="0" smtClean="0">
                <a:latin typeface="Calibri" pitchFamily="34" charset="0"/>
              </a:rPr>
              <a:t>, ale </a:t>
            </a: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označují</a:t>
            </a:r>
            <a:r>
              <a:rPr lang="cs-CZ" dirty="0" smtClean="0">
                <a:latin typeface="Calibri" pitchFamily="34" charset="0"/>
              </a:rPr>
              <a:t> jimi </a:t>
            </a: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i jednu věc</a:t>
            </a:r>
          </a:p>
          <a:p>
            <a:r>
              <a:rPr lang="cs-CZ" dirty="0" smtClean="0">
                <a:latin typeface="Calibri" pitchFamily="34" charset="0"/>
              </a:rPr>
              <a:t>při skloňování mají </a:t>
            </a: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pouze koncovky množného čísla</a:t>
            </a:r>
          </a:p>
          <a:p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u těchto slov vždy určujeme číslo množné</a:t>
            </a:r>
          </a:p>
          <a:p>
            <a:r>
              <a:rPr lang="cs-CZ" i="1" dirty="0" smtClean="0">
                <a:latin typeface="Calibri" pitchFamily="34" charset="0"/>
              </a:rPr>
              <a:t>Koupil si nové </a:t>
            </a:r>
            <a:r>
              <a:rPr lang="cs-CZ" b="1" i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housle</a:t>
            </a:r>
            <a:r>
              <a:rPr lang="cs-CZ" i="1" dirty="0" smtClean="0">
                <a:latin typeface="Calibri" pitchFamily="34" charset="0"/>
              </a:rPr>
              <a:t>. – množné číslo = pomnožné</a:t>
            </a:r>
          </a:p>
          <a:p>
            <a:r>
              <a:rPr lang="cs-CZ" i="1" dirty="0" smtClean="0">
                <a:latin typeface="Calibri" pitchFamily="34" charset="0"/>
              </a:rPr>
              <a:t>Lehl si na </a:t>
            </a:r>
            <a:r>
              <a:rPr lang="cs-CZ" b="1" i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záda</a:t>
            </a:r>
            <a:r>
              <a:rPr lang="cs-CZ" i="1" dirty="0" smtClean="0">
                <a:latin typeface="Calibri" pitchFamily="34" charset="0"/>
              </a:rPr>
              <a:t>. – množné číslo = pomnožné</a:t>
            </a:r>
          </a:p>
          <a:p>
            <a:r>
              <a:rPr lang="cs-CZ" dirty="0" smtClean="0">
                <a:latin typeface="Calibri" pitchFamily="34" charset="0"/>
              </a:rPr>
              <a:t>(</a:t>
            </a:r>
            <a:r>
              <a:rPr lang="cs-CZ" i="1" dirty="0" smtClean="0">
                <a:latin typeface="Calibri" pitchFamily="34" charset="0"/>
              </a:rPr>
              <a:t>Včely patří mezi užitečný </a:t>
            </a:r>
            <a:r>
              <a:rPr lang="cs-CZ" b="1" i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hmyz</a:t>
            </a:r>
            <a:r>
              <a:rPr lang="cs-CZ" i="1" dirty="0" smtClean="0">
                <a:latin typeface="Calibri" pitchFamily="34" charset="0"/>
              </a:rPr>
              <a:t>. – jednotné číslo = hromadné)</a:t>
            </a:r>
          </a:p>
          <a:p>
            <a:r>
              <a:rPr lang="cs-CZ" i="1" dirty="0" smtClean="0">
                <a:latin typeface="Calibri" pitchFamily="34" charset="0"/>
              </a:rPr>
              <a:t>Příklady: Pardubice</a:t>
            </a:r>
            <a:r>
              <a:rPr lang="cs-CZ" dirty="0" smtClean="0">
                <a:latin typeface="Calibri" pitchFamily="34" charset="0"/>
              </a:rPr>
              <a:t>, </a:t>
            </a:r>
            <a:r>
              <a:rPr lang="cs-CZ" i="1" dirty="0" smtClean="0">
                <a:latin typeface="Calibri" pitchFamily="34" charset="0"/>
              </a:rPr>
              <a:t>Hradčany, Čechy, Vinohrady, Vysočany,</a:t>
            </a:r>
            <a:r>
              <a:rPr lang="cs-CZ" dirty="0" smtClean="0">
                <a:latin typeface="Calibri" pitchFamily="34" charset="0"/>
              </a:rPr>
              <a:t> </a:t>
            </a:r>
            <a:r>
              <a:rPr lang="cs-CZ" i="1" dirty="0" smtClean="0">
                <a:latin typeface="Calibri" pitchFamily="34" charset="0"/>
              </a:rPr>
              <a:t>dveře, sáňky, záda, ústa, housle, brýle, kalhoty, kleště, narozeniny,vrata, tepláky, povidla, příušnice, kamna, Vánoce, Velikonoce, prázdniny, aj.</a:t>
            </a:r>
            <a:endParaRPr lang="cs-CZ" dirty="0" smtClean="0">
              <a:latin typeface="Calibri" pitchFamily="34" charset="0"/>
            </a:endParaRPr>
          </a:p>
          <a:p>
            <a:endParaRPr lang="cs-CZ" i="1" dirty="0" smtClean="0">
              <a:latin typeface="Calibri" pitchFamily="34" charset="0"/>
            </a:endParaRPr>
          </a:p>
          <a:p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ývojový diagram: děrná páska 1"/>
          <p:cNvSpPr/>
          <p:nvPr/>
        </p:nvSpPr>
        <p:spPr>
          <a:xfrm>
            <a:off x="683568" y="764704"/>
            <a:ext cx="8208912" cy="3528392"/>
          </a:xfrm>
          <a:prstGeom prst="flowChartPunchedTap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1139029" y="1674674"/>
            <a:ext cx="7042312" cy="175432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cs-CZ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Podstatná jména </a:t>
            </a:r>
          </a:p>
          <a:p>
            <a:pPr algn="ctr"/>
            <a:r>
              <a:rPr lang="cs-CZ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látková</a:t>
            </a:r>
            <a:endParaRPr lang="cs-CZ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507288" cy="4525963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l-PL" sz="2800" dirty="0" smtClean="0">
                <a:latin typeface="Calibri" pitchFamily="34" charset="0"/>
              </a:rPr>
              <a:t>označují tvarem jednotného čísla samotnou látku, bez ohledu na její </a:t>
            </a:r>
            <a:r>
              <a:rPr lang="cs-CZ" sz="2800" dirty="0" smtClean="0">
                <a:latin typeface="Calibri" pitchFamily="34" charset="0"/>
              </a:rPr>
              <a:t>množství </a:t>
            </a:r>
          </a:p>
          <a:p>
            <a:r>
              <a:rPr lang="cs-CZ" sz="2800" b="1" i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sníh, mouka, voda, mléko, pivo, sůl, cukr, káva, zlato aj.</a:t>
            </a:r>
          </a:p>
          <a:p>
            <a:r>
              <a:rPr lang="cs-CZ" sz="2800" i="1" dirty="0" smtClean="0">
                <a:latin typeface="Calibri" pitchFamily="34" charset="0"/>
              </a:rPr>
              <a:t>Ve sklenici zůstala voda. (kapka - plná sklenice)</a:t>
            </a:r>
          </a:p>
          <a:p>
            <a:r>
              <a:rPr lang="cs-CZ" sz="2800" dirty="0" smtClean="0">
                <a:latin typeface="Calibri" pitchFamily="34" charset="0"/>
              </a:rPr>
              <a:t>v množném čísle mají tato slova pozměněný význam.</a:t>
            </a:r>
          </a:p>
          <a:p>
            <a:r>
              <a:rPr lang="cs-CZ" sz="2800" i="1" dirty="0" smtClean="0">
                <a:latin typeface="Calibri" pitchFamily="34" charset="0"/>
              </a:rPr>
              <a:t>Číšník přinesl dvě kávy. (dva šálky)</a:t>
            </a:r>
          </a:p>
          <a:p>
            <a:pPr>
              <a:buNone/>
            </a:pPr>
            <a:endParaRPr lang="cs-CZ" sz="2800" dirty="0" smtClean="0">
              <a:latin typeface="Calibri" pitchFamily="34" charset="0"/>
            </a:endParaRPr>
          </a:p>
          <a:p>
            <a:endParaRPr lang="cs-CZ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b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Rozlište podstatná jména:</a:t>
            </a:r>
            <a:endParaRPr lang="cs-CZ" b="1" spc="150" dirty="0">
              <a:ln w="11430"/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95536" y="1124744"/>
            <a:ext cx="4186808" cy="5544616"/>
          </a:xfrm>
          <a:solidFill>
            <a:schemeClr val="accent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cs-CZ" sz="2400" dirty="0" smtClean="0">
                <a:solidFill>
                  <a:srgbClr val="FFFF00"/>
                </a:solidFill>
                <a:latin typeface="Calibri" pitchFamily="34" charset="0"/>
              </a:rPr>
              <a:t>1. </a:t>
            </a:r>
            <a:r>
              <a:rPr lang="cs-CZ" sz="2400" b="1" dirty="0" smtClean="0">
                <a:solidFill>
                  <a:srgbClr val="FFFF00"/>
                </a:solidFill>
                <a:latin typeface="Calibri" pitchFamily="34" charset="0"/>
              </a:rPr>
              <a:t>játra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a) pomnožné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b) hromadné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c) látkové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d) nepatří do žádné skupiny</a:t>
            </a:r>
          </a:p>
          <a:p>
            <a:pPr>
              <a:buNone/>
            </a:pPr>
            <a:endParaRPr lang="cs-CZ" sz="2400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2400" dirty="0" smtClean="0">
                <a:solidFill>
                  <a:srgbClr val="FFFF00"/>
                </a:solidFill>
                <a:latin typeface="Calibri" pitchFamily="34" charset="0"/>
              </a:rPr>
              <a:t>2. </a:t>
            </a:r>
            <a:r>
              <a:rPr lang="cs-CZ" sz="2400" b="1" dirty="0" smtClean="0">
                <a:solidFill>
                  <a:srgbClr val="FFFF00"/>
                </a:solidFill>
                <a:latin typeface="Calibri" pitchFamily="34" charset="0"/>
              </a:rPr>
              <a:t>stavení 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a) pomnožné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b) hromadné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c) látkové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d) nepatří do žádné skupiny</a:t>
            </a:r>
          </a:p>
          <a:p>
            <a:endParaRPr lang="cs-CZ" sz="2400" dirty="0" smtClean="0">
              <a:latin typeface="Calibri" pitchFamily="34" charset="0"/>
            </a:endParaRPr>
          </a:p>
          <a:p>
            <a:endParaRPr lang="cs-CZ" sz="2400" dirty="0" smtClean="0">
              <a:latin typeface="Calibri" pitchFamily="34" charset="0"/>
            </a:endParaRPr>
          </a:p>
          <a:p>
            <a:endParaRPr lang="cs-CZ" sz="2400" dirty="0" smtClean="0">
              <a:latin typeface="Calibri" pitchFamily="34" charset="0"/>
            </a:endParaRPr>
          </a:p>
          <a:p>
            <a:endParaRPr lang="cs-CZ" sz="2400" dirty="0" smtClean="0">
              <a:latin typeface="Calibri" pitchFamily="34" charset="0"/>
            </a:endParaRPr>
          </a:p>
          <a:p>
            <a:endParaRPr lang="cs-CZ" sz="2400" dirty="0" smtClean="0">
              <a:latin typeface="Calibri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88024" y="1124744"/>
            <a:ext cx="4038600" cy="4525963"/>
          </a:xfrm>
          <a:solidFill>
            <a:schemeClr val="accent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>
                <a:solidFill>
                  <a:srgbClr val="FFFF00"/>
                </a:solidFill>
                <a:latin typeface="Calibri" pitchFamily="34" charset="0"/>
              </a:rPr>
              <a:t>3. </a:t>
            </a:r>
            <a:r>
              <a:rPr lang="cs-CZ" b="1" dirty="0" smtClean="0">
                <a:solidFill>
                  <a:srgbClr val="FFFF00"/>
                </a:solidFill>
                <a:latin typeface="Calibri" pitchFamily="34" charset="0"/>
              </a:rPr>
              <a:t>voda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a) pomnožné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b) hromadné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c) látkové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d) nepatří do žádné skupiny</a:t>
            </a:r>
          </a:p>
          <a:p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r>
              <a:rPr lang="cs-CZ" dirty="0" smtClean="0">
                <a:solidFill>
                  <a:srgbClr val="FFFF00"/>
                </a:solidFill>
                <a:latin typeface="Calibri" pitchFamily="34" charset="0"/>
              </a:rPr>
              <a:t>4. </a:t>
            </a:r>
            <a:r>
              <a:rPr lang="cs-CZ" b="1" dirty="0" smtClean="0">
                <a:solidFill>
                  <a:srgbClr val="FFFF00"/>
                </a:solidFill>
                <a:latin typeface="Calibri" pitchFamily="34" charset="0"/>
              </a:rPr>
              <a:t>křoví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a) pomnožné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b) hromadné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c) látkové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d) nepatří do žádné skupiny</a:t>
            </a:r>
          </a:p>
          <a:p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3" dur="1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51520" y="620688"/>
            <a:ext cx="4320480" cy="568863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FFFF0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itchFamily="34" charset="0"/>
              </a:rPr>
              <a:t>5. 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itchFamily="34" charset="0"/>
              </a:rPr>
              <a:t>nádobí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   a) pomnožné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   b) hromadné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   c) látkové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   d) nepatří do žádné skupiny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itchFamily="34" charset="0"/>
              </a:rPr>
              <a:t>6.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itchFamily="34" charset="0"/>
              </a:rPr>
              <a:t>  mouka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    a) pomnožné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    b) hromadné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    c) látkové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    d) nepatří do žádné skupiny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  <p:sp>
        <p:nvSpPr>
          <p:cNvPr id="6" name="Zástupný symbol pro obsah 3"/>
          <p:cNvSpPr>
            <a:spLocks noGrp="1"/>
          </p:cNvSpPr>
          <p:nvPr>
            <p:ph sz="half" idx="1"/>
          </p:nvPr>
        </p:nvSpPr>
        <p:spPr>
          <a:xfrm>
            <a:off x="4680520" y="620688"/>
            <a:ext cx="4283968" cy="4896544"/>
          </a:xfrm>
          <a:solidFill>
            <a:schemeClr val="accent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>
                <a:solidFill>
                  <a:srgbClr val="FFFF00"/>
                </a:solidFill>
                <a:latin typeface="Calibri" pitchFamily="34" charset="0"/>
              </a:rPr>
              <a:t>7. </a:t>
            </a:r>
            <a:r>
              <a:rPr lang="cs-CZ" b="1" dirty="0" smtClean="0">
                <a:solidFill>
                  <a:srgbClr val="FFFF00"/>
                </a:solidFill>
                <a:latin typeface="Calibri" pitchFamily="34" charset="0"/>
              </a:rPr>
              <a:t>Pardubice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a) pomnožné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b) hromadné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c) látkové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d) nepatří do žádné skupiny</a:t>
            </a: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r>
              <a:rPr lang="cs-CZ" dirty="0" smtClean="0">
                <a:solidFill>
                  <a:srgbClr val="FFFF00"/>
                </a:solidFill>
                <a:latin typeface="Calibri" pitchFamily="34" charset="0"/>
              </a:rPr>
              <a:t>8. </a:t>
            </a:r>
            <a:r>
              <a:rPr lang="cs-CZ" b="1" dirty="0" smtClean="0">
                <a:solidFill>
                  <a:srgbClr val="FFFF00"/>
                </a:solidFill>
                <a:latin typeface="Calibri" pitchFamily="34" charset="0"/>
              </a:rPr>
              <a:t>housle 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  <a:latin typeface="Calibri" pitchFamily="34" charset="0"/>
              </a:rPr>
              <a:t>    </a:t>
            </a:r>
            <a:r>
              <a:rPr lang="cs-CZ" dirty="0" smtClean="0">
                <a:latin typeface="Calibri" pitchFamily="34" charset="0"/>
              </a:rPr>
              <a:t>a) pomnožné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b) hromadné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c) látkové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d) nepatří do žádné skupiny</a:t>
            </a:r>
          </a:p>
          <a:p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51520" y="1124744"/>
            <a:ext cx="4320480" cy="5112568"/>
          </a:xfrm>
          <a:solidFill>
            <a:schemeClr val="accent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cs-CZ" sz="2400" dirty="0" smtClean="0">
                <a:solidFill>
                  <a:srgbClr val="FFFF00"/>
                </a:solidFill>
                <a:latin typeface="Calibri" pitchFamily="34" charset="0"/>
              </a:rPr>
              <a:t>9.</a:t>
            </a:r>
            <a:r>
              <a:rPr lang="cs-CZ" sz="2400" b="1" dirty="0" smtClean="0">
                <a:solidFill>
                  <a:srgbClr val="FFFF00"/>
                </a:solidFill>
                <a:latin typeface="Calibri" pitchFamily="34" charset="0"/>
              </a:rPr>
              <a:t>  stromoví 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a) pomnožné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b) hromadné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c) látkové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d) nepatří do žádné skupiny</a:t>
            </a:r>
          </a:p>
          <a:p>
            <a:pPr>
              <a:buNone/>
            </a:pPr>
            <a:endParaRPr lang="cs-CZ" sz="2400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2400" b="1" dirty="0" smtClean="0">
                <a:solidFill>
                  <a:srgbClr val="FFFF00"/>
                </a:solidFill>
                <a:latin typeface="Calibri" pitchFamily="34" charset="0"/>
              </a:rPr>
              <a:t>10. brýle 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  a) pomnožné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  b) hromadné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  c) látkové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  d) nepatří do žádné skupiny</a:t>
            </a:r>
          </a:p>
          <a:p>
            <a:endParaRPr lang="cs-CZ" sz="2400" dirty="0">
              <a:latin typeface="Calibri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4008" y="1124744"/>
            <a:ext cx="4248472" cy="5112568"/>
          </a:xfrm>
          <a:solidFill>
            <a:schemeClr val="accent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cs-CZ" b="1" dirty="0" smtClean="0">
                <a:solidFill>
                  <a:srgbClr val="FFFF00"/>
                </a:solidFill>
                <a:latin typeface="Calibri" pitchFamily="34" charset="0"/>
              </a:rPr>
              <a:t>11.  dříví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   a) pomnožné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   b) hromadné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   c) látkové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   d)nepatří do žádné skupiny</a:t>
            </a: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r>
              <a:rPr lang="cs-CZ" b="1" dirty="0" smtClean="0">
                <a:solidFill>
                  <a:srgbClr val="FFFF00"/>
                </a:solidFill>
                <a:latin typeface="Calibri" pitchFamily="34" charset="0"/>
              </a:rPr>
              <a:t>12. písek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  a) pomnožné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  b) hromadné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  c) látkové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  d) nepatří do žádné skupiny</a:t>
            </a:r>
          </a:p>
          <a:p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7504" y="1052736"/>
            <a:ext cx="4320480" cy="4896544"/>
          </a:xfrm>
          <a:solidFill>
            <a:schemeClr val="accent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cs-CZ" sz="2400" dirty="0" smtClean="0">
                <a:solidFill>
                  <a:srgbClr val="FFFF00"/>
                </a:solidFill>
                <a:latin typeface="Calibri" pitchFamily="34" charset="0"/>
              </a:rPr>
              <a:t>13. </a:t>
            </a:r>
            <a:r>
              <a:rPr lang="cs-CZ" sz="2400" b="1" dirty="0" smtClean="0">
                <a:solidFill>
                  <a:srgbClr val="FFFF00"/>
                </a:solidFill>
                <a:latin typeface="Calibri" pitchFamily="34" charset="0"/>
              </a:rPr>
              <a:t> listy 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  a) pomnožné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  b) hromadné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  c) látkové</a:t>
            </a:r>
          </a:p>
          <a:p>
            <a:pPr>
              <a:buNone/>
            </a:pPr>
            <a:r>
              <a:rPr lang="cs-CZ" sz="2400" dirty="0" smtClean="0">
                <a:solidFill>
                  <a:srgbClr val="FF0000"/>
                </a:solidFill>
                <a:latin typeface="Calibri" pitchFamily="34" charset="0"/>
              </a:rPr>
              <a:t>      </a:t>
            </a:r>
            <a:r>
              <a:rPr lang="cs-CZ" sz="2400" dirty="0" smtClean="0">
                <a:latin typeface="Calibri" pitchFamily="34" charset="0"/>
              </a:rPr>
              <a:t>d)nepatří do žádné skupiny</a:t>
            </a:r>
          </a:p>
          <a:p>
            <a:pPr>
              <a:buNone/>
            </a:pPr>
            <a:endParaRPr lang="cs-CZ" sz="2400" dirty="0" smtClean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r>
              <a:rPr lang="cs-CZ" sz="2400" dirty="0" smtClean="0">
                <a:solidFill>
                  <a:srgbClr val="FFFF00"/>
                </a:solidFill>
                <a:latin typeface="Calibri" pitchFamily="34" charset="0"/>
              </a:rPr>
              <a:t>14. </a:t>
            </a:r>
            <a:r>
              <a:rPr lang="cs-CZ" sz="2400" b="1" dirty="0" smtClean="0">
                <a:solidFill>
                  <a:srgbClr val="FFFF00"/>
                </a:solidFill>
                <a:latin typeface="Calibri" pitchFamily="34" charset="0"/>
              </a:rPr>
              <a:t>kamna 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 a) pomnožné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 b) hromadné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 c) látkové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 d) nepatří do žádné skupiny</a:t>
            </a:r>
            <a:endParaRPr lang="cs-CZ" sz="2400" dirty="0">
              <a:latin typeface="Calibri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052736"/>
            <a:ext cx="4464496" cy="4896544"/>
          </a:xfrm>
          <a:solidFill>
            <a:schemeClr val="accent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cs-CZ" sz="2400" dirty="0" smtClean="0">
                <a:solidFill>
                  <a:srgbClr val="FFFF00"/>
                </a:solidFill>
                <a:latin typeface="Calibri" pitchFamily="34" charset="0"/>
              </a:rPr>
              <a:t>15.</a:t>
            </a:r>
            <a:r>
              <a:rPr lang="cs-CZ" sz="2400" b="1" dirty="0" smtClean="0">
                <a:solidFill>
                  <a:srgbClr val="FFFF00"/>
                </a:solidFill>
                <a:latin typeface="Calibri" pitchFamily="34" charset="0"/>
              </a:rPr>
              <a:t>  vlasy 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   a) pomnožné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   b) hromadné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   c) látkové</a:t>
            </a:r>
          </a:p>
          <a:p>
            <a:pPr>
              <a:buNone/>
            </a:pPr>
            <a:r>
              <a:rPr lang="cs-CZ" sz="2400" dirty="0" smtClean="0">
                <a:solidFill>
                  <a:srgbClr val="FF0000"/>
                </a:solidFill>
                <a:latin typeface="Calibri" pitchFamily="34" charset="0"/>
              </a:rPr>
              <a:t>        </a:t>
            </a:r>
            <a:r>
              <a:rPr lang="cs-CZ" sz="2400" dirty="0" smtClean="0">
                <a:latin typeface="Calibri" pitchFamily="34" charset="0"/>
              </a:rPr>
              <a:t>d) nepatří do žádné skupiny</a:t>
            </a:r>
          </a:p>
          <a:p>
            <a:pPr>
              <a:buNone/>
            </a:pPr>
            <a:endParaRPr lang="cs-CZ" sz="2400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2400" b="1" dirty="0" smtClean="0">
                <a:solidFill>
                  <a:srgbClr val="FFFF00"/>
                </a:solidFill>
                <a:latin typeface="Calibri" pitchFamily="34" charset="0"/>
              </a:rPr>
              <a:t>16. vojsko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  a) pomnožné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  b) hromadné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   c) látkové</a:t>
            </a:r>
          </a:p>
          <a:p>
            <a:pPr>
              <a:buNone/>
            </a:pPr>
            <a:r>
              <a:rPr lang="cs-CZ" sz="2400" dirty="0" smtClean="0">
                <a:solidFill>
                  <a:srgbClr val="FF0000"/>
                </a:solidFill>
                <a:latin typeface="Calibri" pitchFamily="34" charset="0"/>
              </a:rPr>
              <a:t>       </a:t>
            </a:r>
            <a:r>
              <a:rPr lang="cs-CZ" sz="2400" dirty="0" smtClean="0">
                <a:latin typeface="Calibri" pitchFamily="34" charset="0"/>
              </a:rPr>
              <a:t>d) nepatří do žádné skupiny</a:t>
            </a:r>
          </a:p>
          <a:p>
            <a:pPr>
              <a:buNone/>
            </a:pPr>
            <a:endParaRPr lang="cs-CZ" sz="2400" dirty="0" smtClean="0">
              <a:latin typeface="Calibri" pitchFamily="34" charset="0"/>
            </a:endParaRPr>
          </a:p>
          <a:p>
            <a:endParaRPr lang="cs-CZ" sz="2400" b="1" dirty="0" smtClean="0">
              <a:latin typeface="Calibri" pitchFamily="34" charset="0"/>
            </a:endParaRPr>
          </a:p>
          <a:p>
            <a:endParaRPr lang="cs-CZ" sz="2400" dirty="0" smtClean="0">
              <a:latin typeface="Calibri" pitchFamily="34" charset="0"/>
            </a:endParaRPr>
          </a:p>
          <a:p>
            <a:endParaRPr lang="cs-CZ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7494"/>
            <a:ext cx="8460432" cy="1399032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cs-CZ" b="1" dirty="0" smtClean="0">
                <a:ln/>
                <a:solidFill>
                  <a:schemeClr val="accent3"/>
                </a:solidFill>
                <a:effectLst/>
              </a:rPr>
              <a:t> Podstatná jména konkrétní:</a:t>
            </a:r>
            <a:endParaRPr lang="cs-CZ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424936" cy="4525963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= nositelé vlastností a dějů = názvy:</a:t>
            </a:r>
          </a:p>
          <a:p>
            <a:r>
              <a:rPr lang="cs-CZ" sz="2800" b="1" u="sng" dirty="0" smtClean="0">
                <a:solidFill>
                  <a:schemeClr val="bg1"/>
                </a:solidFill>
                <a:latin typeface="Calibri" pitchFamily="34" charset="0"/>
              </a:rPr>
              <a:t>osob </a:t>
            </a:r>
          </a:p>
          <a:p>
            <a:pPr>
              <a:buNone/>
            </a:pPr>
            <a:r>
              <a:rPr lang="cs-CZ" sz="2800" i="1" dirty="0" smtClean="0">
                <a:solidFill>
                  <a:schemeClr val="bg1"/>
                </a:solidFill>
                <a:latin typeface="Calibri" pitchFamily="34" charset="0"/>
              </a:rPr>
              <a:t>    muž,chlapec, učitelka, baletka, spisovatel, starosta</a:t>
            </a:r>
          </a:p>
          <a:p>
            <a:r>
              <a:rPr lang="cs-CZ" sz="2800" b="1" u="sng" dirty="0" smtClean="0">
                <a:solidFill>
                  <a:schemeClr val="bg1"/>
                </a:solidFill>
                <a:latin typeface="Calibri" pitchFamily="34" charset="0"/>
              </a:rPr>
              <a:t>zvířat </a:t>
            </a:r>
          </a:p>
          <a:p>
            <a:pPr>
              <a:buNone/>
            </a:pPr>
            <a:r>
              <a:rPr lang="cs-CZ" sz="2800" dirty="0" smtClean="0">
                <a:solidFill>
                  <a:schemeClr val="bg1"/>
                </a:solidFill>
                <a:latin typeface="Calibri" pitchFamily="34" charset="0"/>
              </a:rPr>
              <a:t>    </a:t>
            </a:r>
            <a:r>
              <a:rPr lang="cs-CZ" sz="2800" i="1" dirty="0" smtClean="0">
                <a:solidFill>
                  <a:schemeClr val="bg1"/>
                </a:solidFill>
                <a:latin typeface="Calibri" pitchFamily="34" charset="0"/>
              </a:rPr>
              <a:t>kočka</a:t>
            </a:r>
            <a:r>
              <a:rPr lang="cs-CZ" sz="2800" dirty="0" smtClean="0">
                <a:solidFill>
                  <a:schemeClr val="bg1"/>
                </a:solidFill>
                <a:latin typeface="Calibri" pitchFamily="34" charset="0"/>
              </a:rPr>
              <a:t>, </a:t>
            </a:r>
            <a:r>
              <a:rPr lang="cs-CZ" sz="2800" i="1" dirty="0" smtClean="0">
                <a:solidFill>
                  <a:schemeClr val="bg1"/>
                </a:solidFill>
                <a:latin typeface="Calibri" pitchFamily="34" charset="0"/>
              </a:rPr>
              <a:t>pes, kůň, netopýr </a:t>
            </a:r>
          </a:p>
          <a:p>
            <a:r>
              <a:rPr lang="cs-CZ" sz="2800" b="1" u="sng" dirty="0" smtClean="0">
                <a:solidFill>
                  <a:schemeClr val="bg1"/>
                </a:solidFill>
                <a:latin typeface="Calibri" pitchFamily="34" charset="0"/>
              </a:rPr>
              <a:t>věcí </a:t>
            </a:r>
          </a:p>
          <a:p>
            <a:pPr>
              <a:buNone/>
            </a:pPr>
            <a:r>
              <a:rPr lang="cs-CZ" sz="2800" i="1" dirty="0" smtClean="0">
                <a:solidFill>
                  <a:schemeClr val="bg1"/>
                </a:solidFill>
                <a:latin typeface="Calibri" pitchFamily="34" charset="0"/>
              </a:rPr>
              <a:t>    skříň, stůl, židle, počítač, mrkev</a:t>
            </a:r>
          </a:p>
          <a:p>
            <a:endParaRPr lang="cs-CZ" sz="2800" i="1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úhlý trojúhelník 4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cs-CZ" b="1" dirty="0" smtClean="0">
                <a:ln/>
                <a:solidFill>
                  <a:schemeClr val="accent3"/>
                </a:solidFill>
                <a:effectLst/>
              </a:rPr>
              <a:t>Řešení:</a:t>
            </a:r>
            <a:endParaRPr lang="cs-CZ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1700808"/>
            <a:ext cx="4038600" cy="4525963"/>
          </a:xfr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>
                <a:solidFill>
                  <a:srgbClr val="FFFF00"/>
                </a:solidFill>
                <a:latin typeface="Calibri" pitchFamily="34" charset="0"/>
              </a:rPr>
              <a:t>1. </a:t>
            </a:r>
            <a:r>
              <a:rPr lang="cs-CZ" b="1" dirty="0" smtClean="0">
                <a:solidFill>
                  <a:srgbClr val="FFFF00"/>
                </a:solidFill>
                <a:latin typeface="Calibri" pitchFamily="34" charset="0"/>
              </a:rPr>
              <a:t>játra</a:t>
            </a:r>
          </a:p>
          <a:p>
            <a:pPr>
              <a:buNone/>
            </a:pPr>
            <a:r>
              <a:rPr lang="cs-CZ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a) pomnožné  </a:t>
            </a:r>
          </a:p>
          <a:p>
            <a:pPr>
              <a:buNone/>
            </a:pPr>
            <a:r>
              <a:rPr lang="cs-CZ" dirty="0" smtClean="0">
                <a:solidFill>
                  <a:srgbClr val="FFFF00"/>
                </a:solidFill>
                <a:latin typeface="Calibri" pitchFamily="34" charset="0"/>
              </a:rPr>
              <a:t>2. </a:t>
            </a:r>
            <a:r>
              <a:rPr lang="cs-CZ" b="1" dirty="0" smtClean="0">
                <a:solidFill>
                  <a:srgbClr val="FFFF00"/>
                </a:solidFill>
                <a:latin typeface="Calibri" pitchFamily="34" charset="0"/>
              </a:rPr>
              <a:t>stavení </a:t>
            </a:r>
          </a:p>
          <a:p>
            <a:pPr>
              <a:buNone/>
            </a:pPr>
            <a:r>
              <a:rPr lang="cs-CZ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d) nepatří do žádné skupiny</a:t>
            </a:r>
          </a:p>
          <a:p>
            <a:pPr>
              <a:buNone/>
            </a:pPr>
            <a:r>
              <a:rPr lang="cs-CZ" dirty="0">
                <a:solidFill>
                  <a:srgbClr val="FFFF00"/>
                </a:solidFill>
                <a:latin typeface="Calibri" pitchFamily="34" charset="0"/>
              </a:rPr>
              <a:t>3. </a:t>
            </a:r>
            <a:r>
              <a:rPr lang="cs-CZ" b="1" dirty="0">
                <a:solidFill>
                  <a:srgbClr val="FFFF00"/>
                </a:solidFill>
                <a:latin typeface="Calibri" pitchFamily="34" charset="0"/>
              </a:rPr>
              <a:t>voda </a:t>
            </a:r>
          </a:p>
          <a:p>
            <a:pPr>
              <a:buNone/>
            </a:pPr>
            <a:r>
              <a:rPr lang="cs-CZ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c</a:t>
            </a:r>
            <a:r>
              <a:rPr lang="cs-CZ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) l</a:t>
            </a:r>
            <a:r>
              <a:rPr lang="cs-CZ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átkové</a:t>
            </a:r>
          </a:p>
          <a:p>
            <a:pPr>
              <a:buNone/>
            </a:pPr>
            <a:r>
              <a:rPr lang="cs-CZ" dirty="0">
                <a:solidFill>
                  <a:srgbClr val="FFFF00"/>
                </a:solidFill>
                <a:latin typeface="Calibri" pitchFamily="34" charset="0"/>
              </a:rPr>
              <a:t>4. </a:t>
            </a:r>
            <a:r>
              <a:rPr lang="cs-CZ" b="1" dirty="0">
                <a:solidFill>
                  <a:srgbClr val="FFFF00"/>
                </a:solidFill>
                <a:latin typeface="Calibri" pitchFamily="34" charset="0"/>
              </a:rPr>
              <a:t>křoví </a:t>
            </a:r>
          </a:p>
          <a:p>
            <a:pPr>
              <a:buNone/>
            </a:pPr>
            <a:r>
              <a:rPr lang="cs-CZ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b</a:t>
            </a:r>
            <a:r>
              <a:rPr lang="cs-CZ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) h</a:t>
            </a:r>
            <a:r>
              <a:rPr lang="cs-CZ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romadné</a:t>
            </a:r>
          </a:p>
          <a:p>
            <a:pPr>
              <a:buNone/>
            </a:pPr>
            <a:r>
              <a:rPr lang="cs-CZ" dirty="0">
                <a:solidFill>
                  <a:srgbClr val="FFFF00"/>
                </a:solidFill>
                <a:latin typeface="Calibri" pitchFamily="34" charset="0"/>
              </a:rPr>
              <a:t>5. </a:t>
            </a:r>
            <a:r>
              <a:rPr lang="cs-CZ" b="1" dirty="0">
                <a:solidFill>
                  <a:srgbClr val="FFFF00"/>
                </a:solidFill>
                <a:latin typeface="Calibri" pitchFamily="34" charset="0"/>
              </a:rPr>
              <a:t>nádobí </a:t>
            </a:r>
          </a:p>
          <a:p>
            <a:pPr>
              <a:buNone/>
            </a:pPr>
            <a:r>
              <a:rPr lang="cs-CZ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b</a:t>
            </a:r>
            <a:r>
              <a:rPr lang="cs-CZ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) hromadné</a:t>
            </a:r>
          </a:p>
          <a:p>
            <a:pPr>
              <a:buNone/>
            </a:pPr>
            <a:endParaRPr lang="cs-CZ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endParaRPr lang="cs-CZ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endParaRPr lang="cs-CZ" dirty="0" smtClean="0">
              <a:solidFill>
                <a:srgbClr val="FF0000"/>
              </a:solidFill>
              <a:latin typeface="Calibri" pitchFamily="34" charset="0"/>
            </a:endParaRPr>
          </a:p>
          <a:p>
            <a:endParaRPr lang="cs-CZ" dirty="0">
              <a:latin typeface="Calibri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4008" y="1700808"/>
            <a:ext cx="3960440" cy="4525963"/>
          </a:xfr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>
                <a:solidFill>
                  <a:srgbClr val="FFFF00"/>
                </a:solidFill>
                <a:latin typeface="Calibri" pitchFamily="34" charset="0"/>
              </a:rPr>
              <a:t>6.</a:t>
            </a:r>
            <a:r>
              <a:rPr lang="cs-CZ" b="1" dirty="0">
                <a:solidFill>
                  <a:srgbClr val="FFFF00"/>
                </a:solidFill>
                <a:latin typeface="Calibri" pitchFamily="34" charset="0"/>
              </a:rPr>
              <a:t>  mouka </a:t>
            </a:r>
          </a:p>
          <a:p>
            <a:pPr>
              <a:buNone/>
            </a:pPr>
            <a:r>
              <a:rPr lang="cs-CZ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c</a:t>
            </a:r>
            <a:r>
              <a:rPr lang="cs-CZ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) l</a:t>
            </a:r>
            <a:r>
              <a:rPr lang="cs-CZ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átkové</a:t>
            </a:r>
          </a:p>
          <a:p>
            <a:pPr>
              <a:buNone/>
            </a:pPr>
            <a:r>
              <a:rPr lang="cs-CZ" b="1" dirty="0">
                <a:solidFill>
                  <a:srgbClr val="FFFF00"/>
                </a:solidFill>
                <a:latin typeface="Calibri" pitchFamily="34" charset="0"/>
              </a:rPr>
              <a:t>Pardubice</a:t>
            </a:r>
          </a:p>
          <a:p>
            <a:pPr>
              <a:buNone/>
            </a:pPr>
            <a:r>
              <a:rPr lang="cs-CZ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a</a:t>
            </a:r>
            <a:r>
              <a:rPr lang="cs-CZ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) </a:t>
            </a:r>
            <a:r>
              <a:rPr lang="cs-CZ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pomnožné</a:t>
            </a:r>
          </a:p>
          <a:p>
            <a:pPr>
              <a:buNone/>
            </a:pPr>
            <a:r>
              <a:rPr lang="cs-CZ" dirty="0">
                <a:solidFill>
                  <a:srgbClr val="FFFF00"/>
                </a:solidFill>
                <a:latin typeface="Calibri" pitchFamily="34" charset="0"/>
              </a:rPr>
              <a:t>8. </a:t>
            </a:r>
            <a:r>
              <a:rPr lang="cs-CZ" b="1" dirty="0">
                <a:solidFill>
                  <a:srgbClr val="FFFF00"/>
                </a:solidFill>
                <a:latin typeface="Calibri" pitchFamily="34" charset="0"/>
              </a:rPr>
              <a:t>housle </a:t>
            </a:r>
          </a:p>
          <a:p>
            <a:pPr>
              <a:buNone/>
            </a:pPr>
            <a:r>
              <a:rPr lang="cs-CZ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a</a:t>
            </a:r>
            <a:r>
              <a:rPr lang="cs-CZ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) </a:t>
            </a:r>
            <a:r>
              <a:rPr lang="cs-CZ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pomnožné</a:t>
            </a:r>
          </a:p>
          <a:p>
            <a:pPr>
              <a:buNone/>
            </a:pPr>
            <a:r>
              <a:rPr lang="cs-CZ" sz="2800" dirty="0" smtClean="0">
                <a:solidFill>
                  <a:srgbClr val="FFFF00"/>
                </a:solidFill>
                <a:latin typeface="Calibri" pitchFamily="34" charset="0"/>
              </a:rPr>
              <a:t>9.</a:t>
            </a:r>
            <a:r>
              <a:rPr lang="cs-CZ" sz="2800" b="1" dirty="0" smtClean="0">
                <a:solidFill>
                  <a:srgbClr val="FFFF00"/>
                </a:solidFill>
                <a:latin typeface="Calibri" pitchFamily="34" charset="0"/>
              </a:rPr>
              <a:t>  stromoví </a:t>
            </a:r>
          </a:p>
          <a:p>
            <a:pPr>
              <a:buNone/>
            </a:pPr>
            <a:r>
              <a:rPr lang="cs-CZ" sz="28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b</a:t>
            </a:r>
            <a:r>
              <a:rPr lang="cs-CZ" sz="28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) h</a:t>
            </a:r>
            <a:r>
              <a:rPr lang="cs-CZ" sz="28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romadné</a:t>
            </a:r>
          </a:p>
          <a:p>
            <a:pPr>
              <a:buNone/>
            </a:pPr>
            <a:r>
              <a:rPr lang="cs-CZ" sz="2800" b="1" dirty="0">
                <a:solidFill>
                  <a:srgbClr val="FFFF00"/>
                </a:solidFill>
                <a:latin typeface="Calibri" pitchFamily="34" charset="0"/>
              </a:rPr>
              <a:t>10. brýle </a:t>
            </a:r>
          </a:p>
          <a:p>
            <a:pPr>
              <a:buNone/>
            </a:pPr>
            <a:r>
              <a:rPr lang="cs-CZ" sz="28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a</a:t>
            </a:r>
            <a:r>
              <a:rPr lang="cs-CZ" sz="28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) pomnožné</a:t>
            </a:r>
          </a:p>
          <a:p>
            <a:pPr>
              <a:buNone/>
            </a:pPr>
            <a:endParaRPr lang="cs-CZ" sz="2800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endParaRPr lang="cs-CZ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endParaRPr lang="cs-CZ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endParaRPr lang="cs-CZ" dirty="0">
              <a:solidFill>
                <a:srgbClr val="FF0000"/>
              </a:solidFill>
              <a:latin typeface="Calibri" pitchFamily="34" charset="0"/>
            </a:endParaRPr>
          </a:p>
          <a:p>
            <a:endParaRPr lang="cs-CZ" dirty="0" smtClean="0">
              <a:latin typeface="Calibri" pitchFamily="34" charset="0"/>
            </a:endParaRPr>
          </a:p>
          <a:p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23528" y="332656"/>
            <a:ext cx="4104456" cy="6120680"/>
          </a:xfr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cs-CZ" sz="2400" b="1" dirty="0">
                <a:solidFill>
                  <a:srgbClr val="FFFF00"/>
                </a:solidFill>
                <a:latin typeface="Calibri" pitchFamily="34" charset="0"/>
              </a:rPr>
              <a:t>11.  dříví </a:t>
            </a:r>
          </a:p>
          <a:p>
            <a:pPr>
              <a:buNone/>
            </a:pP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b</a:t>
            </a:r>
            <a:r>
              <a:rPr lang="cs-CZ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) h</a:t>
            </a: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romadné</a:t>
            </a:r>
          </a:p>
          <a:p>
            <a:pPr>
              <a:buNone/>
            </a:pPr>
            <a:r>
              <a:rPr lang="cs-CZ" sz="2400" b="1" dirty="0">
                <a:solidFill>
                  <a:srgbClr val="FFFF00"/>
                </a:solidFill>
                <a:latin typeface="Calibri" pitchFamily="34" charset="0"/>
              </a:rPr>
              <a:t>12.  písek</a:t>
            </a:r>
          </a:p>
          <a:p>
            <a:pPr>
              <a:buNone/>
            </a:pP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c</a:t>
            </a:r>
            <a:r>
              <a:rPr lang="cs-CZ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) </a:t>
            </a: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látkové</a:t>
            </a:r>
          </a:p>
          <a:p>
            <a:pPr>
              <a:buNone/>
            </a:pPr>
            <a:r>
              <a:rPr lang="cs-CZ" sz="2400" b="1" dirty="0">
                <a:solidFill>
                  <a:srgbClr val="FFFF00"/>
                </a:solidFill>
                <a:latin typeface="Calibri" pitchFamily="34" charset="0"/>
              </a:rPr>
              <a:t>13.  listy </a:t>
            </a:r>
          </a:p>
          <a:p>
            <a:pPr>
              <a:buNone/>
            </a:pP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d)nepatří </a:t>
            </a:r>
            <a:r>
              <a:rPr lang="cs-CZ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do žádné </a:t>
            </a: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skupiny</a:t>
            </a:r>
          </a:p>
          <a:p>
            <a:pPr>
              <a:buNone/>
            </a:pPr>
            <a:r>
              <a:rPr lang="cs-CZ" sz="2400" b="1" dirty="0">
                <a:solidFill>
                  <a:srgbClr val="FFFF00"/>
                </a:solidFill>
                <a:latin typeface="Calibri" pitchFamily="34" charset="0"/>
              </a:rPr>
              <a:t>14.</a:t>
            </a:r>
            <a:r>
              <a:rPr lang="cs-CZ" sz="2400" dirty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cs-CZ" sz="2400" b="1" dirty="0">
                <a:solidFill>
                  <a:srgbClr val="FFFF00"/>
                </a:solidFill>
                <a:latin typeface="Calibri" pitchFamily="34" charset="0"/>
              </a:rPr>
              <a:t>kamna </a:t>
            </a:r>
          </a:p>
          <a:p>
            <a:pPr>
              <a:buNone/>
            </a:pP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a</a:t>
            </a:r>
            <a:r>
              <a:rPr lang="cs-CZ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) </a:t>
            </a:r>
            <a:r>
              <a:rPr lang="cs-C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pomnožné</a:t>
            </a:r>
          </a:p>
          <a:p>
            <a:pPr>
              <a:buNone/>
            </a:pPr>
            <a:r>
              <a:rPr lang="cs-CZ" sz="2400" b="1" dirty="0">
                <a:solidFill>
                  <a:srgbClr val="FFFF00"/>
                </a:solidFill>
                <a:latin typeface="Calibri" pitchFamily="34" charset="0"/>
              </a:rPr>
              <a:t>15.  vlasy </a:t>
            </a:r>
          </a:p>
          <a:p>
            <a:pPr>
              <a:buNone/>
            </a:pPr>
            <a:r>
              <a:rPr lang="cs-CZ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d) nepatří do žádné skupiny</a:t>
            </a:r>
          </a:p>
          <a:p>
            <a:pPr>
              <a:buNone/>
            </a:pPr>
            <a:r>
              <a:rPr lang="cs-CZ" sz="2400" b="1" dirty="0">
                <a:solidFill>
                  <a:srgbClr val="FFFF00"/>
                </a:solidFill>
                <a:latin typeface="Calibri" pitchFamily="34" charset="0"/>
              </a:rPr>
              <a:t>16. vojsko</a:t>
            </a:r>
          </a:p>
          <a:p>
            <a:pPr>
              <a:buNone/>
            </a:pPr>
            <a:r>
              <a:rPr lang="cs-CZ" sz="24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</a:rPr>
              <a:t>b) hromadné</a:t>
            </a:r>
          </a:p>
          <a:p>
            <a:pPr>
              <a:buNone/>
            </a:pPr>
            <a:endParaRPr lang="cs-CZ" sz="2400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endParaRPr lang="cs-CZ" sz="2400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endParaRPr lang="cs-CZ" sz="2400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endParaRPr lang="cs-CZ" sz="2400" dirty="0">
              <a:solidFill>
                <a:srgbClr val="FF0000"/>
              </a:solidFill>
              <a:latin typeface="Calibri" pitchFamily="34" charset="0"/>
            </a:endParaRPr>
          </a:p>
          <a:p>
            <a:endParaRPr lang="cs-CZ" sz="2400" dirty="0">
              <a:latin typeface="Calibri" pitchFamily="34" charset="0"/>
            </a:endParaRPr>
          </a:p>
        </p:txBody>
      </p:sp>
      <p:sp>
        <p:nvSpPr>
          <p:cNvPr id="8" name="Pravoúhlý trojúhelník 7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cs-CZ" b="1" dirty="0" smtClean="0">
                <a:ln/>
                <a:solidFill>
                  <a:schemeClr val="accent3"/>
                </a:solidFill>
                <a:effectLst/>
              </a:rPr>
              <a:t>Použité zdroje:</a:t>
            </a:r>
            <a:endParaRPr lang="cs-CZ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cs-CZ" dirty="0" err="1" smtClean="0"/>
              <a:t>Sochrová</a:t>
            </a:r>
            <a:r>
              <a:rPr lang="cs-CZ" dirty="0" smtClean="0"/>
              <a:t>, Marie: Český jazyk v kostce, Fragment 1999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cs-CZ" b="1" dirty="0" smtClean="0">
                <a:ln/>
                <a:solidFill>
                  <a:schemeClr val="accent3"/>
                </a:solidFill>
                <a:effectLst/>
              </a:rPr>
              <a:t/>
            </a:r>
            <a:br>
              <a:rPr lang="cs-CZ" b="1" dirty="0" smtClean="0">
                <a:ln/>
                <a:solidFill>
                  <a:schemeClr val="accent3"/>
                </a:solidFill>
                <a:effectLst/>
              </a:rPr>
            </a:br>
            <a:r>
              <a:rPr lang="cs-CZ" b="1" dirty="0" smtClean="0">
                <a:ln/>
                <a:solidFill>
                  <a:schemeClr val="accent3"/>
                </a:solidFill>
                <a:effectLst/>
              </a:rPr>
              <a:t>Podstatná jména abstraktní:</a:t>
            </a:r>
            <a:br>
              <a:rPr lang="cs-CZ" b="1" dirty="0" smtClean="0">
                <a:ln/>
                <a:solidFill>
                  <a:schemeClr val="accent3"/>
                </a:solidFill>
                <a:effectLst/>
              </a:rPr>
            </a:br>
            <a:endParaRPr lang="cs-CZ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1349"/>
            <a:ext cx="8219256" cy="4525963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cs-CZ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= vyjadřují vlastnosti, děje, duševní stavy = názvy:</a:t>
            </a:r>
          </a:p>
          <a:p>
            <a:r>
              <a:rPr lang="cs-CZ" sz="2800" b="1" u="sng" dirty="0" smtClean="0">
                <a:solidFill>
                  <a:schemeClr val="bg1"/>
                </a:solidFill>
                <a:latin typeface="Calibri" pitchFamily="34" charset="0"/>
              </a:rPr>
              <a:t>vlastností </a:t>
            </a:r>
            <a:endParaRPr lang="cs-CZ" sz="2800" dirty="0" smtClean="0">
              <a:solidFill>
                <a:schemeClr val="bg1"/>
              </a:solidFill>
              <a:latin typeface="Calibri" pitchFamily="34" charset="0"/>
            </a:endParaRPr>
          </a:p>
          <a:p>
            <a:pPr>
              <a:buNone/>
            </a:pPr>
            <a:r>
              <a:rPr lang="cs-CZ" sz="2800" i="1" dirty="0" smtClean="0">
                <a:solidFill>
                  <a:schemeClr val="bg1"/>
                </a:solidFill>
                <a:latin typeface="Calibri" pitchFamily="34" charset="0"/>
              </a:rPr>
              <a:t>    trpělivost, schopnost, krása, odvaha, chytrost, zdvořilost, respekt</a:t>
            </a:r>
          </a:p>
          <a:p>
            <a:r>
              <a:rPr lang="cs-CZ" sz="2800" b="1" u="sng" dirty="0" smtClean="0">
                <a:solidFill>
                  <a:schemeClr val="bg1"/>
                </a:solidFill>
                <a:latin typeface="Calibri" pitchFamily="34" charset="0"/>
              </a:rPr>
              <a:t>činností </a:t>
            </a:r>
            <a:r>
              <a:rPr lang="cs-CZ" sz="280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pPr>
              <a:buNone/>
            </a:pPr>
            <a:r>
              <a:rPr lang="cs-CZ" sz="2800" i="1" dirty="0" smtClean="0">
                <a:solidFill>
                  <a:schemeClr val="bg1"/>
                </a:solidFill>
                <a:latin typeface="Calibri" pitchFamily="34" charset="0"/>
              </a:rPr>
              <a:t>     sportování, učení, plavání, spaní, úklid</a:t>
            </a:r>
          </a:p>
          <a:p>
            <a:r>
              <a:rPr lang="cs-CZ" sz="2800" b="1" u="sng" dirty="0" smtClean="0">
                <a:solidFill>
                  <a:schemeClr val="bg1"/>
                </a:solidFill>
                <a:latin typeface="Calibri" pitchFamily="34" charset="0"/>
              </a:rPr>
              <a:t>vztahů </a:t>
            </a:r>
          </a:p>
          <a:p>
            <a:pPr>
              <a:buNone/>
            </a:pPr>
            <a:r>
              <a:rPr lang="cs-CZ" sz="2800" i="1" dirty="0" smtClean="0">
                <a:solidFill>
                  <a:schemeClr val="bg1"/>
                </a:solidFill>
                <a:latin typeface="Calibri" pitchFamily="34" charset="0"/>
              </a:rPr>
              <a:t>    láska, soucit, přátelství</a:t>
            </a:r>
          </a:p>
          <a:p>
            <a:r>
              <a:rPr lang="cs-CZ" sz="2800" i="1" dirty="0" smtClean="0">
                <a:solidFill>
                  <a:schemeClr val="bg1"/>
                </a:solidFill>
                <a:latin typeface="Calibri" pitchFamily="34" charset="0"/>
              </a:rPr>
              <a:t>abstraktní umění – nechává prostor pro vlastní fantazii</a:t>
            </a:r>
          </a:p>
          <a:p>
            <a:pPr>
              <a:buNone/>
            </a:pPr>
            <a:endParaRPr lang="cs-CZ" sz="2800" i="1" dirty="0" smtClean="0">
              <a:solidFill>
                <a:schemeClr val="bg1"/>
              </a:solidFill>
              <a:latin typeface="Calibri" pitchFamily="34" charset="0"/>
            </a:endParaRPr>
          </a:p>
          <a:p>
            <a:pPr>
              <a:buNone/>
            </a:pPr>
            <a:endParaRPr lang="cs-CZ" sz="28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784976" cy="1143000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cs-CZ" b="1" dirty="0" smtClean="0">
                <a:ln/>
                <a:solidFill>
                  <a:schemeClr val="accent3"/>
                </a:solidFill>
                <a:effectLst/>
              </a:rPr>
              <a:t>Konkrétní - abstraktní:</a:t>
            </a:r>
            <a:endParaRPr lang="cs-CZ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412776"/>
            <a:ext cx="8748464" cy="5273824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některá podstatná jména mohou být konkrétní i abstraktní = záleží na kontextu:</a:t>
            </a:r>
          </a:p>
          <a:p>
            <a:r>
              <a:rPr lang="cs-CZ" sz="2800" i="1" dirty="0" smtClean="0">
                <a:solidFill>
                  <a:schemeClr val="bg1"/>
                </a:solidFill>
                <a:latin typeface="Calibri" pitchFamily="34" charset="0"/>
              </a:rPr>
              <a:t>Jeho oblíbenou hračkou byl malý dřevěný </a:t>
            </a:r>
            <a:r>
              <a:rPr lang="cs-CZ" sz="2800" b="1" dirty="0" smtClean="0">
                <a:solidFill>
                  <a:schemeClr val="bg1"/>
                </a:solidFill>
                <a:latin typeface="Calibri" pitchFamily="34" charset="0"/>
              </a:rPr>
              <a:t>koníček. = konkrétní</a:t>
            </a:r>
          </a:p>
          <a:p>
            <a:r>
              <a:rPr lang="cs-CZ" sz="2800" i="1" dirty="0" smtClean="0">
                <a:solidFill>
                  <a:schemeClr val="bg1"/>
                </a:solidFill>
                <a:latin typeface="Calibri" pitchFamily="34" charset="0"/>
              </a:rPr>
              <a:t>Můj</a:t>
            </a:r>
            <a:r>
              <a:rPr lang="cs-CZ" sz="2800" b="1" dirty="0" smtClean="0">
                <a:solidFill>
                  <a:schemeClr val="bg1"/>
                </a:solidFill>
                <a:latin typeface="Calibri" pitchFamily="34" charset="0"/>
              </a:rPr>
              <a:t> koníček </a:t>
            </a:r>
            <a:r>
              <a:rPr lang="cs-CZ" sz="2800" i="1" dirty="0" smtClean="0">
                <a:solidFill>
                  <a:schemeClr val="bg1"/>
                </a:solidFill>
                <a:latin typeface="Calibri" pitchFamily="34" charset="0"/>
              </a:rPr>
              <a:t>je sbírání poštovních známek</a:t>
            </a:r>
            <a:r>
              <a:rPr lang="cs-CZ" sz="2800" b="1" i="1" dirty="0" smtClean="0">
                <a:solidFill>
                  <a:schemeClr val="bg1"/>
                </a:solidFill>
                <a:latin typeface="Calibri" pitchFamily="34" charset="0"/>
              </a:rPr>
              <a:t>.= abstraktní</a:t>
            </a:r>
          </a:p>
          <a:p>
            <a:r>
              <a:rPr lang="cs-CZ" sz="2800" i="1" dirty="0" smtClean="0">
                <a:solidFill>
                  <a:schemeClr val="bg1"/>
                </a:solidFill>
                <a:latin typeface="Calibri" pitchFamily="34" charset="0"/>
              </a:rPr>
              <a:t>Špatně opřené </a:t>
            </a:r>
            <a:r>
              <a:rPr lang="cs-CZ" sz="2800" b="1" i="1" dirty="0" smtClean="0">
                <a:solidFill>
                  <a:schemeClr val="bg1"/>
                </a:solidFill>
                <a:latin typeface="Calibri" pitchFamily="34" charset="0"/>
              </a:rPr>
              <a:t>kolo</a:t>
            </a:r>
            <a:r>
              <a:rPr lang="cs-CZ" sz="2800" i="1" dirty="0" smtClean="0">
                <a:solidFill>
                  <a:schemeClr val="bg1"/>
                </a:solidFill>
                <a:latin typeface="Calibri" pitchFamily="34" charset="0"/>
              </a:rPr>
              <a:t> spadlo. =</a:t>
            </a:r>
            <a:r>
              <a:rPr lang="cs-CZ" sz="280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cs-CZ" sz="2800" b="1" dirty="0" smtClean="0">
                <a:solidFill>
                  <a:schemeClr val="bg1"/>
                </a:solidFill>
                <a:latin typeface="Calibri" pitchFamily="34" charset="0"/>
              </a:rPr>
              <a:t>konkrétní</a:t>
            </a:r>
          </a:p>
          <a:p>
            <a:r>
              <a:rPr lang="cs-CZ" sz="2800" i="1" dirty="0" smtClean="0">
                <a:solidFill>
                  <a:schemeClr val="bg1"/>
                </a:solidFill>
                <a:latin typeface="Calibri" pitchFamily="34" charset="0"/>
              </a:rPr>
              <a:t>Běžec běžel poslední </a:t>
            </a:r>
            <a:r>
              <a:rPr lang="cs-CZ" sz="2800" b="1" i="1" dirty="0" smtClean="0">
                <a:solidFill>
                  <a:schemeClr val="bg1"/>
                </a:solidFill>
                <a:latin typeface="Calibri" pitchFamily="34" charset="0"/>
              </a:rPr>
              <a:t>kolo.   = abstraktní</a:t>
            </a:r>
          </a:p>
          <a:p>
            <a:r>
              <a:rPr lang="cs-CZ" sz="2800" i="1" dirty="0" smtClean="0">
                <a:solidFill>
                  <a:schemeClr val="bg1"/>
                </a:solidFill>
                <a:latin typeface="Calibri" pitchFamily="34" charset="0"/>
              </a:rPr>
              <a:t>Přišel mi </a:t>
            </a:r>
            <a:r>
              <a:rPr lang="cs-CZ" sz="2800" b="1" i="1" dirty="0" smtClean="0">
                <a:solidFill>
                  <a:schemeClr val="bg1"/>
                </a:solidFill>
                <a:latin typeface="Calibri" pitchFamily="34" charset="0"/>
              </a:rPr>
              <a:t>pohled</a:t>
            </a:r>
            <a:r>
              <a:rPr lang="cs-CZ" sz="2800" i="1" dirty="0" smtClean="0">
                <a:solidFill>
                  <a:schemeClr val="bg1"/>
                </a:solidFill>
                <a:latin typeface="Calibri" pitchFamily="34" charset="0"/>
              </a:rPr>
              <a:t> z Beskyd.   </a:t>
            </a:r>
            <a:r>
              <a:rPr lang="cs-CZ" sz="2800" b="1" i="1" dirty="0" smtClean="0">
                <a:solidFill>
                  <a:schemeClr val="bg1"/>
                </a:solidFill>
                <a:latin typeface="Calibri" pitchFamily="34" charset="0"/>
              </a:rPr>
              <a:t>= konkrétní</a:t>
            </a:r>
          </a:p>
          <a:p>
            <a:r>
              <a:rPr lang="cs-CZ" sz="2800" b="1" i="1" dirty="0" smtClean="0">
                <a:solidFill>
                  <a:schemeClr val="bg1"/>
                </a:solidFill>
                <a:latin typeface="Calibri" pitchFamily="34" charset="0"/>
              </a:rPr>
              <a:t>Pohled </a:t>
            </a:r>
            <a:r>
              <a:rPr lang="cs-CZ" sz="2800" i="1" dirty="0" smtClean="0">
                <a:solidFill>
                  <a:schemeClr val="bg1"/>
                </a:solidFill>
                <a:latin typeface="Calibri" pitchFamily="34" charset="0"/>
              </a:rPr>
              <a:t>kreslené postavy mi byl nepříjemný.= </a:t>
            </a:r>
            <a:r>
              <a:rPr lang="cs-CZ" sz="2800" b="1" i="1" dirty="0" smtClean="0">
                <a:solidFill>
                  <a:schemeClr val="bg1"/>
                </a:solidFill>
                <a:latin typeface="Calibri" pitchFamily="34" charset="0"/>
              </a:rPr>
              <a:t>abstraktní</a:t>
            </a:r>
            <a:endParaRPr lang="cs-CZ" sz="28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endParaRPr lang="cs-CZ" sz="2800" b="1" i="1" dirty="0" smtClean="0">
              <a:solidFill>
                <a:schemeClr val="bg1"/>
              </a:solidFill>
              <a:latin typeface="Calibri" pitchFamily="34" charset="0"/>
            </a:endParaRPr>
          </a:p>
          <a:p>
            <a:endParaRPr lang="cs-CZ" sz="2800" b="1" i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620688"/>
            <a:ext cx="8280920" cy="5688632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Koupili jsme </a:t>
            </a:r>
            <a:r>
              <a:rPr lang="cs-CZ" b="1" i="1" dirty="0" smtClean="0">
                <a:solidFill>
                  <a:schemeClr val="bg1"/>
                </a:solidFill>
                <a:latin typeface="Calibri" pitchFamily="34" charset="0"/>
              </a:rPr>
              <a:t>krmení</a:t>
            </a:r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 pro psa.  = </a:t>
            </a:r>
            <a:r>
              <a:rPr lang="cs-CZ" b="1" i="1" dirty="0" smtClean="0">
                <a:solidFill>
                  <a:schemeClr val="bg1"/>
                </a:solidFill>
                <a:latin typeface="Calibri" pitchFamily="34" charset="0"/>
              </a:rPr>
              <a:t>konkrétní</a:t>
            </a:r>
          </a:p>
          <a:p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Při </a:t>
            </a:r>
            <a:r>
              <a:rPr lang="cs-CZ" b="1" i="1" dirty="0" smtClean="0">
                <a:solidFill>
                  <a:schemeClr val="bg1"/>
                </a:solidFill>
                <a:latin typeface="Calibri" pitchFamily="34" charset="0"/>
              </a:rPr>
              <a:t>krmení </a:t>
            </a:r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divokých šelem musíme být opatrní. = </a:t>
            </a:r>
            <a:r>
              <a:rPr lang="cs-CZ" b="1" i="1" dirty="0" smtClean="0">
                <a:solidFill>
                  <a:schemeClr val="bg1"/>
                </a:solidFill>
                <a:latin typeface="Calibri" pitchFamily="34" charset="0"/>
              </a:rPr>
              <a:t>abstraktní</a:t>
            </a:r>
          </a:p>
          <a:p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Lesem vedla široká </a:t>
            </a:r>
            <a:r>
              <a:rPr lang="cs-CZ" b="1" i="1" dirty="0" smtClean="0">
                <a:solidFill>
                  <a:schemeClr val="bg1"/>
                </a:solidFill>
                <a:latin typeface="Calibri" pitchFamily="34" charset="0"/>
              </a:rPr>
              <a:t>cesta. = konkrétní</a:t>
            </a:r>
          </a:p>
          <a:p>
            <a:r>
              <a:rPr lang="cs-CZ" b="1" i="1" dirty="0" smtClean="0">
                <a:solidFill>
                  <a:schemeClr val="bg1"/>
                </a:solidFill>
                <a:latin typeface="Calibri" pitchFamily="34" charset="0"/>
              </a:rPr>
              <a:t>Cesta </a:t>
            </a:r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k získání vysokoškolského diplomu byla trnitá. </a:t>
            </a:r>
            <a:r>
              <a:rPr lang="cs-CZ" b="1" i="1" dirty="0" smtClean="0">
                <a:solidFill>
                  <a:schemeClr val="bg1"/>
                </a:solidFill>
                <a:latin typeface="Calibri" pitchFamily="34" charset="0"/>
              </a:rPr>
              <a:t>= abstraktní</a:t>
            </a:r>
          </a:p>
          <a:p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Tatínek mi koupil k narozeninám nové </a:t>
            </a:r>
            <a:r>
              <a:rPr lang="cs-CZ" b="1" i="1" dirty="0" smtClean="0">
                <a:solidFill>
                  <a:schemeClr val="bg1"/>
                </a:solidFill>
                <a:latin typeface="Calibri" pitchFamily="34" charset="0"/>
              </a:rPr>
              <a:t>housle</a:t>
            </a:r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. = </a:t>
            </a:r>
            <a:r>
              <a:rPr lang="cs-CZ" b="1" i="1" dirty="0" smtClean="0">
                <a:solidFill>
                  <a:schemeClr val="bg1"/>
                </a:solidFill>
                <a:latin typeface="Calibri" pitchFamily="34" charset="0"/>
              </a:rPr>
              <a:t>konkrétní</a:t>
            </a:r>
          </a:p>
          <a:p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Sparťan se vzteká, jeho tým už druhý rok po sobě hraje druhé </a:t>
            </a:r>
            <a:r>
              <a:rPr lang="cs-CZ" b="1" i="1" dirty="0" smtClean="0">
                <a:solidFill>
                  <a:schemeClr val="bg1"/>
                </a:solidFill>
                <a:latin typeface="Calibri" pitchFamily="34" charset="0"/>
              </a:rPr>
              <a:t>housle</a:t>
            </a:r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. = </a:t>
            </a:r>
            <a:r>
              <a:rPr lang="cs-CZ" b="1" i="1" dirty="0" smtClean="0">
                <a:solidFill>
                  <a:schemeClr val="bg1"/>
                </a:solidFill>
                <a:latin typeface="Calibri" pitchFamily="34" charset="0"/>
              </a:rPr>
              <a:t>abstraktní</a:t>
            </a:r>
          </a:p>
          <a:p>
            <a:endParaRPr lang="cs-CZ" i="1" dirty="0" smtClean="0">
              <a:solidFill>
                <a:schemeClr val="bg1"/>
              </a:solidFill>
              <a:latin typeface="Calibri" pitchFamily="34" charset="0"/>
            </a:endParaRPr>
          </a:p>
          <a:p>
            <a:endParaRPr lang="cs-CZ" b="1" i="1" dirty="0" smtClean="0">
              <a:solidFill>
                <a:schemeClr val="bg1"/>
              </a:solidFill>
              <a:latin typeface="Calibri" pitchFamily="34" charset="0"/>
            </a:endParaRPr>
          </a:p>
          <a:p>
            <a:endParaRPr lang="cs-CZ" dirty="0" smtClean="0">
              <a:solidFill>
                <a:schemeClr val="bg1"/>
              </a:solidFill>
              <a:latin typeface="Calibri" pitchFamily="34" charset="0"/>
            </a:endParaRPr>
          </a:p>
          <a:p>
            <a:endParaRPr lang="cs-CZ" dirty="0" smtClean="0">
              <a:solidFill>
                <a:schemeClr val="bg1"/>
              </a:solidFill>
              <a:latin typeface="Calibri" pitchFamily="34" charset="0"/>
            </a:endParaRPr>
          </a:p>
          <a:p>
            <a:endParaRPr lang="cs-CZ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vojový diagram: děrná páska 6"/>
          <p:cNvSpPr/>
          <p:nvPr/>
        </p:nvSpPr>
        <p:spPr>
          <a:xfrm>
            <a:off x="683568" y="692696"/>
            <a:ext cx="7920880" cy="3672408"/>
          </a:xfrm>
          <a:prstGeom prst="flowChartPunchedTap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1187624" y="1628800"/>
            <a:ext cx="6848350" cy="175432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cs-CZ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Podstatná jména </a:t>
            </a:r>
          </a:p>
          <a:p>
            <a:pPr algn="ctr"/>
            <a:r>
              <a:rPr lang="cs-CZ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konkrétní </a:t>
            </a:r>
            <a:endParaRPr lang="cs-CZ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Šipka dolů 7"/>
          <p:cNvSpPr/>
          <p:nvPr/>
        </p:nvSpPr>
        <p:spPr>
          <a:xfrm rot="1732724">
            <a:off x="3877657" y="3454648"/>
            <a:ext cx="484632" cy="16071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 dolů 8"/>
          <p:cNvSpPr/>
          <p:nvPr/>
        </p:nvSpPr>
        <p:spPr>
          <a:xfrm rot="20202339">
            <a:off x="4903069" y="3499337"/>
            <a:ext cx="484632" cy="1661934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1006958" y="5085184"/>
            <a:ext cx="2776818" cy="769441"/>
          </a:xfrm>
          <a:prstGeom prst="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cs-CZ" sz="4400" b="1" dirty="0" smtClean="0">
                <a:ln w="50800"/>
                <a:solidFill>
                  <a:schemeClr val="accent3">
                    <a:lumMod val="40000"/>
                    <a:lumOff val="60000"/>
                  </a:schemeClr>
                </a:solidFill>
              </a:rPr>
              <a:t>obecná </a:t>
            </a:r>
            <a:endParaRPr lang="cs-CZ" sz="4400" b="1" dirty="0">
              <a:ln w="50800"/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5302832" y="5168111"/>
            <a:ext cx="1898277" cy="769441"/>
          </a:xfrm>
          <a:prstGeom prst="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cs-CZ" sz="4400" b="1" dirty="0" smtClean="0">
                <a:ln w="50800"/>
                <a:solidFill>
                  <a:schemeClr val="accent3">
                    <a:lumMod val="40000"/>
                    <a:lumOff val="60000"/>
                  </a:schemeClr>
                </a:solidFill>
              </a:rPr>
              <a:t>vlastní</a:t>
            </a:r>
            <a:endParaRPr lang="cs-CZ" sz="4400" b="1" dirty="0">
              <a:ln w="50800"/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16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cs-CZ" b="1" dirty="0" smtClean="0">
                <a:ln/>
                <a:solidFill>
                  <a:schemeClr val="accent3"/>
                </a:solidFill>
                <a:effectLst/>
              </a:rPr>
              <a:t>Obecná podstatná jména:</a:t>
            </a:r>
            <a:endParaRPr lang="cs-CZ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925144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obecná podstatná jména neoznačují určitou osobu, zvíře nebo věc, ale označují je obecně</a:t>
            </a:r>
          </a:p>
          <a:p>
            <a:pPr>
              <a:buFont typeface="Wingdings" pitchFamily="2" charset="2"/>
              <a:buChar char="Ø"/>
            </a:pPr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učitel, tygr, město, stůl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obecná podstatná jména píšeme </a:t>
            </a:r>
            <a:r>
              <a:rPr lang="cs-CZ" b="1" u="sng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s malým začátečním písmenem</a:t>
            </a:r>
            <a:endParaRPr lang="cs-CZ" b="1" u="sng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 rot="16200000">
            <a:off x="5381836" y="3195228"/>
            <a:ext cx="2016224" cy="550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cs-CZ" b="1" dirty="0" smtClean="0">
                <a:ln/>
                <a:solidFill>
                  <a:schemeClr val="accent3"/>
                </a:solidFill>
                <a:effectLst/>
              </a:rPr>
              <a:t>Vlastní podstatná jména:</a:t>
            </a:r>
            <a:endParaRPr lang="cs-CZ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8208912" cy="5400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b="1" u="sng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píšeme s velkým začátečním písmenem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označují :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    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- jednu určitou osobu 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 jméno osobní - 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křestní</a:t>
            </a: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 ( rodné) – </a:t>
            </a:r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Ondra, Jirka, Hanka, Lucie, Michal…</a:t>
            </a:r>
          </a:p>
          <a:p>
            <a:pPr>
              <a:buFont typeface="Wingdings" pitchFamily="2" charset="2"/>
              <a:buChar char="Ø"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příjmení </a:t>
            </a: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– </a:t>
            </a:r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Mácha, Dostál, </a:t>
            </a:r>
            <a:r>
              <a:rPr lang="cs-CZ" i="1" dirty="0" err="1" smtClean="0">
                <a:solidFill>
                  <a:schemeClr val="bg1"/>
                </a:solidFill>
                <a:latin typeface="Calibri" pitchFamily="34" charset="0"/>
              </a:rPr>
              <a:t>Skočdopole</a:t>
            </a:r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, Nejezchleba….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   - 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jedno určité zvíře </a:t>
            </a: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– </a:t>
            </a:r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(pes )Dandy , ( kočka) </a:t>
            </a:r>
          </a:p>
          <a:p>
            <a:pPr>
              <a:buNone/>
            </a:pPr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     Amálka,( kůň) Šemík, ( mravenec) Ferda…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89</TotalTime>
  <Words>1647</Words>
  <Application>Microsoft Office PowerPoint</Application>
  <PresentationFormat>Předvádění na obrazovce (4:3)</PresentationFormat>
  <Paragraphs>302</Paragraphs>
  <Slides>32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3" baseType="lpstr">
      <vt:lpstr>Talent</vt:lpstr>
      <vt:lpstr>Podstatná jména konkrétní, abstraktní, hromadná, pomnožná, látková </vt:lpstr>
      <vt:lpstr>Prezentace aplikace PowerPoint</vt:lpstr>
      <vt:lpstr> Podstatná jména konkrétní:</vt:lpstr>
      <vt:lpstr> Podstatná jména abstraktní: </vt:lpstr>
      <vt:lpstr>Konkrétní - abstraktní:</vt:lpstr>
      <vt:lpstr>Prezentace aplikace PowerPoint</vt:lpstr>
      <vt:lpstr>Prezentace aplikace PowerPoint</vt:lpstr>
      <vt:lpstr>Obecná podstatná jména:</vt:lpstr>
      <vt:lpstr>Vlastní podstatná jména:</vt:lpstr>
      <vt:lpstr>Prezentace aplikace PowerPoint</vt:lpstr>
      <vt:lpstr>Vysvětlete rozdíl:</vt:lpstr>
      <vt:lpstr>Prezentace aplikace PowerPoint</vt:lpstr>
      <vt:lpstr>Prezentace aplikace PowerPoint</vt:lpstr>
      <vt:lpstr>Prezentace aplikace PowerPoint</vt:lpstr>
      <vt:lpstr>Koncovky hromadných podstatných jmen:</vt:lpstr>
      <vt:lpstr>Co vyjadřují podstatná jména hromadná?</vt:lpstr>
      <vt:lpstr>Prezentace aplikace PowerPoint</vt:lpstr>
      <vt:lpstr>Rod a vzor:</vt:lpstr>
      <vt:lpstr>Neživotnost hromadných jmen:</vt:lpstr>
      <vt:lpstr>Číslovky ve spojení                               s hromadnými podstatnými jmény</vt:lpstr>
      <vt:lpstr>Hromadná podstatná jména:</vt:lpstr>
      <vt:lpstr>Prezentace aplikace PowerPoint</vt:lpstr>
      <vt:lpstr>Prezentace aplikace PowerPoint</vt:lpstr>
      <vt:lpstr>Prezentace aplikace PowerPoint</vt:lpstr>
      <vt:lpstr>Prezentace aplikace PowerPoint</vt:lpstr>
      <vt:lpstr>Rozlište podstatná jména:</vt:lpstr>
      <vt:lpstr>Prezentace aplikace PowerPoint</vt:lpstr>
      <vt:lpstr>Prezentace aplikace PowerPoint</vt:lpstr>
      <vt:lpstr>Prezentace aplikace PowerPoint</vt:lpstr>
      <vt:lpstr>Řešení:</vt:lpstr>
      <vt:lpstr>Prezentace aplikace PowerPoint</vt:lpstr>
      <vt:lpstr>Použité zdroje:</vt:lpstr>
    </vt:vector>
  </TitlesOfParts>
  <Company>Sportovní gymnázium Dany a Emila Zátopkových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Podstatná jména konkrétmí, abstraktní,obecná, vlastní,  gromadnáHromadná podstatná </dc:title>
  <dc:creator>Katka</dc:creator>
  <cp:lastModifiedBy>Katka</cp:lastModifiedBy>
  <cp:revision>13</cp:revision>
  <dcterms:created xsi:type="dcterms:W3CDTF">2012-11-04T19:18:42Z</dcterms:created>
  <dcterms:modified xsi:type="dcterms:W3CDTF">2013-05-31T09:57:29Z</dcterms:modified>
</cp:coreProperties>
</file>