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01" r:id="rId3"/>
    <p:sldId id="258" r:id="rId4"/>
    <p:sldId id="259" r:id="rId5"/>
    <p:sldId id="261" r:id="rId6"/>
    <p:sldId id="264" r:id="rId7"/>
    <p:sldId id="300" r:id="rId8"/>
    <p:sldId id="267" r:id="rId9"/>
    <p:sldId id="268" r:id="rId10"/>
    <p:sldId id="270" r:id="rId11"/>
    <p:sldId id="271" r:id="rId12"/>
    <p:sldId id="295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99" r:id="rId23"/>
    <p:sldId id="282" r:id="rId24"/>
    <p:sldId id="297" r:id="rId25"/>
    <p:sldId id="284" r:id="rId26"/>
    <p:sldId id="285" r:id="rId27"/>
    <p:sldId id="286" r:id="rId28"/>
    <p:sldId id="287" r:id="rId29"/>
    <p:sldId id="288" r:id="rId30"/>
    <p:sldId id="289" r:id="rId31"/>
    <p:sldId id="291" r:id="rId32"/>
    <p:sldId id="27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41A651-8020-4473-8261-06EF82E21C09}" type="datetimeFigureOut">
              <a:rPr lang="cs-CZ" smtClean="0"/>
              <a:pPr/>
              <a:t>31.5.2013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C3EB6C-7AD4-4925-A44B-7F8C0B2F9D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711" y="620688"/>
            <a:ext cx="8062912" cy="489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/>
                <a:solidFill>
                  <a:schemeClr val="accent3"/>
                </a:solidFill>
                <a:effectLst/>
                <a:latin typeface="Calibri" pitchFamily="34" charset="0"/>
              </a:rPr>
              <a:t>Podstatná jména konkrétní, abstraktní, hromadná, pomnožná, látková</a:t>
            </a:r>
            <a:br>
              <a:rPr lang="cs-CZ" sz="5400" b="1" dirty="0" smtClean="0">
                <a:ln/>
                <a:solidFill>
                  <a:schemeClr val="accent3"/>
                </a:solidFill>
                <a:effectLst/>
                <a:latin typeface="Calibri" pitchFamily="34" charset="0"/>
              </a:rPr>
            </a:br>
            <a:endParaRPr lang="cs-CZ" sz="5400" b="1" dirty="0">
              <a:ln/>
              <a:solidFill>
                <a:schemeClr val="accent3"/>
              </a:solidFill>
              <a:effectLst/>
              <a:latin typeface="Calibri" pitchFamily="34" charset="0"/>
            </a:endParaRPr>
          </a:p>
        </p:txBody>
      </p:sp>
      <p:sp>
        <p:nvSpPr>
          <p:cNvPr id="3" name="Rámeček 2"/>
          <p:cNvSpPr/>
          <p:nvPr/>
        </p:nvSpPr>
        <p:spPr>
          <a:xfrm>
            <a:off x="251520" y="476672"/>
            <a:ext cx="8640960" cy="518457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603058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Tvorba </a:t>
            </a:r>
            <a:r>
              <a:rPr lang="cs-CZ" sz="2000" dirty="0" smtClean="0"/>
              <a:t>VY_32_INOVACE_KARBULOVA.CEJJAZ.20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určitou horu, řeku, stát 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= jména zeměpisná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Lysá Hora, Ostravice, Česká republika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jména příslušníků národa, státu, jména obyvatel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  obce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Čech, Slovák, Polák, </a:t>
            </a:r>
            <a:r>
              <a:rPr lang="cs-CZ" dirty="0" err="1" smtClean="0">
                <a:solidFill>
                  <a:schemeClr val="bg1"/>
                </a:solidFill>
                <a:latin typeface="Calibri" pitchFamily="34" charset="0"/>
              </a:rPr>
              <a:t>Ostravák</a:t>
            </a:r>
            <a:endParaRPr lang="cs-CZ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názvy spolků, podniků, uměleckých děl, knih,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   časopisů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Dělnický spolek, obchod Penny market, opera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Hubička, Máchův Máj, časopis Květy aj.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názvy svátečních dní a období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– Vánoce,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Velikonoce, Dušičky aj.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                                  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Vysvětlete rozdíl: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114800" cy="501893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Země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Indián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Polárka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Karkulka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Bílá Hora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Malý vůz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Venuše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Atlas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Staré Město 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Sokol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100264" cy="5018931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z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emě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i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ndián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olárka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k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arkulka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b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ílá hora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malý </a:t>
            </a:r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vůz</a:t>
            </a:r>
          </a:p>
          <a:p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Venuše</a:t>
            </a:r>
          </a:p>
          <a:p>
            <a:r>
              <a:rPr lang="cs-CZ" sz="2900" dirty="0" smtClean="0">
                <a:solidFill>
                  <a:schemeClr val="bg1"/>
                </a:solidFill>
                <a:latin typeface="Calibri" pitchFamily="34" charset="0"/>
              </a:rPr>
              <a:t>Atlas</a:t>
            </a:r>
          </a:p>
          <a:p>
            <a:r>
              <a:rPr lang="cs-CZ" sz="2900" dirty="0">
                <a:solidFill>
                  <a:schemeClr val="bg1"/>
                </a:solidFill>
                <a:latin typeface="Calibri" pitchFamily="34" charset="0"/>
              </a:rPr>
              <a:t>sokol</a:t>
            </a: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děrná páska 2"/>
          <p:cNvSpPr/>
          <p:nvPr/>
        </p:nvSpPr>
        <p:spPr>
          <a:xfrm>
            <a:off x="683568" y="764704"/>
            <a:ext cx="7920880" cy="367240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219833" y="1723745"/>
            <a:ext cx="6848349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Podstatná jména </a:t>
            </a:r>
          </a:p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hromadná</a:t>
            </a:r>
            <a:endParaRPr lang="cs-CZ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604867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>
                <a:latin typeface="Calibri" pitchFamily="34" charset="0"/>
              </a:rPr>
              <a:t>u</a:t>
            </a:r>
            <a:r>
              <a:rPr lang="cs-CZ" sz="2800" dirty="0" smtClean="0">
                <a:latin typeface="Calibri" pitchFamily="34" charset="0"/>
              </a:rPr>
              <a:t> většiny podstatných jména můžeme určit jeho číslo = jednotné, množné</a:t>
            </a:r>
            <a:endParaRPr lang="cs-CZ" sz="2800" dirty="0">
              <a:latin typeface="Calibri" pitchFamily="34" charset="0"/>
            </a:endParaRP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ěkterá podstatná jména se vyskytují jen v jednom </a:t>
            </a:r>
          </a:p>
          <a:p>
            <a:pPr>
              <a:buNone/>
            </a:pP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  z těchto čísel</a:t>
            </a:r>
          </a:p>
          <a:p>
            <a:r>
              <a:rPr lang="cs-CZ" sz="2800" dirty="0" smtClean="0">
                <a:latin typeface="Calibri" pitchFamily="34" charset="0"/>
              </a:rPr>
              <a:t>takovým případem jsou i 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podstatná jména hromadná a pomnožná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hromadná podstatná jména jsou vždy </a:t>
            </a:r>
            <a:r>
              <a:rPr lang="cs-CZ" sz="2800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v jednotném čísle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ale označují větší skupinu věcí stejného druhu</a:t>
            </a:r>
          </a:p>
          <a:p>
            <a:r>
              <a:rPr lang="cs-CZ" sz="2800" dirty="0" smtClean="0">
                <a:latin typeface="Calibri" pitchFamily="34" charset="0"/>
              </a:rPr>
              <a:t>= u hromadného podstatného jména vždy napíšeme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číslo jednotné</a:t>
            </a:r>
          </a:p>
          <a:p>
            <a:r>
              <a:rPr lang="cs-CZ" sz="2800" b="1" u="sng" dirty="0">
                <a:latin typeface="Calibri" pitchFamily="34" charset="0"/>
              </a:rPr>
              <a:t>h</a:t>
            </a:r>
            <a:r>
              <a:rPr lang="cs-CZ" sz="2800" b="1" u="sng" dirty="0" smtClean="0">
                <a:latin typeface="Calibri" pitchFamily="34" charset="0"/>
              </a:rPr>
              <a:t>romadné číslo</a:t>
            </a:r>
            <a:r>
              <a:rPr lang="cs-CZ" sz="2800" u="sng" dirty="0" smtClean="0">
                <a:latin typeface="Calibri" pitchFamily="34" charset="0"/>
              </a:rPr>
              <a:t> </a:t>
            </a:r>
            <a:r>
              <a:rPr lang="cs-CZ" sz="2800" b="1" u="sng" dirty="0" smtClean="0">
                <a:latin typeface="Calibri" pitchFamily="34" charset="0"/>
              </a:rPr>
              <a:t>neexistuje</a:t>
            </a:r>
            <a:r>
              <a:rPr lang="cs-CZ" sz="2800" u="sng" dirty="0" smtClean="0">
                <a:latin typeface="Calibri" pitchFamily="34" charset="0"/>
              </a:rPr>
              <a:t>! 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720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i="1" dirty="0" smtClean="0">
                <a:latin typeface="Calibri" pitchFamily="34" charset="0"/>
              </a:rPr>
              <a:t>ptactvo </a:t>
            </a:r>
            <a:r>
              <a:rPr lang="cs-CZ" dirty="0" smtClean="0">
                <a:latin typeface="Calibri" pitchFamily="34" charset="0"/>
              </a:rPr>
              <a:t>=  větší počet ptáků</a:t>
            </a:r>
          </a:p>
          <a:p>
            <a:r>
              <a:rPr lang="cs-CZ" i="1" dirty="0" smtClean="0">
                <a:latin typeface="Calibri" pitchFamily="34" charset="0"/>
              </a:rPr>
              <a:t>stromořadí </a:t>
            </a:r>
            <a:r>
              <a:rPr lang="cs-CZ" dirty="0" smtClean="0">
                <a:latin typeface="Calibri" pitchFamily="34" charset="0"/>
              </a:rPr>
              <a:t> =  soubor více stromů</a:t>
            </a:r>
          </a:p>
          <a:p>
            <a:r>
              <a:rPr lang="cs-CZ" i="1" dirty="0" smtClean="0">
                <a:latin typeface="Calibri" pitchFamily="34" charset="0"/>
              </a:rPr>
              <a:t>listí</a:t>
            </a:r>
            <a:r>
              <a:rPr lang="cs-CZ" dirty="0" smtClean="0">
                <a:latin typeface="Calibri" pitchFamily="34" charset="0"/>
              </a:rPr>
              <a:t> (to listí - jednotné číslo, ale označuje větší množství listů)</a:t>
            </a:r>
          </a:p>
          <a:p>
            <a:r>
              <a:rPr lang="cs-CZ" dirty="0" smtClean="0">
                <a:latin typeface="Calibri" pitchFamily="34" charset="0"/>
              </a:rPr>
              <a:t>dříví, křoví, hmyz, loďstvo, zrní atd.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Koncovky hromadných podstatných jmen: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-í </a:t>
            </a:r>
            <a:r>
              <a:rPr lang="cs-CZ" dirty="0" smtClean="0">
                <a:latin typeface="Calibri" pitchFamily="34" charset="0"/>
              </a:rPr>
              <a:t>(např. listí, dříví, kamení)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oví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(např. stromoví, křoví)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stvo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(např. lidstvo, loďstvo, panstvo)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-</a:t>
            </a:r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ctvo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(např. ptactvo, letectvo, námořnictvo)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koncovky nejsou ale vodítkem </a:t>
            </a:r>
            <a:r>
              <a:rPr lang="cs-CZ" dirty="0" smtClean="0">
                <a:latin typeface="Calibri" pitchFamily="34" charset="0"/>
              </a:rPr>
              <a:t>k poznání hromadných podstatných jmen = můžou jimi končit i klasická podstatná jména</a:t>
            </a:r>
          </a:p>
          <a:p>
            <a:r>
              <a:rPr lang="cs-CZ" dirty="0">
                <a:latin typeface="Calibri" pitchFamily="34" charset="0"/>
              </a:rPr>
              <a:t>n</a:t>
            </a:r>
            <a:r>
              <a:rPr lang="cs-CZ" dirty="0" smtClean="0">
                <a:latin typeface="Calibri" pitchFamily="34" charset="0"/>
              </a:rPr>
              <a:t>ěkdy se musíme spolehnout jen na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význam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slova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Co vyjadřují podstatná jména hromadná?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91264" cy="47865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lidské a zvířecí kolektivy</a:t>
            </a:r>
          </a:p>
          <a:p>
            <a:r>
              <a:rPr lang="cs-CZ" sz="2800" dirty="0" smtClean="0">
                <a:latin typeface="Calibri" pitchFamily="34" charset="0"/>
              </a:rPr>
              <a:t>např. lidstvo, rolnictvo, mládež, drůbež, skot, jezdectvo, služebnictvo, duchovenstvo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názvy rostlinných porostů</a:t>
            </a:r>
          </a:p>
          <a:p>
            <a:r>
              <a:rPr lang="cs-CZ" sz="2800" dirty="0" smtClean="0">
                <a:latin typeface="Calibri" pitchFamily="34" charset="0"/>
              </a:rPr>
              <a:t>trní, křoví, mlází, stromoví, kvítí, smrčí, ořeší, chrastí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soubory věcí a přírodních jevů</a:t>
            </a:r>
          </a:p>
          <a:p>
            <a:r>
              <a:rPr lang="cs-CZ" sz="2800" dirty="0" smtClean="0">
                <a:latin typeface="Calibri" pitchFamily="34" charset="0"/>
              </a:rPr>
              <a:t>kamení, uhlí, peří, paroží, trávoví, korespondence, učivo,  cukroví, šatstvo, vodstvo, svalstvo, šatstvo, lanoví, mřížoví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b="1" i="1" dirty="0" smtClean="0">
                <a:latin typeface="Calibri" pitchFamily="34" charset="0"/>
              </a:rPr>
              <a:t>dobytek , skot </a:t>
            </a:r>
            <a:r>
              <a:rPr lang="cs-CZ" sz="2800" b="1" dirty="0" smtClean="0">
                <a:latin typeface="Calibri" pitchFamily="34" charset="0"/>
              </a:rPr>
              <a:t>= </a:t>
            </a:r>
            <a:r>
              <a:rPr lang="cs-CZ" sz="2800" dirty="0" smtClean="0">
                <a:latin typeface="Calibri" pitchFamily="34" charset="0"/>
              </a:rPr>
              <a:t>soubor určitého druhu zvířat</a:t>
            </a:r>
          </a:p>
          <a:p>
            <a:r>
              <a:rPr lang="cs-CZ" sz="2800" b="1" i="1" dirty="0" smtClean="0">
                <a:latin typeface="Calibri" pitchFamily="34" charset="0"/>
              </a:rPr>
              <a:t>hmyz</a:t>
            </a:r>
            <a:r>
              <a:rPr lang="cs-CZ" sz="2800" b="1" dirty="0" smtClean="0">
                <a:latin typeface="Calibri" pitchFamily="34" charset="0"/>
              </a:rPr>
              <a:t> = </a:t>
            </a:r>
            <a:r>
              <a:rPr lang="cs-CZ" sz="2800" dirty="0" smtClean="0">
                <a:latin typeface="Calibri" pitchFamily="34" charset="0"/>
              </a:rPr>
              <a:t>skupina zvířat, která má opět něco společného</a:t>
            </a:r>
          </a:p>
          <a:p>
            <a:r>
              <a:rPr lang="cs-CZ" sz="2800" b="1" i="1" dirty="0" smtClean="0">
                <a:latin typeface="Calibri" pitchFamily="34" charset="0"/>
              </a:rPr>
              <a:t>lid</a:t>
            </a:r>
            <a:r>
              <a:rPr lang="cs-CZ" sz="2800" b="1" dirty="0" smtClean="0">
                <a:latin typeface="Calibri" pitchFamily="34" charset="0"/>
              </a:rPr>
              <a:t> = </a:t>
            </a:r>
            <a:r>
              <a:rPr lang="cs-CZ" sz="2800" dirty="0" smtClean="0">
                <a:latin typeface="Calibri" pitchFamily="34" charset="0"/>
              </a:rPr>
              <a:t>souhrn lidí</a:t>
            </a: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Rod a vzor: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>
                <a:latin typeface="Calibri" pitchFamily="34" charset="0"/>
              </a:rPr>
              <a:t>u</a:t>
            </a:r>
            <a:r>
              <a:rPr lang="cs-CZ" sz="2800" dirty="0" smtClean="0">
                <a:latin typeface="Calibri" pitchFamily="34" charset="0"/>
              </a:rPr>
              <a:t> hromadných podstatných jmen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určujeme všechny kategorie</a:t>
            </a: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podstatných jmen </a:t>
            </a:r>
          </a:p>
          <a:p>
            <a:r>
              <a:rPr lang="cs-CZ" sz="2800" dirty="0" smtClean="0">
                <a:latin typeface="Calibri" pitchFamily="34" charset="0"/>
              </a:rPr>
              <a:t>většinou jsou hromadná podstatná jména vzoru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středního</a:t>
            </a:r>
            <a:r>
              <a:rPr lang="cs-CZ" sz="2800" dirty="0" smtClean="0">
                <a:latin typeface="Calibri" pitchFamily="34" charset="0"/>
              </a:rPr>
              <a:t> (vzor město nebo stavení) nebo rodu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mužského neživotného </a:t>
            </a:r>
            <a:r>
              <a:rPr lang="cs-CZ" sz="2800" dirty="0" smtClean="0">
                <a:latin typeface="Calibri" pitchFamily="34" charset="0"/>
              </a:rPr>
              <a:t>(vzor hrad)</a:t>
            </a:r>
          </a:p>
          <a:p>
            <a:r>
              <a:rPr lang="cs-CZ" sz="2800" dirty="0" smtClean="0">
                <a:latin typeface="Calibri" pitchFamily="34" charset="0"/>
              </a:rPr>
              <a:t>letectvo - rod střední, vzor město, lid - rod mužský neživotný, vzor hrad 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Neživotnost hromadných jmen: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 smtClean="0">
                <a:latin typeface="Calibri" pitchFamily="34" charset="0"/>
              </a:rPr>
              <a:t>i když někdy označují hromadná podstatná jména soubor živých jedinců (lidí či zvířat), jejich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gramatický rod je vždy neživotný!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ád určujeme normálně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hoda podmětu s přísudkem</a:t>
            </a:r>
            <a:endParaRPr lang="cs-CZ" sz="28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podmět tvořený hromadným podstatným jménem je vždy v jednotném čísle  =  </a:t>
            </a:r>
          </a:p>
          <a:p>
            <a:r>
              <a:rPr lang="cs-CZ" sz="2800" dirty="0" smtClean="0">
                <a:latin typeface="Calibri" pitchFamily="34" charset="0"/>
              </a:rPr>
              <a:t>Uhlí bylo složeno.</a:t>
            </a:r>
          </a:p>
          <a:p>
            <a:r>
              <a:rPr lang="cs-CZ" sz="2800" dirty="0" smtClean="0">
                <a:latin typeface="Calibri" pitchFamily="34" charset="0"/>
              </a:rPr>
              <a:t>Na zahrádce kvetlo devatero kvítí apod.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pPr marL="64008" indent="0">
              <a:buNone/>
            </a:pP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ěrná páska 4"/>
          <p:cNvSpPr/>
          <p:nvPr/>
        </p:nvSpPr>
        <p:spPr>
          <a:xfrm>
            <a:off x="467544" y="908720"/>
            <a:ext cx="8574316" cy="367240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05548" y="1797784"/>
            <a:ext cx="8212505" cy="163121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Podstatná jména </a:t>
            </a:r>
          </a:p>
          <a:p>
            <a:pPr algn="ctr"/>
            <a:r>
              <a:rPr lang="cs-CZ" sz="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konkrétní  x abstraktní</a:t>
            </a:r>
            <a:endParaRPr lang="cs-CZ" sz="5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5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35280" cy="13990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/>
                <a:solidFill>
                  <a:schemeClr val="accent3"/>
                </a:solidFill>
                <a:effectLst/>
              </a:rPr>
              <a:t>Číslovky ve spojení                               s hromadnými podstatnými jmény</a:t>
            </a:r>
            <a:endParaRPr lang="cs-CZ" sz="3600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83357"/>
            <a:ext cx="8496944" cy="45259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</a:rPr>
              <a:t>protože tento druh podstatných jmen označuje celek složený z jednotlivin,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nemohou se hromadná jména pojit se všemi  základními číslovkami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(jeden, dva, pět apod.)</a:t>
            </a:r>
          </a:p>
          <a:p>
            <a:r>
              <a:rPr lang="cs-CZ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ohou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se spojovat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 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číslovkami druhovými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sz="2800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   Př.: dvojí kamení = dva druhy kamení</a:t>
            </a:r>
            <a:endParaRPr lang="cs-CZ" sz="2800" dirty="0">
              <a:latin typeface="Calibri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     devatero kvítí = devět druhů kvítí</a:t>
            </a:r>
          </a:p>
          <a:p>
            <a:pPr>
              <a:buNone/>
            </a:pP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Hromadná podstatná jména: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525963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včel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rostlin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lid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loď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pan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duchoven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obecen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šat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vod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</a:t>
            </a:r>
            <a:r>
              <a:rPr lang="cs-CZ" dirty="0" smtClean="0">
                <a:latin typeface="Calibri" pitchFamily="34" charset="0"/>
              </a:rPr>
              <a:t>, sval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stvo,</a:t>
            </a:r>
            <a:r>
              <a:rPr lang="cs-CZ" dirty="0" smtClean="0">
                <a:latin typeface="Calibri" pitchFamily="34" charset="0"/>
              </a:rPr>
              <a:t> rolni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pta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pta</a:t>
            </a:r>
            <a:r>
              <a:rPr lang="cs-CZ" dirty="0" err="1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lete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námořni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jezde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služebni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, dělni</a:t>
            </a: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ctvo</a:t>
            </a:r>
            <a:r>
              <a:rPr lang="cs-CZ" dirty="0" smtClean="0">
                <a:latin typeface="Calibri" pitchFamily="34" charset="0"/>
              </a:rPr>
              <a:t> atd. </a:t>
            </a: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strom</a:t>
            </a:r>
            <a:r>
              <a:rPr lang="cs-CZ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</a:rPr>
              <a:t>oví</a:t>
            </a:r>
            <a:r>
              <a:rPr lang="cs-CZ" dirty="0" smtClean="0">
                <a:latin typeface="Calibri" pitchFamily="34" charset="0"/>
              </a:rPr>
              <a:t>, kř</a:t>
            </a:r>
            <a:r>
              <a:rPr lang="cs-CZ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</a:rPr>
              <a:t>oví</a:t>
            </a:r>
            <a:r>
              <a:rPr lang="cs-CZ" dirty="0" smtClean="0">
                <a:latin typeface="Calibri" pitchFamily="34" charset="0"/>
              </a:rPr>
              <a:t>, tráv</a:t>
            </a:r>
            <a:r>
              <a:rPr lang="cs-CZ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</a:rPr>
              <a:t>oví</a:t>
            </a:r>
            <a:r>
              <a:rPr lang="cs-CZ" dirty="0" smtClean="0">
                <a:latin typeface="Calibri" pitchFamily="34" charset="0"/>
              </a:rPr>
              <a:t>, list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stromořad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dřív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zrn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uhl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kamen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trn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mláz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kvít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smrč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ořeš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chrast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peř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parož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, cukrov</a:t>
            </a:r>
            <a:r>
              <a:rPr lang="cs-CZ" dirty="0" smtClean="0">
                <a:solidFill>
                  <a:srgbClr val="00B0F0"/>
                </a:solidFill>
                <a:latin typeface="Calibri" pitchFamily="34" charset="0"/>
              </a:rPr>
              <a:t>í atd.</a:t>
            </a:r>
          </a:p>
          <a:p>
            <a:r>
              <a:rPr lang="cs-CZ" dirty="0" smtClean="0">
                <a:latin typeface="Calibri" pitchFamily="34" charset="0"/>
              </a:rPr>
              <a:t>mládež, drůbež, skot ,lid, hmyz, prádlo, jídlo, zelenina, nábytek, korespondence, učivo, vojsko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atd.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děrná páska 2"/>
          <p:cNvSpPr/>
          <p:nvPr/>
        </p:nvSpPr>
        <p:spPr>
          <a:xfrm>
            <a:off x="683568" y="764704"/>
            <a:ext cx="7920880" cy="367240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1674674"/>
            <a:ext cx="8154084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Podstatná jména pomnožná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26469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dirty="0" smtClean="0">
                <a:latin typeface="Calibri" pitchFamily="34" charset="0"/>
              </a:rPr>
              <a:t>mají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pouze tvary množného čísla</a:t>
            </a:r>
            <a:r>
              <a:rPr lang="cs-CZ" dirty="0" smtClean="0">
                <a:latin typeface="Calibri" pitchFamily="34" charset="0"/>
              </a:rPr>
              <a:t>, ale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označují</a:t>
            </a:r>
            <a:r>
              <a:rPr lang="cs-CZ" dirty="0" smtClean="0">
                <a:latin typeface="Calibri" pitchFamily="34" charset="0"/>
              </a:rPr>
              <a:t> jimi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i jednu věc</a:t>
            </a:r>
          </a:p>
          <a:p>
            <a:r>
              <a:rPr lang="cs-CZ" dirty="0" smtClean="0">
                <a:latin typeface="Calibri" pitchFamily="34" charset="0"/>
              </a:rPr>
              <a:t>při skloňování mají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pouze koncovky množného čísla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u těchto slov vždy určujeme číslo množné</a:t>
            </a:r>
          </a:p>
          <a:p>
            <a:r>
              <a:rPr lang="cs-CZ" i="1" dirty="0" smtClean="0">
                <a:latin typeface="Calibri" pitchFamily="34" charset="0"/>
              </a:rPr>
              <a:t>Koupil si nové 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housle</a:t>
            </a:r>
            <a:r>
              <a:rPr lang="cs-CZ" i="1" dirty="0" smtClean="0">
                <a:latin typeface="Calibri" pitchFamily="34" charset="0"/>
              </a:rPr>
              <a:t>. – množné číslo = pomnožné</a:t>
            </a:r>
          </a:p>
          <a:p>
            <a:r>
              <a:rPr lang="cs-CZ" i="1" dirty="0" smtClean="0">
                <a:latin typeface="Calibri" pitchFamily="34" charset="0"/>
              </a:rPr>
              <a:t>Lehl si na 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záda</a:t>
            </a:r>
            <a:r>
              <a:rPr lang="cs-CZ" i="1" dirty="0" smtClean="0">
                <a:latin typeface="Calibri" pitchFamily="34" charset="0"/>
              </a:rPr>
              <a:t>. – množné číslo = pomnožné</a:t>
            </a:r>
          </a:p>
          <a:p>
            <a:r>
              <a:rPr lang="cs-CZ" dirty="0" smtClean="0">
                <a:latin typeface="Calibri" pitchFamily="34" charset="0"/>
              </a:rPr>
              <a:t>(</a:t>
            </a:r>
            <a:r>
              <a:rPr lang="cs-CZ" i="1" dirty="0" smtClean="0">
                <a:latin typeface="Calibri" pitchFamily="34" charset="0"/>
              </a:rPr>
              <a:t>Včely patří mezi užitečný </a:t>
            </a: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hmyz</a:t>
            </a:r>
            <a:r>
              <a:rPr lang="cs-CZ" i="1" dirty="0" smtClean="0">
                <a:latin typeface="Calibri" pitchFamily="34" charset="0"/>
              </a:rPr>
              <a:t>. – jednotné číslo = hromadné)</a:t>
            </a:r>
          </a:p>
          <a:p>
            <a:r>
              <a:rPr lang="cs-CZ" i="1" dirty="0" smtClean="0">
                <a:latin typeface="Calibri" pitchFamily="34" charset="0"/>
              </a:rPr>
              <a:t>Příklady: Pardubice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i="1" dirty="0" smtClean="0">
                <a:latin typeface="Calibri" pitchFamily="34" charset="0"/>
              </a:rPr>
              <a:t>Hradčany, Čechy, Vinohrady, Vysočany,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i="1" dirty="0" smtClean="0">
                <a:latin typeface="Calibri" pitchFamily="34" charset="0"/>
              </a:rPr>
              <a:t>dveře, sáňky, záda, ústa, housle, brýle, kalhoty, kleště, narozeniny,vrata, tepláky, povidla, příušnice, kamna, Vánoce, Velikonoce, prázdniny, aj.</a:t>
            </a:r>
            <a:endParaRPr lang="cs-CZ" dirty="0" smtClean="0">
              <a:latin typeface="Calibri" pitchFamily="34" charset="0"/>
            </a:endParaRPr>
          </a:p>
          <a:p>
            <a:endParaRPr lang="cs-CZ" i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ěrná páska 1"/>
          <p:cNvSpPr/>
          <p:nvPr/>
        </p:nvSpPr>
        <p:spPr>
          <a:xfrm>
            <a:off x="683568" y="764704"/>
            <a:ext cx="8208912" cy="3528392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39029" y="1674674"/>
            <a:ext cx="7042312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Podstatná jména </a:t>
            </a:r>
          </a:p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látková</a:t>
            </a:r>
            <a:endParaRPr lang="cs-CZ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2800" dirty="0" smtClean="0">
                <a:latin typeface="Calibri" pitchFamily="34" charset="0"/>
              </a:rPr>
              <a:t>označují tvarem jednotného čísla samotnou látku, bez ohledu na její </a:t>
            </a:r>
            <a:r>
              <a:rPr lang="cs-CZ" sz="2800" dirty="0" smtClean="0">
                <a:latin typeface="Calibri" pitchFamily="34" charset="0"/>
              </a:rPr>
              <a:t>množství </a:t>
            </a:r>
          </a:p>
          <a:p>
            <a:r>
              <a:rPr lang="cs-CZ" sz="28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sníh, mouka, voda, mléko, pivo, sůl, cukr, káva, zlato aj.</a:t>
            </a:r>
          </a:p>
          <a:p>
            <a:r>
              <a:rPr lang="cs-CZ" sz="2800" i="1" dirty="0" smtClean="0">
                <a:latin typeface="Calibri" pitchFamily="34" charset="0"/>
              </a:rPr>
              <a:t>Ve sklenici zůstala voda. (kapka - plná sklenice)</a:t>
            </a:r>
          </a:p>
          <a:p>
            <a:r>
              <a:rPr lang="cs-CZ" sz="2800" dirty="0" smtClean="0">
                <a:latin typeface="Calibri" pitchFamily="34" charset="0"/>
              </a:rPr>
              <a:t>v množném čísle mají tato slova pozměněný význam.</a:t>
            </a:r>
          </a:p>
          <a:p>
            <a:r>
              <a:rPr lang="cs-CZ" sz="2800" i="1" dirty="0" smtClean="0">
                <a:latin typeface="Calibri" pitchFamily="34" charset="0"/>
              </a:rPr>
              <a:t>Číšník přinesl dvě kávy. (dva šálky)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Rozlište podstatná jména:</a:t>
            </a:r>
            <a:endParaRPr lang="cs-CZ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186808" cy="5544616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1. 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játra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c) látkové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d) nepatří do žádné skupiny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2. 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stavení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c) látkové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d) nepatří do žádné skupiny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124744"/>
            <a:ext cx="4038600" cy="4525963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3.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voda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d) nepatří do žádné skupiny</a:t>
            </a:r>
          </a:p>
          <a:p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4.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křoví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d) nepatří do žádné skupiny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620688"/>
            <a:ext cx="4320480" cy="56886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5.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nádobí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a) pomnožné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b) hromadné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c) látkové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d) nepatří do žádné skupiny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6.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  mouka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a) pomnožné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b) hromadné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c) látkové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    d) nepatří do žádné skupiny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6" name="Zástupný symbol pro obsah 3"/>
          <p:cNvSpPr>
            <a:spLocks noGrp="1"/>
          </p:cNvSpPr>
          <p:nvPr>
            <p:ph sz="half" idx="1"/>
          </p:nvPr>
        </p:nvSpPr>
        <p:spPr>
          <a:xfrm>
            <a:off x="4680520" y="620688"/>
            <a:ext cx="4283968" cy="4896544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7.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Pardubice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d) nepatří do žádné skupiny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8.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housle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cs-CZ" dirty="0" smtClean="0">
                <a:latin typeface="Calibri" pitchFamily="34" charset="0"/>
              </a:rPr>
              <a:t>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d) nepatří do žádné skupiny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320480" cy="5112568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9.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  stromoví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c) látkové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d) nepatří do žádné skupiny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10. brýle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c) látkové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d) nepatří do žádné skupiny</a:t>
            </a:r>
          </a:p>
          <a:p>
            <a:endParaRPr lang="cs-CZ" sz="2400" dirty="0"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248472" cy="5112568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11.  dříví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 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 d)nepatří do žádné skupiny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12. písek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a) pomnožné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b) hromadné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c) látkové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  d) nepatří do žádné skupiny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20480" cy="4896544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13. 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 listy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c) látkové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      </a:t>
            </a:r>
            <a:r>
              <a:rPr lang="cs-CZ" sz="2400" dirty="0" smtClean="0">
                <a:latin typeface="Calibri" pitchFamily="34" charset="0"/>
              </a:rPr>
              <a:t>d)nepatří do žádné skupiny</a:t>
            </a:r>
          </a:p>
          <a:p>
            <a:pPr>
              <a:buNone/>
            </a:pPr>
            <a:endParaRPr lang="cs-CZ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14. 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kamna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c) látkové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d) nepatří do žádné skupiny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464496" cy="4896544"/>
          </a:xfr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FFFF00"/>
                </a:solidFill>
                <a:latin typeface="Calibri" pitchFamily="34" charset="0"/>
              </a:rPr>
              <a:t>15.</a:t>
            </a: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  vlasy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 c) látkové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        </a:t>
            </a:r>
            <a:r>
              <a:rPr lang="cs-CZ" sz="2400" dirty="0" smtClean="0">
                <a:latin typeface="Calibri" pitchFamily="34" charset="0"/>
              </a:rPr>
              <a:t>d) nepatří do žádné skupiny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16. vojsko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a) pomnožné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b) hromadné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  c) látkové</a:t>
            </a:r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cs-CZ" sz="2400" dirty="0" smtClean="0">
                <a:latin typeface="Calibri" pitchFamily="34" charset="0"/>
              </a:rPr>
              <a:t>d) nepatří do žádné skupiny</a:t>
            </a:r>
          </a:p>
          <a:p>
            <a:pPr>
              <a:buNone/>
            </a:pPr>
            <a:endParaRPr lang="cs-CZ" sz="2400" dirty="0" smtClean="0">
              <a:latin typeface="Calibri" pitchFamily="34" charset="0"/>
            </a:endParaRPr>
          </a:p>
          <a:p>
            <a:endParaRPr lang="cs-CZ" sz="2400" b="1" dirty="0" smtClean="0">
              <a:latin typeface="Calibri" pitchFamily="34" charset="0"/>
            </a:endParaRPr>
          </a:p>
          <a:p>
            <a:endParaRPr lang="cs-CZ" sz="2400" dirty="0" smtClean="0">
              <a:latin typeface="Calibri" pitchFamily="34" charset="0"/>
            </a:endParaRPr>
          </a:p>
          <a:p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60432" cy="139903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 Podstatná jména konkrétní: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424936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= nositelé vlastností a dějů = názvy: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osob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   muž,chlapec, učitelka, baletka, spisovatel, starosta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zvířat </a:t>
            </a:r>
          </a:p>
          <a:p>
            <a:pPr>
              <a:buNone/>
            </a:pP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   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kočka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pes, kůň, netopýr 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věcí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   skříň, stůl, židle, počítač, mrkev</a:t>
            </a:r>
          </a:p>
          <a:p>
            <a:endParaRPr lang="cs-CZ" sz="28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Řešení: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038600" cy="4525963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1.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játra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a) pomnožné  </a:t>
            </a:r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  <a:latin typeface="Calibri" pitchFamily="34" charset="0"/>
              </a:rPr>
              <a:t>2. </a:t>
            </a:r>
            <a:r>
              <a:rPr lang="cs-CZ" b="1" dirty="0" smtClean="0">
                <a:solidFill>
                  <a:srgbClr val="FFFF00"/>
                </a:solidFill>
                <a:latin typeface="Calibri" pitchFamily="34" charset="0"/>
              </a:rPr>
              <a:t>stavení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d) nepatří do žádné skupiny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  <a:latin typeface="Calibri" pitchFamily="34" charset="0"/>
              </a:rPr>
              <a:t>3. </a:t>
            </a: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voda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c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l</a:t>
            </a: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átkové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  <a:latin typeface="Calibri" pitchFamily="34" charset="0"/>
              </a:rPr>
              <a:t>4. </a:t>
            </a: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křoví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b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h</a:t>
            </a: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romadné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  <a:latin typeface="Calibri" pitchFamily="34" charset="0"/>
              </a:rPr>
              <a:t>5. </a:t>
            </a: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nádobí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b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hromadné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3960440" cy="4525963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>
                <a:solidFill>
                  <a:srgbClr val="FFFF00"/>
                </a:solidFill>
                <a:latin typeface="Calibri" pitchFamily="34" charset="0"/>
              </a:rPr>
              <a:t>6.</a:t>
            </a: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  mouka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c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l</a:t>
            </a: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átkové</a:t>
            </a:r>
          </a:p>
          <a:p>
            <a:pPr>
              <a:buNone/>
            </a:pP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Pardubice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a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</a:t>
            </a: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pomnožné</a:t>
            </a:r>
          </a:p>
          <a:p>
            <a:pPr>
              <a:buNone/>
            </a:pPr>
            <a:r>
              <a:rPr lang="cs-CZ" dirty="0">
                <a:solidFill>
                  <a:srgbClr val="FFFF00"/>
                </a:solidFill>
                <a:latin typeface="Calibri" pitchFamily="34" charset="0"/>
              </a:rPr>
              <a:t>8. </a:t>
            </a:r>
            <a:r>
              <a:rPr lang="cs-CZ" b="1" dirty="0">
                <a:solidFill>
                  <a:srgbClr val="FFFF00"/>
                </a:solidFill>
                <a:latin typeface="Calibri" pitchFamily="34" charset="0"/>
              </a:rPr>
              <a:t>housle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a</a:t>
            </a:r>
            <a:r>
              <a:rPr lang="cs-CZ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</a:t>
            </a:r>
            <a:r>
              <a:rPr lang="cs-CZ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pomnožné</a:t>
            </a:r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9.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  stromoví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b</a:t>
            </a:r>
            <a:r>
              <a:rPr lang="cs-CZ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h</a:t>
            </a:r>
            <a:r>
              <a:rPr lang="cs-CZ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romadné</a:t>
            </a:r>
          </a:p>
          <a:p>
            <a:pPr>
              <a:buNone/>
            </a:pPr>
            <a:r>
              <a:rPr lang="cs-CZ" sz="2800" b="1" dirty="0">
                <a:solidFill>
                  <a:srgbClr val="FFFF00"/>
                </a:solidFill>
                <a:latin typeface="Calibri" pitchFamily="34" charset="0"/>
              </a:rPr>
              <a:t>10. brýle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a</a:t>
            </a:r>
            <a:r>
              <a:rPr lang="cs-CZ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pomnožné</a:t>
            </a:r>
          </a:p>
          <a:p>
            <a:pPr>
              <a:buNone/>
            </a:pPr>
            <a:endParaRPr lang="cs-CZ" sz="28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104456" cy="612068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11.  dříví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b</a:t>
            </a: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h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romadné</a:t>
            </a:r>
          </a:p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12.  písek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c</a:t>
            </a: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látkové</a:t>
            </a:r>
          </a:p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13.  listy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d)nepatří </a:t>
            </a: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do žádné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skupiny</a:t>
            </a:r>
          </a:p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14.</a:t>
            </a:r>
            <a:r>
              <a:rPr lang="cs-CZ" sz="24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kamna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a</a:t>
            </a: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) </a:t>
            </a:r>
            <a:r>
              <a:rPr lang="cs-C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pomnožné</a:t>
            </a:r>
          </a:p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15.  vlasy </a:t>
            </a:r>
          </a:p>
          <a:p>
            <a:pPr>
              <a:buNone/>
            </a:pP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d) nepatří do žádné skupiny</a:t>
            </a:r>
          </a:p>
          <a:p>
            <a:pPr>
              <a:buNone/>
            </a:pPr>
            <a:r>
              <a:rPr lang="cs-CZ" sz="2400" b="1" dirty="0">
                <a:solidFill>
                  <a:srgbClr val="FFFF00"/>
                </a:solidFill>
                <a:latin typeface="Calibri" pitchFamily="34" charset="0"/>
              </a:rPr>
              <a:t>16. vojsko</a:t>
            </a:r>
          </a:p>
          <a:p>
            <a:pPr>
              <a:buNone/>
            </a:pP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</a:rPr>
              <a:t>b) hromadné</a:t>
            </a:r>
          </a:p>
          <a:p>
            <a:pPr>
              <a:buNone/>
            </a:pPr>
            <a:endParaRPr lang="cs-CZ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endParaRPr lang="cs-CZ" sz="2400" dirty="0">
              <a:solidFill>
                <a:srgbClr val="FF0000"/>
              </a:solidFill>
              <a:latin typeface="Calibri" pitchFamily="34" charset="0"/>
            </a:endParaRPr>
          </a:p>
          <a:p>
            <a:endParaRPr lang="cs-CZ" sz="2400" dirty="0">
              <a:latin typeface="Calibri" pitchFamily="34" charset="0"/>
            </a:endParaRPr>
          </a:p>
        </p:txBody>
      </p:sp>
      <p:sp>
        <p:nvSpPr>
          <p:cNvPr id="8" name="Pravoúhlý trojúhelník 7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Použité zdroje: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cs-CZ" dirty="0" err="1" smtClean="0"/>
              <a:t>Sochrová</a:t>
            </a:r>
            <a:r>
              <a:rPr lang="cs-CZ" dirty="0" smtClean="0"/>
              <a:t>, Marie: Český jazyk v kostce, Fragment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cs-CZ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Podstatná jména abstraktní:</a:t>
            </a:r>
            <a:br>
              <a:rPr lang="cs-CZ" b="1" dirty="0" smtClean="0">
                <a:ln/>
                <a:solidFill>
                  <a:schemeClr val="accent3"/>
                </a:solidFill>
                <a:effectLst/>
              </a:rPr>
            </a:b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19256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= vyjadřují vlastnosti, děje, duševní stavy = názvy: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vlastností 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   trpělivost, schopnost, krása, odvaha, chytrost, zdvořilost, respekt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činností 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    sportování, učení, plavání, spaní, úklid</a:t>
            </a:r>
          </a:p>
          <a:p>
            <a:r>
              <a:rPr lang="cs-CZ" sz="2800" b="1" u="sng" dirty="0" smtClean="0">
                <a:solidFill>
                  <a:schemeClr val="bg1"/>
                </a:solidFill>
                <a:latin typeface="Calibri" pitchFamily="34" charset="0"/>
              </a:rPr>
              <a:t>vztahů </a:t>
            </a:r>
          </a:p>
          <a:p>
            <a:pPr>
              <a:buNone/>
            </a:pP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   láska, soucit, přátelství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abstraktní umění – nechává prostor pro vlastní fantazii</a:t>
            </a:r>
          </a:p>
          <a:p>
            <a:pPr>
              <a:buNone/>
            </a:pPr>
            <a:endParaRPr lang="cs-CZ" sz="2800" i="1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cs-CZ" sz="2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4976" cy="11430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Konkrétní - abstraktní: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48464" cy="527382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některá podstatná jména mohou být konkrétní i abstraktní = záleží na kontextu: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Jeho oblíbenou hračkou byl malý dřevěný </a:t>
            </a:r>
            <a:r>
              <a:rPr lang="cs-CZ" sz="2800" b="1" dirty="0" smtClean="0">
                <a:solidFill>
                  <a:schemeClr val="bg1"/>
                </a:solidFill>
                <a:latin typeface="Calibri" pitchFamily="34" charset="0"/>
              </a:rPr>
              <a:t>koníček. = konkrétní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Můj</a:t>
            </a:r>
            <a:r>
              <a:rPr lang="cs-CZ" sz="2800" b="1" dirty="0" smtClean="0">
                <a:solidFill>
                  <a:schemeClr val="bg1"/>
                </a:solidFill>
                <a:latin typeface="Calibri" pitchFamily="34" charset="0"/>
              </a:rPr>
              <a:t> koníček 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je sbírání poštovních známek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.= abstraktní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Špatně opřené 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kolo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spadlo. =</a:t>
            </a:r>
            <a:r>
              <a:rPr lang="cs-CZ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latin typeface="Calibri" pitchFamily="34" charset="0"/>
              </a:rPr>
              <a:t>konkrétní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Běžec běžel poslední 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kolo.   = abstraktní</a:t>
            </a:r>
          </a:p>
          <a:p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Přišel mi 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pohled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 z Beskyd.   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= konkrétní</a:t>
            </a:r>
          </a:p>
          <a:p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Pohled </a:t>
            </a:r>
            <a:r>
              <a:rPr lang="cs-CZ" sz="2800" i="1" dirty="0" smtClean="0">
                <a:solidFill>
                  <a:schemeClr val="bg1"/>
                </a:solidFill>
                <a:latin typeface="Calibri" pitchFamily="34" charset="0"/>
              </a:rPr>
              <a:t>kreslené postavy mi byl nepříjemný.= </a:t>
            </a:r>
            <a:r>
              <a:rPr lang="cs-CZ" sz="2800" b="1" i="1" dirty="0" smtClean="0">
                <a:solidFill>
                  <a:schemeClr val="bg1"/>
                </a:solidFill>
                <a:latin typeface="Calibri" pitchFamily="34" charset="0"/>
              </a:rPr>
              <a:t>abstraktní</a:t>
            </a:r>
            <a:endParaRPr lang="cs-CZ" sz="28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800" b="1" i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sz="2800" b="1" i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568863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Koupili jsme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krmení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 pro psa.  =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konkrétní</a:t>
            </a:r>
          </a:p>
          <a:p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Při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krmení 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divokých šelem musíme být opatrní. =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abstraktní</a:t>
            </a:r>
          </a:p>
          <a:p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Lesem vedla široká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cesta. = konkrétní</a:t>
            </a:r>
          </a:p>
          <a:p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Cesta 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k získání vysokoškolského diplomu byla trnitá.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= abstraktní</a:t>
            </a:r>
          </a:p>
          <a:p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Tatínek mi koupil k narozeninám nové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housle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. =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konkrétní</a:t>
            </a:r>
          </a:p>
          <a:p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Sparťan se vzteká, jeho tým už druhý rok po sobě hraje druhé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housle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. = </a:t>
            </a:r>
            <a:r>
              <a:rPr lang="cs-CZ" b="1" i="1" dirty="0" smtClean="0">
                <a:solidFill>
                  <a:schemeClr val="bg1"/>
                </a:solidFill>
                <a:latin typeface="Calibri" pitchFamily="34" charset="0"/>
              </a:rPr>
              <a:t>abstraktní</a:t>
            </a:r>
          </a:p>
          <a:p>
            <a:endParaRPr lang="cs-CZ" i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b="1" i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vojový diagram: děrná páska 6"/>
          <p:cNvSpPr/>
          <p:nvPr/>
        </p:nvSpPr>
        <p:spPr>
          <a:xfrm>
            <a:off x="683568" y="692696"/>
            <a:ext cx="7920880" cy="367240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87624" y="1628800"/>
            <a:ext cx="6848350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Podstatná jména </a:t>
            </a:r>
          </a:p>
          <a:p>
            <a:pPr algn="ctr"/>
            <a:r>
              <a:rPr lang="cs-CZ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konkrétní </a:t>
            </a:r>
            <a:endParaRPr lang="cs-CZ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Šipka dolů 7"/>
          <p:cNvSpPr/>
          <p:nvPr/>
        </p:nvSpPr>
        <p:spPr>
          <a:xfrm rot="1732724">
            <a:off x="3877657" y="3454648"/>
            <a:ext cx="484632" cy="16071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20202339">
            <a:off x="4903069" y="3499337"/>
            <a:ext cx="484632" cy="166193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06958" y="5085184"/>
            <a:ext cx="2776818" cy="76944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4400" b="1" dirty="0" smtClean="0">
                <a:ln w="50800"/>
                <a:solidFill>
                  <a:schemeClr val="accent3">
                    <a:lumMod val="40000"/>
                    <a:lumOff val="60000"/>
                  </a:schemeClr>
                </a:solidFill>
              </a:rPr>
              <a:t>obecná </a:t>
            </a:r>
            <a:endParaRPr lang="cs-CZ" sz="4400" b="1" dirty="0">
              <a:ln w="50800"/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02832" y="5168111"/>
            <a:ext cx="1898277" cy="769441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4400" b="1" dirty="0" smtClean="0">
                <a:ln w="50800"/>
                <a:solidFill>
                  <a:schemeClr val="accent3">
                    <a:lumMod val="40000"/>
                    <a:lumOff val="60000"/>
                  </a:schemeClr>
                </a:solidFill>
              </a:rPr>
              <a:t>vlastní</a:t>
            </a:r>
            <a:endParaRPr lang="cs-CZ" sz="4400" b="1" dirty="0">
              <a:ln w="50800"/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Obecná podstatná jména: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92514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obecná podstatná jména neoznačují určitou osobu, zvíře nebo věc, ale označují je obecně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učitel, tygr, město, stůl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obecná podstatná jména píšeme </a:t>
            </a:r>
            <a:r>
              <a:rPr lang="cs-CZ" b="1" u="sng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 malým začátečním písmenem</a:t>
            </a:r>
            <a:endParaRPr lang="cs-CZ" b="1" u="sng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 rot="16200000">
            <a:off x="5381836" y="3195228"/>
            <a:ext cx="2016224" cy="550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b="1" dirty="0" smtClean="0">
                <a:ln/>
                <a:solidFill>
                  <a:schemeClr val="accent3"/>
                </a:solidFill>
                <a:effectLst/>
              </a:rPr>
              <a:t>Vlastní podstatná jména:</a:t>
            </a:r>
            <a:endParaRPr lang="cs-CZ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u="sng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píšeme s velkým začátečním písmenem</a:t>
            </a:r>
          </a:p>
          <a:p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označují :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- jednu určitou osobu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jméno osobní - 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křestní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( rodné) – 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Ondra, Jirka, Hanka, Lucie, Michal…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bg1"/>
                </a:solidFill>
                <a:latin typeface="Calibri" pitchFamily="34" charset="0"/>
              </a:rPr>
              <a:t>příjmení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– 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Mácha, Dostál, </a:t>
            </a:r>
            <a:r>
              <a:rPr lang="cs-CZ" i="1" dirty="0" err="1" smtClean="0">
                <a:solidFill>
                  <a:schemeClr val="bg1"/>
                </a:solidFill>
                <a:latin typeface="Calibri" pitchFamily="34" charset="0"/>
              </a:rPr>
              <a:t>Skočdopole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, Nejezchleba….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jedno určité zvíře </a:t>
            </a: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– </a:t>
            </a: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(pes )Dandy , ( kočka) </a:t>
            </a:r>
          </a:p>
          <a:p>
            <a:pPr>
              <a:buNone/>
            </a:pPr>
            <a:r>
              <a:rPr lang="cs-CZ" i="1" dirty="0" smtClean="0">
                <a:solidFill>
                  <a:schemeClr val="bg1"/>
                </a:solidFill>
                <a:latin typeface="Calibri" pitchFamily="34" charset="0"/>
              </a:rPr>
              <a:t>     Amálka,( kůň) Šemík, ( mravenec) Ferda…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1647</Words>
  <Application>Microsoft Office PowerPoint</Application>
  <PresentationFormat>Předvádění na obrazovce (4:3)</PresentationFormat>
  <Paragraphs>302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Talent</vt:lpstr>
      <vt:lpstr>Podstatná jména konkrétní, abstraktní, hromadná, pomnožná, látková </vt:lpstr>
      <vt:lpstr>Prezentace aplikace PowerPoint</vt:lpstr>
      <vt:lpstr> Podstatná jména konkrétní:</vt:lpstr>
      <vt:lpstr> Podstatná jména abstraktní: </vt:lpstr>
      <vt:lpstr>Konkrétní - abstraktní:</vt:lpstr>
      <vt:lpstr>Prezentace aplikace PowerPoint</vt:lpstr>
      <vt:lpstr>Prezentace aplikace PowerPoint</vt:lpstr>
      <vt:lpstr>Obecná podstatná jména:</vt:lpstr>
      <vt:lpstr>Vlastní podstatná jména:</vt:lpstr>
      <vt:lpstr>Prezentace aplikace PowerPoint</vt:lpstr>
      <vt:lpstr>Vysvětlete rozdíl:</vt:lpstr>
      <vt:lpstr>Prezentace aplikace PowerPoint</vt:lpstr>
      <vt:lpstr>Prezentace aplikace PowerPoint</vt:lpstr>
      <vt:lpstr>Prezentace aplikace PowerPoint</vt:lpstr>
      <vt:lpstr>Koncovky hromadných podstatných jmen:</vt:lpstr>
      <vt:lpstr>Co vyjadřují podstatná jména hromadná?</vt:lpstr>
      <vt:lpstr>Prezentace aplikace PowerPoint</vt:lpstr>
      <vt:lpstr>Rod a vzor:</vt:lpstr>
      <vt:lpstr>Neživotnost hromadných jmen:</vt:lpstr>
      <vt:lpstr>Číslovky ve spojení                               s hromadnými podstatnými jmény</vt:lpstr>
      <vt:lpstr>Hromadná podstatná jména:</vt:lpstr>
      <vt:lpstr>Prezentace aplikace PowerPoint</vt:lpstr>
      <vt:lpstr>Prezentace aplikace PowerPoint</vt:lpstr>
      <vt:lpstr>Prezentace aplikace PowerPoint</vt:lpstr>
      <vt:lpstr>Prezentace aplikace PowerPoint</vt:lpstr>
      <vt:lpstr>Rozlište podstatná jména:</vt:lpstr>
      <vt:lpstr>Prezentace aplikace PowerPoint</vt:lpstr>
      <vt:lpstr>Prezentace aplikace PowerPoint</vt:lpstr>
      <vt:lpstr>Prezentace aplikace PowerPoint</vt:lpstr>
      <vt:lpstr>Řešení:</vt:lpstr>
      <vt:lpstr>Prezentace aplikace PowerPoint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jména konkrétmí, abstraktní,obecná, vlastní,  gromadnáHromadná podstatná </dc:title>
  <dc:creator>Katka</dc:creator>
  <cp:lastModifiedBy>Katka</cp:lastModifiedBy>
  <cp:revision>13</cp:revision>
  <dcterms:created xsi:type="dcterms:W3CDTF">2012-11-04T19:18:42Z</dcterms:created>
  <dcterms:modified xsi:type="dcterms:W3CDTF">2013-05-31T09:57:29Z</dcterms:modified>
</cp:coreProperties>
</file>