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68" r:id="rId4"/>
    <p:sldId id="269" r:id="rId5"/>
    <p:sldId id="270" r:id="rId6"/>
    <p:sldId id="271" r:id="rId7"/>
    <p:sldId id="293" r:id="rId8"/>
    <p:sldId id="279" r:id="rId9"/>
    <p:sldId id="294" r:id="rId10"/>
    <p:sldId id="288" r:id="rId11"/>
    <p:sldId id="295" r:id="rId12"/>
    <p:sldId id="296" r:id="rId13"/>
    <p:sldId id="297" r:id="rId14"/>
    <p:sldId id="299" r:id="rId15"/>
    <p:sldId id="300" r:id="rId16"/>
    <p:sldId id="301" r:id="rId17"/>
    <p:sldId id="302" r:id="rId18"/>
    <p:sldId id="303" r:id="rId19"/>
    <p:sldId id="304" r:id="rId20"/>
    <p:sldId id="26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5EBB-0A70-4BCB-9A37-901C05B03B55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C07D6-C91A-4D95-98CD-FB0C5EC713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846640" cy="223467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6600" b="1" dirty="0" smtClean="0">
                <a:ln w="50800"/>
                <a:solidFill>
                  <a:srgbClr val="7030A0"/>
                </a:solidFill>
              </a:rPr>
              <a:t>Určování větných členů</a:t>
            </a:r>
            <a:endParaRPr lang="cs-CZ" sz="6600" b="1" dirty="0">
              <a:ln w="50800"/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95536" y="4149080"/>
            <a:ext cx="6400800" cy="17526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sz="4400" b="1" dirty="0" smtClean="0">
                <a:ln/>
                <a:solidFill>
                  <a:schemeClr val="accent3"/>
                </a:solidFill>
              </a:rPr>
              <a:t>7.ročník ( sekunda)</a:t>
            </a:r>
            <a:endParaRPr lang="cs-CZ" sz="4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97198" y="5003465"/>
            <a:ext cx="814960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dirty="0" smtClean="0">
                <a:latin typeface="Monotype Corsiva" pitchFamily="66" charset="0"/>
              </a:rPr>
              <a:t>Mgr. Kateřina </a:t>
            </a:r>
            <a:r>
              <a:rPr lang="cs-CZ" sz="3600" b="1" dirty="0" err="1" smtClean="0">
                <a:latin typeface="Monotype Corsiva" pitchFamily="66" charset="0"/>
              </a:rPr>
              <a:t>Karbulová</a:t>
            </a:r>
            <a:r>
              <a:rPr lang="cs-CZ" sz="3600" b="1" dirty="0" smtClean="0">
                <a:latin typeface="Monotype Corsiva" pitchFamily="66" charset="0"/>
              </a:rPr>
              <a:t>, 2012</a:t>
            </a:r>
          </a:p>
          <a:p>
            <a:pPr algn="ctr"/>
            <a:r>
              <a:rPr lang="cs-CZ" sz="3200" dirty="0"/>
              <a:t>Tvorba </a:t>
            </a:r>
            <a:r>
              <a:rPr lang="cs-CZ" sz="3200" dirty="0" smtClean="0"/>
              <a:t>VY_32_INOVACE_KARBULOVA.CEJJAZ.02</a:t>
            </a:r>
            <a:endParaRPr lang="cs-CZ" sz="3200" dirty="0"/>
          </a:p>
          <a:p>
            <a:pPr algn="ctr"/>
            <a:endParaRPr lang="cs-CZ" sz="3600" b="1" dirty="0">
              <a:latin typeface="Monotype Corsiva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 rot="5400000">
            <a:off x="-3267236" y="3267236"/>
            <a:ext cx="6858000" cy="3235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 rot="5400000">
            <a:off x="5553236" y="3267236"/>
            <a:ext cx="6858000" cy="3235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 rot="10800000">
            <a:off x="323528" y="6534472"/>
            <a:ext cx="8496944" cy="3235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 rot="10800000">
            <a:off x="179512" y="0"/>
            <a:ext cx="8640960" cy="3235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lunce 8"/>
          <p:cNvSpPr/>
          <p:nvPr/>
        </p:nvSpPr>
        <p:spPr>
          <a:xfrm>
            <a:off x="3779912" y="404664"/>
            <a:ext cx="1440160" cy="1152128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 okénku</a:t>
            </a:r>
            <a:r>
              <a:rPr lang="cs-CZ" sz="3600" b="1" dirty="0" smtClean="0">
                <a:solidFill>
                  <a:srgbClr val="FFFF00"/>
                </a:solidFill>
              </a:rPr>
              <a:t> auta </a:t>
            </a:r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se sklonila </a:t>
            </a:r>
            <a:r>
              <a:rPr lang="cs-CZ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rozesmátá</a:t>
            </a: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rgbClr val="FFC000"/>
                </a:solidFill>
              </a:rPr>
              <a:t>tvář</a:t>
            </a:r>
            <a:r>
              <a:rPr lang="cs-CZ" sz="3600" b="1" dirty="0" smtClean="0"/>
              <a:t>.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Na </a:t>
            </a:r>
            <a:r>
              <a:rPr lang="cs-CZ" sz="2800" b="1" dirty="0"/>
              <a:t>přísudku </a:t>
            </a:r>
            <a:r>
              <a:rPr lang="cs-CZ" sz="2800" b="1" dirty="0" smtClean="0"/>
              <a:t>žádný </a:t>
            </a:r>
            <a:r>
              <a:rPr lang="cs-CZ" sz="2800" b="1" dirty="0"/>
              <a:t>větný </a:t>
            </a:r>
            <a:r>
              <a:rPr lang="cs-CZ" sz="2800" b="1" dirty="0" smtClean="0"/>
              <a:t>člen již </a:t>
            </a:r>
            <a:r>
              <a:rPr lang="cs-CZ" sz="2800" b="1" dirty="0"/>
              <a:t>nezávisí</a:t>
            </a:r>
            <a:r>
              <a:rPr lang="cs-CZ" sz="2800" b="1" dirty="0" smtClean="0"/>
              <a:t>.  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Podíváme se, </a:t>
            </a:r>
            <a:r>
              <a:rPr lang="cs-CZ" sz="2800" b="1" dirty="0"/>
              <a:t>zda nějaký </a:t>
            </a:r>
            <a:r>
              <a:rPr lang="cs-CZ" sz="2800" b="1" dirty="0" smtClean="0"/>
              <a:t>větný člen závisí </a:t>
            </a:r>
            <a:r>
              <a:rPr lang="cs-CZ" sz="2800" b="1" dirty="0"/>
              <a:t>na podmětu.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rgbClr val="7030A0"/>
                </a:solidFill>
              </a:rPr>
              <a:t>Jaká tvář se sklonila k okénku auta? </a:t>
            </a:r>
            <a:endParaRPr lang="cs-CZ" sz="2800" b="1" dirty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/>
              <a:t>Odpověď: </a:t>
            </a:r>
            <a:r>
              <a:rPr lang="cs-CZ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rozesmátá</a:t>
            </a:r>
            <a:r>
              <a:rPr lang="cs-CZ" sz="2800" b="1" dirty="0" smtClean="0"/>
              <a:t> tvář </a:t>
            </a:r>
            <a:endParaRPr lang="cs-CZ" sz="2800" b="1" u="sng" dirty="0">
              <a:solidFill>
                <a:srgbClr val="9966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rgbClr val="7030A0"/>
                </a:solidFill>
              </a:rPr>
              <a:t>Který větný člen závisí na podstatném jméně a  ptáme se na něj otázkou </a:t>
            </a:r>
            <a:r>
              <a:rPr lang="cs-CZ" sz="2800" b="1" u="sng" dirty="0">
                <a:solidFill>
                  <a:srgbClr val="7030A0"/>
                </a:solidFill>
              </a:rPr>
              <a:t>jaký?</a:t>
            </a:r>
            <a:r>
              <a:rPr lang="cs-CZ" sz="2800" b="1" dirty="0">
                <a:solidFill>
                  <a:srgbClr val="7030A0"/>
                </a:solidFill>
              </a:rPr>
              <a:t> </a:t>
            </a:r>
            <a:endParaRPr lang="cs-CZ" sz="2800" b="1" dirty="0" smtClean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Přívlastek shodný.</a:t>
            </a:r>
            <a:endParaRPr lang="cs-CZ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/>
              <a:t>Kterým slovním druhem je tento větný člen vyjádřen? </a:t>
            </a:r>
            <a:endParaRPr lang="cs-CZ" sz="2800" b="1" dirty="0" smtClean="0"/>
          </a:p>
          <a:p>
            <a:pPr>
              <a:lnSpc>
                <a:spcPct val="80000"/>
              </a:lnSpc>
            </a:pPr>
            <a:r>
              <a:rPr lang="cs-CZ" sz="2800" b="1" dirty="0" smtClean="0"/>
              <a:t>Přídavným jménem.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Jak poznáme přívlastek shodný?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Obě části se skloňují.</a:t>
            </a:r>
            <a:endParaRPr lang="cs-CZ" sz="2800" b="1" dirty="0"/>
          </a:p>
          <a:p>
            <a:pPr>
              <a:lnSpc>
                <a:spcPct val="80000"/>
              </a:lnSpc>
            </a:pPr>
            <a:endParaRPr lang="cs-CZ" sz="2800" b="1" dirty="0"/>
          </a:p>
        </p:txBody>
      </p:sp>
      <p:sp>
        <p:nvSpPr>
          <p:cNvPr id="4" name="Obdélník 3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 okénku</a:t>
            </a:r>
            <a:r>
              <a:rPr lang="cs-CZ" sz="3600" b="1" dirty="0" smtClean="0">
                <a:solidFill>
                  <a:srgbClr val="FFFF00"/>
                </a:solidFill>
              </a:rPr>
              <a:t> auta </a:t>
            </a:r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se sklonila </a:t>
            </a:r>
            <a:r>
              <a:rPr lang="cs-CZ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rozesmátá</a:t>
            </a: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rgbClr val="FFC000"/>
                </a:solidFill>
              </a:rPr>
              <a:t>tvář</a:t>
            </a:r>
            <a:r>
              <a:rPr lang="cs-CZ" sz="3600" b="1" dirty="0" smtClean="0"/>
              <a:t>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2483768" y="3212976"/>
            <a:ext cx="720080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208662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826701" y="1620089"/>
            <a:ext cx="70884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  <a:latin typeface="Arial" charset="0"/>
              </a:rPr>
              <a:t>Po</a:t>
            </a:r>
            <a:endParaRPr lang="cs-CZ" sz="3200" b="1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245753" y="1772816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Př</a:t>
            </a:r>
            <a:r>
              <a:rPr lang="cs-CZ" sz="3200" b="1" dirty="0" err="1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s</a:t>
            </a:r>
            <a:endParaRPr lang="cs-CZ" sz="32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51720" y="2636912"/>
            <a:ext cx="1984839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chemeClr val="tx2">
                    <a:lumMod val="50000"/>
                  </a:schemeClr>
                </a:solidFill>
              </a:rPr>
              <a:t>Sklonila se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076056" y="2636912"/>
            <a:ext cx="863121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tvář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4067944" y="249289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75656" y="4509120"/>
            <a:ext cx="172015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k okénku</a:t>
            </a:r>
            <a:endParaRPr lang="cs-CZ" sz="3200" dirty="0"/>
          </a:p>
        </p:txBody>
      </p:sp>
      <p:sp>
        <p:nvSpPr>
          <p:cNvPr id="22" name="Oválný popisek 21"/>
          <p:cNvSpPr/>
          <p:nvPr/>
        </p:nvSpPr>
        <p:spPr>
          <a:xfrm rot="15987490">
            <a:off x="574493" y="5251324"/>
            <a:ext cx="946575" cy="959815"/>
          </a:xfrm>
          <a:prstGeom prst="wedgeEllipseCallout">
            <a:avLst>
              <a:gd name="adj1" fmla="val 60428"/>
              <a:gd name="adj2" fmla="val 135169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39552" y="5373216"/>
            <a:ext cx="955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Pum</a:t>
            </a:r>
            <a:endParaRPr lang="cs-CZ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2483768" y="5085184"/>
            <a:ext cx="1008112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553130" y="5877272"/>
            <a:ext cx="946862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auta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16965268" flipH="1">
            <a:off x="5320582" y="5578270"/>
            <a:ext cx="915875" cy="937837"/>
          </a:xfrm>
          <a:prstGeom prst="wedgeEllipseCallout">
            <a:avLst>
              <a:gd name="adj1" fmla="val 47027"/>
              <a:gd name="adj2" fmla="val -12914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364088" y="5724545"/>
            <a:ext cx="8194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rgbClr val="FFFF00"/>
                </a:solidFill>
              </a:rPr>
              <a:t>Pkn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4788024" y="3212976"/>
            <a:ext cx="720080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4139952" y="4509120"/>
            <a:ext cx="2126864" cy="58477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rozesmátá </a:t>
            </a:r>
            <a:endParaRPr lang="cs-CZ" sz="3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Oválný popisek 28"/>
          <p:cNvSpPr/>
          <p:nvPr/>
        </p:nvSpPr>
        <p:spPr>
          <a:xfrm rot="16200000" flipH="1">
            <a:off x="7031253" y="3850067"/>
            <a:ext cx="915875" cy="937837"/>
          </a:xfrm>
          <a:prstGeom prst="wedgeEllipseCallout">
            <a:avLst>
              <a:gd name="adj1" fmla="val 47027"/>
              <a:gd name="adj2" fmla="val -12914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7092280" y="4005064"/>
            <a:ext cx="759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Pks</a:t>
            </a:r>
            <a:endParaRPr lang="cs-CZ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AutoShape 30"/>
          <p:cNvSpPr>
            <a:spLocks noChangeArrowheads="1"/>
          </p:cNvSpPr>
          <p:nvPr/>
        </p:nvSpPr>
        <p:spPr bwMode="auto">
          <a:xfrm>
            <a:off x="5004048" y="1628800"/>
            <a:ext cx="1366838" cy="433388"/>
          </a:xfrm>
          <a:prstGeom prst="wedgeRoundRectCallout">
            <a:avLst>
              <a:gd name="adj1" fmla="val -12949"/>
              <a:gd name="adj2" fmla="val 129120"/>
              <a:gd name="adj3" fmla="val 16667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cs-CZ" sz="2000" b="1" dirty="0">
                <a:solidFill>
                  <a:srgbClr val="FFFF00"/>
                </a:solidFill>
                <a:latin typeface="Arial" charset="0"/>
              </a:rPr>
              <a:t>Kdo, co?</a:t>
            </a:r>
          </a:p>
        </p:txBody>
      </p:sp>
      <p:sp>
        <p:nvSpPr>
          <p:cNvPr id="33" name="AutoShape 30"/>
          <p:cNvSpPr>
            <a:spLocks noChangeArrowheads="1"/>
          </p:cNvSpPr>
          <p:nvPr/>
        </p:nvSpPr>
        <p:spPr bwMode="auto">
          <a:xfrm>
            <a:off x="2699792" y="1700808"/>
            <a:ext cx="1512168" cy="433388"/>
          </a:xfrm>
          <a:prstGeom prst="wedgeRoundRectCallout">
            <a:avLst>
              <a:gd name="adj1" fmla="val -12949"/>
              <a:gd name="adj2" fmla="val 12912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B050"/>
                </a:solidFill>
                <a:latin typeface="Arial" charset="0"/>
              </a:rPr>
              <a:t>Co dělala?</a:t>
            </a:r>
            <a:endParaRPr lang="cs-CZ" sz="2000" b="1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34" name="AutoShape 13"/>
          <p:cNvSpPr>
            <a:spLocks noChangeArrowheads="1"/>
          </p:cNvSpPr>
          <p:nvPr/>
        </p:nvSpPr>
        <p:spPr bwMode="auto">
          <a:xfrm>
            <a:off x="1763688" y="5517232"/>
            <a:ext cx="1080120" cy="432047"/>
          </a:xfrm>
          <a:prstGeom prst="wedgeRoundRectCallout">
            <a:avLst>
              <a:gd name="adj1" fmla="val 29347"/>
              <a:gd name="adj2" fmla="val -16063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cs-CZ" sz="2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Kam?</a:t>
            </a:r>
            <a:endParaRPr lang="cs-CZ" sz="2000" b="1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6" name="AutoShape 30"/>
          <p:cNvSpPr>
            <a:spLocks noChangeArrowheads="1"/>
          </p:cNvSpPr>
          <p:nvPr/>
        </p:nvSpPr>
        <p:spPr bwMode="auto">
          <a:xfrm>
            <a:off x="3491880" y="5157192"/>
            <a:ext cx="1512168" cy="433388"/>
          </a:xfrm>
          <a:prstGeom prst="wedgeRoundRectCallout">
            <a:avLst>
              <a:gd name="adj1" fmla="val -12949"/>
              <a:gd name="adj2" fmla="val 129120"/>
              <a:gd name="adj3" fmla="val 16667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FFFF00"/>
                </a:solidFill>
                <a:latin typeface="Arial" charset="0"/>
              </a:rPr>
              <a:t>Jakému?</a:t>
            </a:r>
            <a:endParaRPr lang="cs-CZ" sz="20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7" name="AutoShape 30"/>
          <p:cNvSpPr>
            <a:spLocks noChangeArrowheads="1"/>
          </p:cNvSpPr>
          <p:nvPr/>
        </p:nvSpPr>
        <p:spPr bwMode="auto">
          <a:xfrm>
            <a:off x="5220072" y="3717032"/>
            <a:ext cx="1512168" cy="433388"/>
          </a:xfrm>
          <a:prstGeom prst="wedgeRoundRectCallout">
            <a:avLst>
              <a:gd name="adj1" fmla="val -12949"/>
              <a:gd name="adj2" fmla="val 12912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99FF"/>
                </a:solidFill>
                <a:latin typeface="Arial" charset="0"/>
              </a:rPr>
              <a:t>Jaká?</a:t>
            </a:r>
            <a:endParaRPr lang="cs-CZ" sz="2000" b="1" dirty="0">
              <a:solidFill>
                <a:srgbClr val="0099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1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9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2" grpId="0" animBg="1"/>
      <p:bldP spid="21" grpId="0"/>
      <p:bldP spid="20" grpId="0" animBg="1"/>
      <p:bldP spid="24" grpId="0" animBg="1"/>
      <p:bldP spid="26" grpId="0" animBg="1"/>
      <p:bldP spid="25" grpId="0"/>
      <p:bldP spid="27" grpId="0" animBg="1"/>
      <p:bldP spid="28" grpId="0" animBg="1"/>
      <p:bldP spid="29" grpId="0" animBg="1"/>
      <p:bldP spid="30" grpId="0"/>
      <p:bldP spid="31" grpId="0" animBg="1"/>
      <p:bldP spid="33" grpId="0" animBg="1"/>
      <p:bldP spid="34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Rozzlobený </a:t>
            </a:r>
            <a:r>
              <a:rPr lang="cs-CZ" sz="3600" b="1" dirty="0" err="1" smtClean="0"/>
              <a:t>Toník</a:t>
            </a:r>
            <a:r>
              <a:rPr lang="cs-CZ" sz="3600" b="1" dirty="0" smtClean="0"/>
              <a:t> nevšímavě zdvihl ramena.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2339752" y="3212976"/>
            <a:ext cx="504056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208662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757772" y="1620089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latin typeface="Arial" charset="0"/>
              </a:rPr>
              <a:t>Přs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314683" y="1772816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Arial" charset="0"/>
              </a:rPr>
              <a:t>Po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51720" y="2636912"/>
            <a:ext cx="1184748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err="1" smtClean="0"/>
              <a:t>Toník</a:t>
            </a:r>
            <a:r>
              <a:rPr lang="cs-CZ" sz="3200" b="1" dirty="0" smtClean="0"/>
              <a:t> 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076056" y="2636912"/>
            <a:ext cx="1175706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zdvihl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3491880" y="2492896"/>
            <a:ext cx="1440160" cy="936104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259632" y="4437112"/>
            <a:ext cx="2106987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Rozzlobený</a:t>
            </a:r>
            <a:endParaRPr lang="cs-CZ" sz="3200" dirty="0"/>
          </a:p>
        </p:txBody>
      </p:sp>
      <p:sp>
        <p:nvSpPr>
          <p:cNvPr id="22" name="Oválný popisek 21"/>
          <p:cNvSpPr/>
          <p:nvPr/>
        </p:nvSpPr>
        <p:spPr>
          <a:xfrm rot="15987490">
            <a:off x="502486" y="5179315"/>
            <a:ext cx="946575" cy="959815"/>
          </a:xfrm>
          <a:prstGeom prst="wedgeEllipseCallout">
            <a:avLst>
              <a:gd name="adj1" fmla="val 60428"/>
              <a:gd name="adj2" fmla="val 1351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71688" y="5301208"/>
            <a:ext cx="759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Pks</a:t>
            </a:r>
            <a:endParaRPr lang="cs-CZ" sz="3200" b="1" dirty="0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5508104" y="3212976"/>
            <a:ext cx="936104" cy="7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6012160" y="4077072"/>
            <a:ext cx="1485278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ramena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15987490" flipH="1">
            <a:off x="7914642" y="3021735"/>
            <a:ext cx="916825" cy="922497"/>
          </a:xfrm>
          <a:prstGeom prst="wedgeEllipseCallout">
            <a:avLst>
              <a:gd name="adj1" fmla="val 47027"/>
              <a:gd name="adj2" fmla="val -12914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7956376" y="3140968"/>
            <a:ext cx="849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err="1" smtClean="0"/>
              <a:t>Pt</a:t>
            </a:r>
            <a:r>
              <a:rPr lang="cs-CZ" sz="3200" b="1" dirty="0" smtClean="0"/>
              <a:t> 4</a:t>
            </a:r>
            <a:endParaRPr lang="cs-CZ" sz="3200" b="1" dirty="0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5268674" y="3221687"/>
            <a:ext cx="239429" cy="24830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4295653" y="5866657"/>
            <a:ext cx="1992853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nevšímavě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9" name="Oválný popisek 28"/>
          <p:cNvSpPr/>
          <p:nvPr/>
        </p:nvSpPr>
        <p:spPr>
          <a:xfrm rot="19611543">
            <a:off x="3749264" y="4617791"/>
            <a:ext cx="946575" cy="959815"/>
          </a:xfrm>
          <a:prstGeom prst="wedgeEllipseCallout">
            <a:avLst>
              <a:gd name="adj1" fmla="val 60428"/>
              <a:gd name="adj2" fmla="val 1351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3779912" y="4797152"/>
            <a:ext cx="785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Puz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2" grpId="0" animBg="1"/>
      <p:bldP spid="21" grpId="0"/>
      <p:bldP spid="20" grpId="0" animBg="1"/>
      <p:bldP spid="24" grpId="0" animBg="1"/>
      <p:bldP spid="26" grpId="0" animBg="1"/>
      <p:bldP spid="25" grpId="0"/>
      <p:bldP spid="27" grpId="0" animBg="1"/>
      <p:bldP spid="28" grpId="0" animBg="1"/>
      <p:bldP spid="29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álný popisek 32"/>
          <p:cNvSpPr/>
          <p:nvPr/>
        </p:nvSpPr>
        <p:spPr>
          <a:xfrm rot="15987490" flipH="1">
            <a:off x="7554602" y="4281919"/>
            <a:ext cx="916825" cy="922497"/>
          </a:xfrm>
          <a:prstGeom prst="wedgeEllipseCallout">
            <a:avLst>
              <a:gd name="adj1" fmla="val 47027"/>
              <a:gd name="adj2" fmla="val -12914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Pavla se vrátila domů za soumraku.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14" name="Oválný popisek 13"/>
          <p:cNvSpPr/>
          <p:nvPr/>
        </p:nvSpPr>
        <p:spPr>
          <a:xfrm rot="17127864">
            <a:off x="488583" y="1730732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757772" y="1620089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latin typeface="Arial" charset="0"/>
              </a:rPr>
              <a:t>Přs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22792" y="1772816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Arial" charset="0"/>
              </a:rPr>
              <a:t>Po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547664" y="2636912"/>
            <a:ext cx="1180708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/>
              <a:t>Pavla 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499992" y="2636912"/>
            <a:ext cx="1723549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C000"/>
                </a:solidFill>
              </a:rPr>
              <a:t>s</a:t>
            </a:r>
            <a:r>
              <a:rPr lang="cs-CZ" sz="3200" b="1" dirty="0" smtClean="0">
                <a:solidFill>
                  <a:srgbClr val="FFC000"/>
                </a:solidFill>
              </a:rPr>
              <a:t>e vrátila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2915816" y="2492896"/>
            <a:ext cx="1440160" cy="936104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5148064" y="3212976"/>
            <a:ext cx="216024" cy="1152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4617608" y="4428401"/>
            <a:ext cx="1178528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domů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15987490" flipH="1">
            <a:off x="6474482" y="3417823"/>
            <a:ext cx="916825" cy="922497"/>
          </a:xfrm>
          <a:prstGeom prst="wedgeEllipseCallout">
            <a:avLst>
              <a:gd name="adj1" fmla="val 47027"/>
              <a:gd name="adj2" fmla="val -12914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6444208" y="3564305"/>
            <a:ext cx="9557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Pum</a:t>
            </a:r>
            <a:endParaRPr lang="cs-CZ" sz="3200" b="1" dirty="0"/>
          </a:p>
        </p:txBody>
      </p:sp>
      <p:sp>
        <p:nvSpPr>
          <p:cNvPr id="28" name="Obdélník 27"/>
          <p:cNvSpPr/>
          <p:nvPr/>
        </p:nvSpPr>
        <p:spPr>
          <a:xfrm>
            <a:off x="5724128" y="5292497"/>
            <a:ext cx="2326278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z</a:t>
            </a:r>
            <a:r>
              <a:rPr lang="cs-CZ" sz="3200" b="1" dirty="0" smtClean="0">
                <a:solidFill>
                  <a:srgbClr val="FFFF00"/>
                </a:solidFill>
              </a:rPr>
              <a:t>a soumraku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5220072" y="3212976"/>
            <a:ext cx="1440160" cy="20162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594617" y="4428401"/>
            <a:ext cx="793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Puč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4" grpId="0" animBg="1"/>
      <p:bldP spid="26" grpId="0" animBg="1"/>
      <p:bldP spid="25" grpId="0"/>
      <p:bldP spid="28" grpId="0" animBg="1"/>
      <p:bldP spid="31" grpId="0" animBg="1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álný popisek 31"/>
          <p:cNvSpPr/>
          <p:nvPr/>
        </p:nvSpPr>
        <p:spPr>
          <a:xfrm rot="16200000">
            <a:off x="3238789" y="3379115"/>
            <a:ext cx="946575" cy="959815"/>
          </a:xfrm>
          <a:prstGeom prst="wedgeEllipseCallout">
            <a:avLst>
              <a:gd name="adj1" fmla="val -64616"/>
              <a:gd name="adj2" fmla="val 8586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Mamince jsem koupila francouzský parfém.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5004048" y="5229200"/>
            <a:ext cx="1728192" cy="504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208662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732240" y="1628800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latin typeface="Arial" charset="0"/>
              </a:rPr>
              <a:t>Přs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314683" y="1772816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Arial" charset="0"/>
              </a:rPr>
              <a:t>Po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627784" y="2564904"/>
            <a:ext cx="583814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00B050"/>
                </a:solidFill>
              </a:rPr>
              <a:t>j</a:t>
            </a:r>
            <a:r>
              <a:rPr lang="cs-CZ" sz="3200" b="1" dirty="0" smtClean="0">
                <a:solidFill>
                  <a:srgbClr val="00B050"/>
                </a:solidFill>
              </a:rPr>
              <a:t>á 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499992" y="2564904"/>
            <a:ext cx="2335511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C000"/>
                </a:solidFill>
              </a:rPr>
              <a:t>j</a:t>
            </a:r>
            <a:r>
              <a:rPr lang="cs-CZ" sz="3200" b="1" dirty="0" smtClean="0">
                <a:solidFill>
                  <a:srgbClr val="FFC000"/>
                </a:solidFill>
              </a:rPr>
              <a:t>sem koupila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3419872" y="2420888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635896" y="5796553"/>
            <a:ext cx="2197846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francouzský</a:t>
            </a:r>
            <a:endParaRPr lang="cs-CZ" sz="3200" dirty="0"/>
          </a:p>
        </p:txBody>
      </p:sp>
      <p:sp>
        <p:nvSpPr>
          <p:cNvPr id="22" name="Oválný popisek 21"/>
          <p:cNvSpPr/>
          <p:nvPr/>
        </p:nvSpPr>
        <p:spPr>
          <a:xfrm rot="15987490">
            <a:off x="2878750" y="4675259"/>
            <a:ext cx="946575" cy="959815"/>
          </a:xfrm>
          <a:prstGeom prst="wedgeEllipseCallout">
            <a:avLst>
              <a:gd name="adj1" fmla="val -64616"/>
              <a:gd name="adj2" fmla="val 8586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2987824" y="4797152"/>
            <a:ext cx="759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Pks</a:t>
            </a:r>
            <a:endParaRPr lang="cs-CZ" sz="3200" b="1" dirty="0"/>
          </a:p>
        </p:txBody>
      </p:sp>
      <p:sp>
        <p:nvSpPr>
          <p:cNvPr id="24" name="Obdélník 23"/>
          <p:cNvSpPr/>
          <p:nvPr/>
        </p:nvSpPr>
        <p:spPr>
          <a:xfrm>
            <a:off x="6732240" y="4653136"/>
            <a:ext cx="1414939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parfém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15987490" flipH="1">
            <a:off x="7781835" y="3663328"/>
            <a:ext cx="986694" cy="1010635"/>
          </a:xfrm>
          <a:prstGeom prst="wedgeEllipseCallout">
            <a:avLst>
              <a:gd name="adj1" fmla="val 40407"/>
              <a:gd name="adj2" fmla="val -891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7898744" y="3852337"/>
            <a:ext cx="849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err="1" smtClean="0"/>
              <a:t>Pt</a:t>
            </a:r>
            <a:r>
              <a:rPr lang="cs-CZ" sz="3200" b="1" dirty="0" smtClean="0"/>
              <a:t> 4</a:t>
            </a:r>
            <a:endParaRPr lang="cs-CZ" sz="3200" b="1" dirty="0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5580112" y="3140968"/>
            <a:ext cx="1296144" cy="15121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" name="Veselý obličej 19"/>
          <p:cNvSpPr/>
          <p:nvPr/>
        </p:nvSpPr>
        <p:spPr>
          <a:xfrm>
            <a:off x="683568" y="3284984"/>
            <a:ext cx="1152128" cy="1152128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H="1">
            <a:off x="5148064" y="3140968"/>
            <a:ext cx="360040" cy="13681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995936" y="4509120"/>
            <a:ext cx="1871025" cy="584775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Mamince </a:t>
            </a:r>
            <a:endParaRPr lang="cs-CZ" sz="32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275856" y="3492297"/>
            <a:ext cx="849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Pt</a:t>
            </a:r>
            <a:r>
              <a:rPr lang="cs-CZ" sz="3200" b="1" dirty="0" smtClean="0"/>
              <a:t> 3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820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2" grpId="0" animBg="1"/>
      <p:bldP spid="21" grpId="0"/>
      <p:bldP spid="24" grpId="0" animBg="1"/>
      <p:bldP spid="26" grpId="0" animBg="1"/>
      <p:bldP spid="25" grpId="0"/>
      <p:bldP spid="27" grpId="0" animBg="1"/>
      <p:bldP spid="28" grpId="0" animBg="1"/>
      <p:bldP spid="30" grpId="0" animBg="1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6868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Studenti se shromáždili u vchodu do muzea.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372200" y="4941168"/>
            <a:ext cx="864096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560589" y="1802742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757772" y="1620089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latin typeface="Arial" charset="0"/>
              </a:rPr>
              <a:t>Přs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83568" y="1836113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Arial" charset="0"/>
              </a:rPr>
              <a:t>Po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115616" y="2636912"/>
            <a:ext cx="1812740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Studenti  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283968" y="2564904"/>
            <a:ext cx="2606996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C000"/>
                </a:solidFill>
              </a:rPr>
              <a:t>s</a:t>
            </a:r>
            <a:r>
              <a:rPr lang="cs-CZ" sz="3200" b="1" dirty="0" smtClean="0">
                <a:solidFill>
                  <a:srgbClr val="FFC000"/>
                </a:solidFill>
              </a:rPr>
              <a:t>e shromáždili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3131840" y="2420888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76256" y="6012577"/>
            <a:ext cx="1836144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CC0099"/>
                </a:solidFill>
              </a:rPr>
              <a:t>d</a:t>
            </a:r>
            <a:r>
              <a:rPr lang="cs-CZ" sz="3200" b="1" dirty="0" smtClean="0">
                <a:solidFill>
                  <a:srgbClr val="CC0099"/>
                </a:solidFill>
              </a:rPr>
              <a:t>o muzea</a:t>
            </a:r>
            <a:endParaRPr lang="cs-CZ" sz="3200" dirty="0"/>
          </a:p>
        </p:txBody>
      </p:sp>
      <p:sp>
        <p:nvSpPr>
          <p:cNvPr id="22" name="Oválný popisek 21"/>
          <p:cNvSpPr/>
          <p:nvPr/>
        </p:nvSpPr>
        <p:spPr>
          <a:xfrm>
            <a:off x="7668344" y="4797152"/>
            <a:ext cx="946575" cy="959815"/>
          </a:xfrm>
          <a:prstGeom prst="wedgeEllipseCallout">
            <a:avLst>
              <a:gd name="adj1" fmla="val -57813"/>
              <a:gd name="adj2" fmla="val 6707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7740352" y="4932457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Pkn</a:t>
            </a:r>
            <a:endParaRPr lang="cs-CZ" sz="3200" b="1" dirty="0"/>
          </a:p>
        </p:txBody>
      </p:sp>
      <p:sp>
        <p:nvSpPr>
          <p:cNvPr id="24" name="Obdélník 23"/>
          <p:cNvSpPr/>
          <p:nvPr/>
        </p:nvSpPr>
        <p:spPr>
          <a:xfrm>
            <a:off x="5508104" y="4293096"/>
            <a:ext cx="1737783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u vchodu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15863222" flipH="1">
            <a:off x="6718034" y="3176057"/>
            <a:ext cx="986694" cy="1010635"/>
          </a:xfrm>
          <a:prstGeom prst="wedgeEllipseCallout">
            <a:avLst>
              <a:gd name="adj1" fmla="val 47796"/>
              <a:gd name="adj2" fmla="val -8091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6732240" y="3356992"/>
            <a:ext cx="9557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Pum</a:t>
            </a:r>
            <a:endParaRPr lang="cs-CZ" sz="3200" b="1" dirty="0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4716016" y="3212976"/>
            <a:ext cx="1008112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" name="Čtyřcípá hvězda 30"/>
          <p:cNvSpPr/>
          <p:nvPr/>
        </p:nvSpPr>
        <p:spPr>
          <a:xfrm>
            <a:off x="2915816" y="3501008"/>
            <a:ext cx="1584176" cy="1656184"/>
          </a:xfrm>
          <a:prstGeom prst="star4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2" grpId="0" animBg="1"/>
      <p:bldP spid="21" grpId="0"/>
      <p:bldP spid="24" grpId="0" animBg="1"/>
      <p:bldP spid="26" grpId="0" animBg="1"/>
      <p:bldP spid="25" grpId="0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868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Chlapci si nasadili na hlavu reklamní čepičky.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208662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757772" y="1620089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latin typeface="Arial" charset="0"/>
              </a:rPr>
              <a:t>Přs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314683" y="1772816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Arial" charset="0"/>
              </a:rPr>
              <a:t>Po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51720" y="2636912"/>
            <a:ext cx="1603324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/>
              <a:t>Chlapci  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076056" y="2636912"/>
            <a:ext cx="1851789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C000"/>
                </a:solidFill>
              </a:rPr>
              <a:t>s</a:t>
            </a:r>
            <a:r>
              <a:rPr lang="cs-CZ" sz="3200" b="1" dirty="0" smtClean="0">
                <a:solidFill>
                  <a:srgbClr val="FFC000"/>
                </a:solidFill>
              </a:rPr>
              <a:t>i nasadili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3635896" y="2492896"/>
            <a:ext cx="1440160" cy="936104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355976" y="6012577"/>
            <a:ext cx="1686872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reklamní</a:t>
            </a:r>
            <a:endParaRPr lang="cs-CZ" sz="3200" dirty="0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5724128" y="3212976"/>
            <a:ext cx="72008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4860032" y="4221088"/>
            <a:ext cx="1629549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n</a:t>
            </a:r>
            <a:r>
              <a:rPr lang="cs-CZ" sz="3200" b="1" dirty="0" smtClean="0">
                <a:solidFill>
                  <a:srgbClr val="FFFF00"/>
                </a:solidFill>
              </a:rPr>
              <a:t>a hlavu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8104007" flipH="1">
            <a:off x="3611755" y="3474035"/>
            <a:ext cx="916825" cy="922497"/>
          </a:xfrm>
          <a:prstGeom prst="wedgeEllipseCallout">
            <a:avLst>
              <a:gd name="adj1" fmla="val 35784"/>
              <a:gd name="adj2" fmla="val -836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3563888" y="3573016"/>
            <a:ext cx="9557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Pum</a:t>
            </a:r>
            <a:endParaRPr lang="cs-CZ" sz="3200" b="1" dirty="0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6084168" y="5445224"/>
            <a:ext cx="1224136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660232" y="4869160"/>
            <a:ext cx="1446230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čepičky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9" name="Oválný popisek 28"/>
          <p:cNvSpPr/>
          <p:nvPr/>
        </p:nvSpPr>
        <p:spPr>
          <a:xfrm rot="19611543">
            <a:off x="3965288" y="4905823"/>
            <a:ext cx="946575" cy="959815"/>
          </a:xfrm>
          <a:prstGeom prst="wedgeEllipseCallout">
            <a:avLst>
              <a:gd name="adj1" fmla="val 16901"/>
              <a:gd name="adj2" fmla="val 8310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4067944" y="5013176"/>
            <a:ext cx="759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Pks</a:t>
            </a:r>
            <a:endParaRPr lang="cs-CZ" sz="3200" b="1" dirty="0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5796136" y="3212976"/>
            <a:ext cx="1440160" cy="16561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" name="Oválný popisek 32"/>
          <p:cNvSpPr/>
          <p:nvPr/>
        </p:nvSpPr>
        <p:spPr>
          <a:xfrm rot="14799826" flipH="1">
            <a:off x="7454997" y="3787400"/>
            <a:ext cx="916825" cy="922497"/>
          </a:xfrm>
          <a:prstGeom prst="wedgeEllipseCallout">
            <a:avLst>
              <a:gd name="adj1" fmla="val 35784"/>
              <a:gd name="adj2" fmla="val -836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7524328" y="3933056"/>
            <a:ext cx="756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Pt4</a:t>
            </a:r>
            <a:endParaRPr lang="cs-CZ" sz="3200" b="1" dirty="0"/>
          </a:p>
        </p:txBody>
      </p:sp>
      <p:sp>
        <p:nvSpPr>
          <p:cNvPr id="34" name="7cípá hvězda 33"/>
          <p:cNvSpPr/>
          <p:nvPr/>
        </p:nvSpPr>
        <p:spPr>
          <a:xfrm>
            <a:off x="611560" y="3933056"/>
            <a:ext cx="2088232" cy="2088232"/>
          </a:xfrm>
          <a:prstGeom prst="star7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0" grpId="0" animBg="1"/>
      <p:bldP spid="24" grpId="0" animBg="1"/>
      <p:bldP spid="26" grpId="0" animBg="1"/>
      <p:bldP spid="25" grpId="0"/>
      <p:bldP spid="27" grpId="0" animBg="1"/>
      <p:bldP spid="28" grpId="0" animBg="1"/>
      <p:bldP spid="29" grpId="0" animBg="1"/>
      <p:bldP spid="30" grpId="0"/>
      <p:bldP spid="31" grpId="0" animBg="1"/>
      <p:bldP spid="33" grpId="0" animBg="1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álný popisek 33"/>
          <p:cNvSpPr/>
          <p:nvPr/>
        </p:nvSpPr>
        <p:spPr>
          <a:xfrm rot="15987490" flipH="1">
            <a:off x="7698619" y="4497943"/>
            <a:ext cx="916825" cy="922497"/>
          </a:xfrm>
          <a:prstGeom prst="wedgeEllipseCallout">
            <a:avLst>
              <a:gd name="adj1" fmla="val 37286"/>
              <a:gd name="adj2" fmla="val -1047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Monika věšela na šňůry vyprané prádlo.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14" name="Oválný popisek 13"/>
          <p:cNvSpPr/>
          <p:nvPr/>
        </p:nvSpPr>
        <p:spPr>
          <a:xfrm rot="17127864">
            <a:off x="893451" y="1693042"/>
            <a:ext cx="918575" cy="835633"/>
          </a:xfrm>
          <a:prstGeom prst="wedgeEllipseCallout">
            <a:avLst>
              <a:gd name="adj1" fmla="val -27389"/>
              <a:gd name="adj2" fmla="val 9985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5459386" y="1717605"/>
            <a:ext cx="1033541" cy="914089"/>
          </a:xfrm>
          <a:prstGeom prst="wedgeEllipseCallout">
            <a:avLst>
              <a:gd name="adj1" fmla="val -18981"/>
              <a:gd name="adj2" fmla="val 1009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508104" y="1836113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latin typeface="Arial" charset="0"/>
              </a:rPr>
              <a:t>Přs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971600" y="1772816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Arial" charset="0"/>
              </a:rPr>
              <a:t>Po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331640" y="2636912"/>
            <a:ext cx="1479700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/>
              <a:t>M</a:t>
            </a:r>
            <a:r>
              <a:rPr lang="cs-CZ" sz="3200" b="1" dirty="0" smtClean="0"/>
              <a:t>onika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572000" y="2636912"/>
            <a:ext cx="1254895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věšela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2987824" y="2492896"/>
            <a:ext cx="1440160" cy="936104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851920" y="5877272"/>
            <a:ext cx="1560427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vyprané</a:t>
            </a:r>
            <a:endParaRPr lang="cs-CZ" sz="3200" dirty="0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5148064" y="3212976"/>
            <a:ext cx="360040" cy="1152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4572000" y="4509120"/>
            <a:ext cx="1643591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n</a:t>
            </a:r>
            <a:r>
              <a:rPr lang="cs-CZ" sz="3200" b="1" dirty="0" smtClean="0">
                <a:solidFill>
                  <a:srgbClr val="FFFF00"/>
                </a:solidFill>
              </a:rPr>
              <a:t>a šňůry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15987490" flipH="1">
            <a:off x="5970427" y="3525791"/>
            <a:ext cx="916825" cy="922497"/>
          </a:xfrm>
          <a:prstGeom prst="wedgeEllipseCallout">
            <a:avLst>
              <a:gd name="adj1" fmla="val 37286"/>
              <a:gd name="adj2" fmla="val -1047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940152" y="3645024"/>
            <a:ext cx="9557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Pum</a:t>
            </a:r>
            <a:endParaRPr lang="cs-CZ" sz="3200" b="1" dirty="0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5436096" y="5589240"/>
            <a:ext cx="1152128" cy="6034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588224" y="5364505"/>
            <a:ext cx="1377878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p</a:t>
            </a:r>
            <a:r>
              <a:rPr lang="cs-CZ" sz="3200" b="1" dirty="0" smtClean="0">
                <a:solidFill>
                  <a:srgbClr val="FFFF00"/>
                </a:solidFill>
              </a:rPr>
              <a:t>rádlo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9" name="Oválný popisek 28"/>
          <p:cNvSpPr/>
          <p:nvPr/>
        </p:nvSpPr>
        <p:spPr>
          <a:xfrm rot="19611543">
            <a:off x="3533239" y="4833816"/>
            <a:ext cx="946575" cy="959815"/>
          </a:xfrm>
          <a:prstGeom prst="wedgeEllipseCallout">
            <a:avLst>
              <a:gd name="adj1" fmla="val 15715"/>
              <a:gd name="adj2" fmla="val 7753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3596024" y="4941168"/>
            <a:ext cx="759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Pks</a:t>
            </a:r>
            <a:endParaRPr lang="cs-CZ" sz="3200" b="1" dirty="0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5220072" y="3212976"/>
            <a:ext cx="2088232" cy="20882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740352" y="4644425"/>
            <a:ext cx="756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Pt4</a:t>
            </a:r>
            <a:endParaRPr lang="cs-CZ" sz="3200" b="1" dirty="0"/>
          </a:p>
        </p:txBody>
      </p:sp>
      <p:sp>
        <p:nvSpPr>
          <p:cNvPr id="22" name="Slunce 21"/>
          <p:cNvSpPr/>
          <p:nvPr/>
        </p:nvSpPr>
        <p:spPr>
          <a:xfrm>
            <a:off x="611560" y="3933056"/>
            <a:ext cx="2232248" cy="201622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0" grpId="0" animBg="1"/>
      <p:bldP spid="24" grpId="0" animBg="1"/>
      <p:bldP spid="26" grpId="0" animBg="1"/>
      <p:bldP spid="25" grpId="0"/>
      <p:bldP spid="27" grpId="0" animBg="1"/>
      <p:bldP spid="28" grpId="0" animBg="1"/>
      <p:bldP spid="29" grpId="0" animBg="1"/>
      <p:bldP spid="30" grpId="0"/>
      <p:bldP spid="31" grpId="0" animBg="1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V posledních dnech se mu zlepšila nálada.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3419872" y="3212976"/>
            <a:ext cx="0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712719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7274395" y="1568171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380312" y="1628800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Arial" charset="0"/>
              </a:rPr>
              <a:t>Po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763688" y="1772816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latin typeface="Arial" charset="0"/>
              </a:rPr>
              <a:t>Přs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267744" y="2636912"/>
            <a:ext cx="1904304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se zlepšila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796136" y="2636912"/>
            <a:ext cx="1330814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/>
              <a:t>n</a:t>
            </a:r>
            <a:r>
              <a:rPr lang="cs-CZ" sz="3200" b="1" dirty="0" smtClean="0"/>
              <a:t>álada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4211960" y="2492896"/>
            <a:ext cx="1440160" cy="936104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763688" y="4284385"/>
            <a:ext cx="1508746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CC0099"/>
                </a:solidFill>
              </a:rPr>
              <a:t>v</a:t>
            </a:r>
            <a:r>
              <a:rPr lang="cs-CZ" sz="3200" b="1" dirty="0" smtClean="0">
                <a:solidFill>
                  <a:srgbClr val="CC0099"/>
                </a:solidFill>
              </a:rPr>
              <a:t> dnech</a:t>
            </a:r>
            <a:endParaRPr lang="cs-CZ" sz="3200" dirty="0"/>
          </a:p>
        </p:txBody>
      </p:sp>
      <p:sp>
        <p:nvSpPr>
          <p:cNvPr id="22" name="Oválný popisek 21"/>
          <p:cNvSpPr/>
          <p:nvPr/>
        </p:nvSpPr>
        <p:spPr>
          <a:xfrm rot="19219108">
            <a:off x="448907" y="4628747"/>
            <a:ext cx="946575" cy="959815"/>
          </a:xfrm>
          <a:prstGeom prst="wedgeEllipseCallout">
            <a:avLst>
              <a:gd name="adj1" fmla="val 13797"/>
              <a:gd name="adj2" fmla="val 8132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39552" y="4788441"/>
            <a:ext cx="759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Pks</a:t>
            </a:r>
            <a:endParaRPr lang="cs-CZ" sz="3200" b="1" dirty="0"/>
          </a:p>
        </p:txBody>
      </p:sp>
      <p:sp>
        <p:nvSpPr>
          <p:cNvPr id="24" name="Obdélník 23"/>
          <p:cNvSpPr/>
          <p:nvPr/>
        </p:nvSpPr>
        <p:spPr>
          <a:xfrm>
            <a:off x="3347864" y="4284385"/>
            <a:ext cx="737702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mu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8566542" flipH="1">
            <a:off x="1074396" y="3292148"/>
            <a:ext cx="916825" cy="958306"/>
          </a:xfrm>
          <a:prstGeom prst="wedgeEllipseCallout">
            <a:avLst>
              <a:gd name="adj1" fmla="val 24008"/>
              <a:gd name="adj2" fmla="val -8561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2699792" y="3212976"/>
            <a:ext cx="720080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55576" y="5733256"/>
            <a:ext cx="2028119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posledních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9" name="Oválný popisek 28"/>
          <p:cNvSpPr/>
          <p:nvPr/>
        </p:nvSpPr>
        <p:spPr>
          <a:xfrm rot="5081385">
            <a:off x="4188314" y="3320747"/>
            <a:ext cx="946575" cy="959815"/>
          </a:xfrm>
          <a:prstGeom prst="wedgeEllipseCallout">
            <a:avLst>
              <a:gd name="adj1" fmla="val 37863"/>
              <a:gd name="adj2" fmla="val 8410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1115616" y="3420289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Puč</a:t>
            </a:r>
            <a:endParaRPr lang="cs-CZ" sz="3200" b="1" dirty="0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1979712" y="4869160"/>
            <a:ext cx="504056" cy="8640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226336" y="3429000"/>
            <a:ext cx="849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err="1" smtClean="0"/>
              <a:t>Pt</a:t>
            </a:r>
            <a:r>
              <a:rPr lang="cs-CZ" sz="3200" b="1" dirty="0" smtClean="0"/>
              <a:t> 3</a:t>
            </a:r>
            <a:endParaRPr lang="cs-CZ" sz="3200" b="1" dirty="0"/>
          </a:p>
        </p:txBody>
      </p:sp>
      <p:sp>
        <p:nvSpPr>
          <p:cNvPr id="32" name="Popisek se čtyřstrannou šipkou 31"/>
          <p:cNvSpPr/>
          <p:nvPr/>
        </p:nvSpPr>
        <p:spPr>
          <a:xfrm>
            <a:off x="5868144" y="4005064"/>
            <a:ext cx="2448272" cy="2376264"/>
          </a:xfrm>
          <a:prstGeom prst="quadArrow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2" grpId="0" animBg="1"/>
      <p:bldP spid="21" grpId="0"/>
      <p:bldP spid="24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Nedělní autobus do Prahy byl poloprázdný.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2483768" y="3212976"/>
            <a:ext cx="720080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208662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700866" y="1620089"/>
            <a:ext cx="9605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smtClean="0">
                <a:latin typeface="Arial" charset="0"/>
              </a:rPr>
              <a:t>Přjs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314683" y="1772816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Arial" charset="0"/>
              </a:rPr>
              <a:t>Po</a:t>
            </a:r>
            <a:endParaRPr lang="cs-CZ" sz="3200" b="1" dirty="0"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51720" y="2636912"/>
            <a:ext cx="1708288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/>
              <a:t>Autobus 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076056" y="2636912"/>
            <a:ext cx="2893100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C000"/>
                </a:solidFill>
              </a:rPr>
              <a:t>b</a:t>
            </a:r>
            <a:r>
              <a:rPr lang="cs-CZ" sz="3200" b="1" dirty="0" smtClean="0">
                <a:solidFill>
                  <a:srgbClr val="FFC000"/>
                </a:solidFill>
              </a:rPr>
              <a:t>yl poloprázdný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3707904" y="2492896"/>
            <a:ext cx="1440160" cy="936104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75656" y="4509120"/>
            <a:ext cx="1459054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nedělní</a:t>
            </a:r>
            <a:endParaRPr lang="cs-CZ" sz="3200" dirty="0"/>
          </a:p>
        </p:txBody>
      </p:sp>
      <p:sp>
        <p:nvSpPr>
          <p:cNvPr id="22" name="Oválný popisek 21"/>
          <p:cNvSpPr/>
          <p:nvPr/>
        </p:nvSpPr>
        <p:spPr>
          <a:xfrm rot="19584791">
            <a:off x="798029" y="3466686"/>
            <a:ext cx="946575" cy="959815"/>
          </a:xfrm>
          <a:prstGeom prst="wedgeEllipseCallout">
            <a:avLst>
              <a:gd name="adj1" fmla="val 25186"/>
              <a:gd name="adj2" fmla="val 8665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899592" y="3645024"/>
            <a:ext cx="759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Pks</a:t>
            </a:r>
            <a:endParaRPr lang="cs-CZ" sz="3200" b="1" dirty="0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3203848" y="3212976"/>
            <a:ext cx="1008112" cy="12961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3491880" y="4509120"/>
            <a:ext cx="1681422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d</a:t>
            </a:r>
            <a:r>
              <a:rPr lang="cs-CZ" sz="3200" b="1" dirty="0" smtClean="0">
                <a:solidFill>
                  <a:srgbClr val="FFFF00"/>
                </a:solidFill>
              </a:rPr>
              <a:t>o Prahy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9" name="Oválný popisek 28"/>
          <p:cNvSpPr/>
          <p:nvPr/>
        </p:nvSpPr>
        <p:spPr>
          <a:xfrm rot="5159553">
            <a:off x="4610522" y="3526770"/>
            <a:ext cx="946575" cy="959815"/>
          </a:xfrm>
          <a:prstGeom prst="wedgeEllipseCallout">
            <a:avLst>
              <a:gd name="adj1" fmla="val 38254"/>
              <a:gd name="adj2" fmla="val 8252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4644008" y="3645024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Pkn</a:t>
            </a:r>
            <a:endParaRPr lang="cs-CZ" sz="3200" b="1" dirty="0"/>
          </a:p>
        </p:txBody>
      </p:sp>
      <p:sp>
        <p:nvSpPr>
          <p:cNvPr id="20" name="Srdce 19"/>
          <p:cNvSpPr/>
          <p:nvPr/>
        </p:nvSpPr>
        <p:spPr>
          <a:xfrm>
            <a:off x="6300192" y="4221088"/>
            <a:ext cx="2160240" cy="1944216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2" grpId="0" animBg="1"/>
      <p:bldP spid="21" grpId="0"/>
      <p:bldP spid="27" grpId="0" animBg="1"/>
      <p:bldP spid="28" grpId="0" animBg="1"/>
      <p:bldP spid="29" grpId="0" animBg="1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Určete větné členy a věty znázorněte graficky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K okénku auta se sklonila rozesmátá tvář.</a:t>
            </a:r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Rozzlobený </a:t>
            </a:r>
            <a:r>
              <a:rPr lang="cs-CZ" b="1" dirty="0" err="1" smtClean="0">
                <a:solidFill>
                  <a:schemeClr val="bg2">
                    <a:lumMod val="10000"/>
                  </a:schemeClr>
                </a:solidFill>
              </a:rPr>
              <a:t>Toník</a:t>
            </a:r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 nevšímavě zdvihl ramena.</a:t>
            </a:r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Pavla se vrátila domů za soumraku.</a:t>
            </a:r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Mamince jsem koupila francouzský parfém.</a:t>
            </a:r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Studenti se shromáždili u vchodu do muzea.</a:t>
            </a:r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Chlapci si nasadili na hlavu reklamní čepičky.</a:t>
            </a:r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Monika věšela na šňůry vyprané prádlo.</a:t>
            </a:r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V posledních dnech se mu zlepšila nálada.</a:t>
            </a:r>
          </a:p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Nedělní autobus do Prahy byl poloprázdný.</a:t>
            </a:r>
            <a:endParaRPr lang="cs-CZ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68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>Použité zdroje: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Krausová,Zdeňka,</a:t>
            </a:r>
            <a:r>
              <a:rPr lang="cs-CZ" sz="2400" dirty="0" err="1" smtClean="0"/>
              <a:t>Teršová</a:t>
            </a:r>
            <a:r>
              <a:rPr lang="cs-CZ" sz="2400" dirty="0" smtClean="0"/>
              <a:t>, Renáta: Český jazyk 7, učebnice pro základní školy a víceletá gymnázia,</a:t>
            </a:r>
            <a:r>
              <a:rPr lang="cs-CZ" sz="2400" dirty="0" err="1" smtClean="0"/>
              <a:t>Fraus</a:t>
            </a:r>
            <a:r>
              <a:rPr lang="cs-CZ" sz="2400" dirty="0" smtClean="0"/>
              <a:t>,2004</a:t>
            </a:r>
          </a:p>
          <a:p>
            <a:r>
              <a:rPr lang="cs-CZ" sz="2400" dirty="0" smtClean="0"/>
              <a:t>Krausová,Zdeňka,</a:t>
            </a:r>
            <a:r>
              <a:rPr lang="cs-CZ" sz="2400" dirty="0" err="1" smtClean="0"/>
              <a:t>Teršová</a:t>
            </a:r>
            <a:r>
              <a:rPr lang="cs-CZ" sz="2400" dirty="0" smtClean="0"/>
              <a:t>, Renáta: Český jazyk 7, pracovní sešit pro základní školy a víceletá gymnázia,strana 10, cvičení 15,</a:t>
            </a:r>
            <a:r>
              <a:rPr lang="cs-CZ" sz="2400" dirty="0" err="1" smtClean="0"/>
              <a:t>Fraus</a:t>
            </a:r>
            <a:r>
              <a:rPr lang="cs-CZ" sz="2400" dirty="0" smtClean="0"/>
              <a:t>,2004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K okénku auta se </a:t>
            </a:r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sklonila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dirty="0" smtClean="0"/>
              <a:t>rozesmátá tvář.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136904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endParaRPr lang="cs-CZ" sz="2600" dirty="0"/>
          </a:p>
          <a:p>
            <a:r>
              <a:rPr lang="cs-CZ" b="1" dirty="0" smtClean="0"/>
              <a:t>Čím začínáme při určování větných členů ve větě jednoduché?</a:t>
            </a:r>
          </a:p>
          <a:p>
            <a:pPr lvl="0"/>
            <a:r>
              <a:rPr lang="cs-CZ" b="1" dirty="0" smtClean="0">
                <a:solidFill>
                  <a:srgbClr val="7030A0"/>
                </a:solidFill>
              </a:rPr>
              <a:t>Zeptáme se na děj, činnost, stav.</a:t>
            </a:r>
          </a:p>
          <a:p>
            <a:r>
              <a:rPr lang="cs-CZ" b="1" dirty="0" smtClean="0"/>
              <a:t>Co dělala tvář?</a:t>
            </a:r>
            <a:endParaRPr lang="cs-CZ" b="1" dirty="0"/>
          </a:p>
          <a:p>
            <a:r>
              <a:rPr lang="cs-CZ" b="1" dirty="0" smtClean="0"/>
              <a:t>Odpověď : </a:t>
            </a:r>
            <a:r>
              <a:rPr lang="cs-CZ" b="1" u="sng" dirty="0" smtClean="0">
                <a:solidFill>
                  <a:schemeClr val="tx2">
                    <a:lumMod val="50000"/>
                  </a:schemeClr>
                </a:solidFill>
              </a:rPr>
              <a:t>Sklonila se. 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b="1" dirty="0"/>
              <a:t>Určili jsme </a:t>
            </a:r>
            <a:r>
              <a:rPr lang="cs-CZ" b="1" u="sng" dirty="0" smtClean="0">
                <a:solidFill>
                  <a:schemeClr val="tx2">
                    <a:lumMod val="50000"/>
                  </a:schemeClr>
                </a:solidFill>
              </a:rPr>
              <a:t>přísudek.</a:t>
            </a:r>
          </a:p>
          <a:p>
            <a:r>
              <a:rPr lang="cs-CZ" b="1" dirty="0" smtClean="0"/>
              <a:t>O jaký druh přísudku se jedná?</a:t>
            </a:r>
          </a:p>
          <a:p>
            <a:r>
              <a:rPr lang="cs-CZ" b="1" u="sng" dirty="0" smtClean="0">
                <a:solidFill>
                  <a:srgbClr val="7030A0"/>
                </a:solidFill>
              </a:rPr>
              <a:t>Přísudek slovesný.</a:t>
            </a:r>
            <a:endParaRPr lang="cs-CZ" dirty="0" smtClean="0">
              <a:solidFill>
                <a:srgbClr val="7030A0"/>
              </a:solidFill>
            </a:endParaRP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ěticípá hvězda 5"/>
          <p:cNvSpPr/>
          <p:nvPr/>
        </p:nvSpPr>
        <p:spPr>
          <a:xfrm>
            <a:off x="6372200" y="3501008"/>
            <a:ext cx="2448272" cy="223224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/>
              <a:t>K okénku auta se </a:t>
            </a:r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sklonila</a:t>
            </a:r>
            <a:r>
              <a:rPr lang="cs-CZ" sz="3600" b="1" dirty="0" smtClean="0"/>
              <a:t> rozesmátá </a:t>
            </a:r>
            <a:r>
              <a:rPr lang="cs-CZ" sz="3600" b="1" dirty="0" smtClean="0">
                <a:solidFill>
                  <a:srgbClr val="FFC000"/>
                </a:solidFill>
              </a:rPr>
              <a:t>tvář</a:t>
            </a:r>
            <a:r>
              <a:rPr lang="cs-CZ" sz="3600" b="1" dirty="0" smtClean="0"/>
              <a:t>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1134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b="1" dirty="0"/>
              <a:t>Určíme druhý člen základní skladební dvojice.</a:t>
            </a:r>
          </a:p>
          <a:p>
            <a:pPr>
              <a:lnSpc>
                <a:spcPct val="90000"/>
              </a:lnSpc>
            </a:pPr>
            <a:r>
              <a:rPr lang="cs-CZ" sz="3000" b="1" dirty="0">
                <a:solidFill>
                  <a:srgbClr val="7030A0"/>
                </a:solidFill>
              </a:rPr>
              <a:t>Zeptáme se 1. pádovou otázkou, přísudkem a zbytkem věty.</a:t>
            </a:r>
          </a:p>
          <a:p>
            <a:pPr>
              <a:lnSpc>
                <a:spcPct val="90000"/>
              </a:lnSpc>
            </a:pPr>
            <a:r>
              <a:rPr lang="cs-CZ" sz="3000" b="1" dirty="0"/>
              <a:t>Kdo, co</a:t>
            </a:r>
            <a:r>
              <a:rPr lang="cs-CZ" sz="3000" dirty="0"/>
              <a:t> </a:t>
            </a:r>
            <a:r>
              <a:rPr lang="cs-CZ" sz="3000" b="1" u="sng" dirty="0" smtClean="0"/>
              <a:t>se sklonil k okénku auta? </a:t>
            </a:r>
            <a:endParaRPr lang="cs-CZ" sz="3000" b="1" u="sng" dirty="0"/>
          </a:p>
          <a:p>
            <a:pPr>
              <a:lnSpc>
                <a:spcPct val="90000"/>
              </a:lnSpc>
            </a:pPr>
            <a:r>
              <a:rPr lang="cs-CZ" sz="3000" b="1" dirty="0" smtClean="0"/>
              <a:t>Odpověď: </a:t>
            </a:r>
            <a:r>
              <a:rPr lang="cs-CZ" sz="3000" b="1" dirty="0" smtClean="0">
                <a:solidFill>
                  <a:srgbClr val="FFC000"/>
                </a:solidFill>
              </a:rPr>
              <a:t>Tvář.</a:t>
            </a:r>
            <a:endParaRPr lang="cs-CZ" sz="3000" b="1" dirty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3000" b="1" dirty="0"/>
              <a:t>Určili jsme </a:t>
            </a:r>
            <a:r>
              <a:rPr lang="cs-CZ" sz="3000" b="1" u="sng" dirty="0" smtClean="0">
                <a:solidFill>
                  <a:srgbClr val="FFC000"/>
                </a:solidFill>
              </a:rPr>
              <a:t>podmět.</a:t>
            </a:r>
            <a:endParaRPr lang="cs-CZ" sz="3000" b="1" u="sng" dirty="0">
              <a:solidFill>
                <a:srgbClr val="FFC000"/>
              </a:solidFill>
            </a:endParaRPr>
          </a:p>
        </p:txBody>
      </p:sp>
      <p:sp>
        <p:nvSpPr>
          <p:cNvPr id="5" name="Stužka dolů 4"/>
          <p:cNvSpPr/>
          <p:nvPr/>
        </p:nvSpPr>
        <p:spPr>
          <a:xfrm>
            <a:off x="0" y="5373216"/>
            <a:ext cx="9144000" cy="1224136"/>
          </a:xfrm>
          <a:prstGeom prst="ribbo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K okénku auta </a:t>
            </a:r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se sklonila </a:t>
            </a:r>
            <a:r>
              <a:rPr lang="cs-CZ" sz="3600" b="1" dirty="0" smtClean="0"/>
              <a:t>rozesmátá </a:t>
            </a:r>
            <a:r>
              <a:rPr lang="cs-CZ" sz="3600" b="1" dirty="0" smtClean="0">
                <a:solidFill>
                  <a:srgbClr val="FFC000"/>
                </a:solidFill>
              </a:rPr>
              <a:t>tvář</a:t>
            </a:r>
            <a:r>
              <a:rPr lang="cs-CZ" sz="3600" b="1" dirty="0" smtClean="0"/>
              <a:t>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3131840" y="3284984"/>
            <a:ext cx="648072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4572000" y="3284984"/>
            <a:ext cx="792162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208662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876256" y="1628800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  <a:latin typeface="Arial" charset="0"/>
              </a:rPr>
              <a:t>Po</a:t>
            </a:r>
            <a:endParaRPr lang="cs-CZ" sz="3200" b="1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245753" y="1772816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Př</a:t>
            </a:r>
            <a:r>
              <a:rPr lang="cs-CZ" sz="3200" b="1" dirty="0" err="1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s</a:t>
            </a:r>
            <a:endParaRPr lang="cs-CZ" sz="32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51720" y="2636912"/>
            <a:ext cx="1984839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chemeClr val="tx2">
                    <a:lumMod val="50000"/>
                  </a:schemeClr>
                </a:solidFill>
              </a:rPr>
              <a:t>Sklonila se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1043608" y="4869160"/>
            <a:ext cx="6455870" cy="58477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/>
              <a:t>Základní skladební dvojice (Po + </a:t>
            </a:r>
            <a:r>
              <a:rPr lang="cs-CZ" sz="3200" b="1" dirty="0" err="1" smtClean="0"/>
              <a:t>Přs</a:t>
            </a:r>
            <a:r>
              <a:rPr lang="cs-CZ" sz="3200" b="1" dirty="0" smtClean="0"/>
              <a:t>).</a:t>
            </a:r>
            <a:endParaRPr lang="cs-CZ" sz="3200" b="1" dirty="0"/>
          </a:p>
        </p:txBody>
      </p:sp>
      <p:sp>
        <p:nvSpPr>
          <p:cNvPr id="19" name="Obdélník 18"/>
          <p:cNvSpPr/>
          <p:nvPr/>
        </p:nvSpPr>
        <p:spPr>
          <a:xfrm>
            <a:off x="5076056" y="2636912"/>
            <a:ext cx="863121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tvář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4067944" y="249289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8205" grpId="0" animBg="1"/>
      <p:bldP spid="14" grpId="0" animBg="1"/>
      <p:bldP spid="15" grpId="0" animBg="1"/>
      <p:bldP spid="16" grpId="0"/>
      <p:bldP spid="17" grpId="0"/>
      <p:bldP spid="18" grpId="0" animBg="1"/>
      <p:bldP spid="20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 okénku </a:t>
            </a:r>
            <a:r>
              <a:rPr lang="cs-CZ" sz="3600" b="1" dirty="0" smtClean="0"/>
              <a:t>auta </a:t>
            </a:r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se sklonila </a:t>
            </a:r>
            <a:r>
              <a:rPr lang="cs-CZ" sz="3600" b="1" dirty="0" smtClean="0"/>
              <a:t>rozesmátá </a:t>
            </a:r>
            <a:r>
              <a:rPr lang="cs-CZ" sz="3600" b="1" dirty="0" smtClean="0">
                <a:solidFill>
                  <a:srgbClr val="FFC000"/>
                </a:solidFill>
              </a:rPr>
              <a:t>tvář</a:t>
            </a:r>
            <a:r>
              <a:rPr lang="cs-CZ" sz="3600" b="1" dirty="0" smtClean="0"/>
              <a:t>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3000" b="1" dirty="0"/>
              <a:t>Dále zjistíme, jestli  nějaký větný člen závisí na přísudku.</a:t>
            </a:r>
          </a:p>
          <a:p>
            <a:pPr>
              <a:lnSpc>
                <a:spcPct val="90000"/>
              </a:lnSpc>
            </a:pPr>
            <a:r>
              <a:rPr lang="cs-CZ" sz="3000" b="1" dirty="0" smtClean="0">
                <a:solidFill>
                  <a:srgbClr val="7030A0"/>
                </a:solidFill>
              </a:rPr>
              <a:t>Kam se sklonila rozesmátá tvář?</a:t>
            </a:r>
          </a:p>
          <a:p>
            <a:pPr>
              <a:lnSpc>
                <a:spcPct val="90000"/>
              </a:lnSpc>
            </a:pPr>
            <a:r>
              <a:rPr lang="cs-CZ" sz="3000" b="1" dirty="0" smtClean="0"/>
              <a:t>Odpověď = </a:t>
            </a:r>
            <a:r>
              <a:rPr lang="cs-CZ" sz="30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 okénku</a:t>
            </a:r>
            <a:r>
              <a:rPr lang="cs-CZ" sz="3000" b="1" dirty="0" smtClean="0"/>
              <a:t>.</a:t>
            </a:r>
            <a:endParaRPr lang="cs-CZ" sz="3000" b="1" dirty="0" smtClean="0">
              <a:solidFill>
                <a:srgbClr val="7030A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3000" b="1" dirty="0" smtClean="0">
                <a:solidFill>
                  <a:srgbClr val="7030A0"/>
                </a:solidFill>
              </a:rPr>
              <a:t>Který větný člen závisí na </a:t>
            </a:r>
            <a:r>
              <a:rPr lang="cs-CZ" sz="3000" b="1" u="sng" dirty="0" smtClean="0">
                <a:solidFill>
                  <a:srgbClr val="7030A0"/>
                </a:solidFill>
              </a:rPr>
              <a:t>slovese</a:t>
            </a:r>
            <a:r>
              <a:rPr lang="cs-CZ" sz="3000" b="1" dirty="0" smtClean="0">
                <a:solidFill>
                  <a:srgbClr val="7030A0"/>
                </a:solidFill>
              </a:rPr>
              <a:t> a ptáme se na něj otázkou </a:t>
            </a:r>
            <a:r>
              <a:rPr lang="cs-CZ" sz="3000" b="1" u="sng" dirty="0" smtClean="0">
                <a:solidFill>
                  <a:srgbClr val="7030A0"/>
                </a:solidFill>
              </a:rPr>
              <a:t>kam</a:t>
            </a:r>
            <a:r>
              <a:rPr lang="cs-CZ" sz="3000" b="1" dirty="0" smtClean="0">
                <a:solidFill>
                  <a:srgbClr val="7030A0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r>
              <a:rPr lang="cs-CZ" sz="30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Příslovečné určení místa</a:t>
            </a:r>
            <a:endParaRPr lang="cs-CZ" sz="3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3000" b="1" dirty="0" smtClean="0"/>
              <a:t>Kterým </a:t>
            </a:r>
            <a:r>
              <a:rPr lang="cs-CZ" sz="3000" b="1" dirty="0"/>
              <a:t>slovním druhem je </a:t>
            </a:r>
            <a:r>
              <a:rPr lang="cs-CZ" sz="3000" b="1" dirty="0" smtClean="0"/>
              <a:t>PUM vyjádřen?</a:t>
            </a:r>
          </a:p>
          <a:p>
            <a:pPr>
              <a:lnSpc>
                <a:spcPct val="90000"/>
              </a:lnSpc>
            </a:pPr>
            <a:r>
              <a:rPr lang="cs-CZ" sz="3000" b="1" dirty="0" smtClean="0"/>
              <a:t>Podstatným jménem.</a:t>
            </a:r>
            <a:endParaRPr lang="cs-CZ" sz="3000" b="1" dirty="0"/>
          </a:p>
          <a:p>
            <a:pPr>
              <a:lnSpc>
                <a:spcPct val="90000"/>
              </a:lnSpc>
            </a:pPr>
            <a:endParaRPr lang="cs-CZ" sz="3000" dirty="0"/>
          </a:p>
        </p:txBody>
      </p:sp>
      <p:sp>
        <p:nvSpPr>
          <p:cNvPr id="4" name="Obdélník 3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 okénku </a:t>
            </a:r>
            <a:r>
              <a:rPr lang="cs-CZ" sz="3600" b="1" dirty="0" smtClean="0"/>
              <a:t>auta </a:t>
            </a:r>
            <a:r>
              <a:rPr lang="cs-CZ" sz="3600" b="1" dirty="0" smtClean="0">
                <a:solidFill>
                  <a:srgbClr val="00B050"/>
                </a:solidFill>
              </a:rPr>
              <a:t>se sklonila </a:t>
            </a:r>
            <a:r>
              <a:rPr lang="cs-CZ" sz="3600" b="1" dirty="0" smtClean="0"/>
              <a:t>rozesmátá </a:t>
            </a:r>
            <a:r>
              <a:rPr lang="cs-CZ" sz="3600" b="1" dirty="0" smtClean="0">
                <a:solidFill>
                  <a:srgbClr val="FFC000"/>
                </a:solidFill>
              </a:rPr>
              <a:t>tvář</a:t>
            </a:r>
            <a:r>
              <a:rPr lang="cs-CZ" sz="3600" b="1" dirty="0" smtClean="0"/>
              <a:t>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2483768" y="3212976"/>
            <a:ext cx="720080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208662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826701" y="1620089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  <a:latin typeface="Arial" charset="0"/>
              </a:rPr>
              <a:t>Po</a:t>
            </a:r>
            <a:endParaRPr lang="cs-CZ" sz="3200" b="1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245753" y="1772816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Př</a:t>
            </a:r>
            <a:r>
              <a:rPr lang="cs-CZ" sz="3200" b="1" dirty="0" err="1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s</a:t>
            </a:r>
            <a:endParaRPr lang="cs-CZ" sz="32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51720" y="2636912"/>
            <a:ext cx="1984839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chemeClr val="tx2">
                    <a:lumMod val="50000"/>
                  </a:schemeClr>
                </a:solidFill>
              </a:rPr>
              <a:t>Sklonila se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076056" y="2636912"/>
            <a:ext cx="863121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tvář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4067944" y="2492896"/>
            <a:ext cx="914400" cy="914400"/>
          </a:xfrm>
          <a:prstGeom prst="mathEqua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75656" y="4509120"/>
            <a:ext cx="172015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k okénku</a:t>
            </a:r>
            <a:endParaRPr lang="cs-CZ" sz="3200" dirty="0"/>
          </a:p>
        </p:txBody>
      </p:sp>
      <p:sp>
        <p:nvSpPr>
          <p:cNvPr id="22" name="Oválný popisek 21"/>
          <p:cNvSpPr/>
          <p:nvPr/>
        </p:nvSpPr>
        <p:spPr>
          <a:xfrm rot="15987490">
            <a:off x="574493" y="5251324"/>
            <a:ext cx="946575" cy="959815"/>
          </a:xfrm>
          <a:prstGeom prst="wedgeEllipseCallout">
            <a:avLst>
              <a:gd name="adj1" fmla="val 60428"/>
              <a:gd name="adj2" fmla="val 1351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39552" y="5364505"/>
            <a:ext cx="955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Pum</a:t>
            </a:r>
            <a:endParaRPr lang="cs-CZ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eselý obličej 25"/>
          <p:cNvSpPr/>
          <p:nvPr/>
        </p:nvSpPr>
        <p:spPr>
          <a:xfrm>
            <a:off x="5652120" y="3573016"/>
            <a:ext cx="2232248" cy="2304256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2" grpId="0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 okénku </a:t>
            </a:r>
            <a:r>
              <a:rPr lang="cs-CZ" sz="3600" b="1" dirty="0" smtClean="0">
                <a:solidFill>
                  <a:srgbClr val="FFFF00"/>
                </a:solidFill>
              </a:rPr>
              <a:t>auta</a:t>
            </a: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se sklonila </a:t>
            </a:r>
            <a:r>
              <a:rPr lang="cs-CZ" sz="3600" b="1" dirty="0" smtClean="0"/>
              <a:t>rozesmátá </a:t>
            </a:r>
            <a:r>
              <a:rPr lang="cs-CZ" sz="3600" b="1" dirty="0" smtClean="0">
                <a:solidFill>
                  <a:srgbClr val="FFC000"/>
                </a:solidFill>
              </a:rPr>
              <a:t>tvář</a:t>
            </a:r>
            <a:r>
              <a:rPr lang="cs-CZ" sz="3600" b="1" dirty="0" smtClean="0"/>
              <a:t>.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67333"/>
            <a:ext cx="8676456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800" b="1" dirty="0"/>
              <a:t>Určíme bližší vlastnosti určeného </a:t>
            </a:r>
            <a:r>
              <a:rPr lang="cs-CZ" sz="2800" b="1" dirty="0">
                <a:solidFill>
                  <a:srgbClr val="7030A0"/>
                </a:solidFill>
              </a:rPr>
              <a:t>příslovečného určení místa.</a:t>
            </a: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rgbClr val="7030A0"/>
                </a:solidFill>
              </a:rPr>
              <a:t>Zeptáme se </a:t>
            </a:r>
            <a:r>
              <a:rPr lang="cs-CZ" sz="2800" b="1" dirty="0" smtClean="0">
                <a:solidFill>
                  <a:srgbClr val="7030A0"/>
                </a:solidFill>
              </a:rPr>
              <a:t>k jakému okénku se sklonila rozesmátá tvář?</a:t>
            </a:r>
            <a:endParaRPr lang="cs-CZ" sz="2800" b="1" dirty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/>
              <a:t>Odpověď: </a:t>
            </a:r>
            <a:r>
              <a:rPr lang="cs-CZ" sz="2800" b="1" dirty="0" smtClean="0">
                <a:solidFill>
                  <a:srgbClr val="FFFF00"/>
                </a:solidFill>
              </a:rPr>
              <a:t>auta</a:t>
            </a:r>
            <a:r>
              <a:rPr lang="cs-CZ" sz="2800" b="1" dirty="0" smtClean="0"/>
              <a:t>.</a:t>
            </a:r>
            <a:endParaRPr lang="cs-CZ" sz="2800" b="1" dirty="0"/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rgbClr val="7030A0"/>
                </a:solidFill>
              </a:rPr>
              <a:t>Který větný člen závisí na </a:t>
            </a:r>
            <a:r>
              <a:rPr lang="cs-CZ" sz="2800" b="1" u="sng" dirty="0">
                <a:solidFill>
                  <a:srgbClr val="7030A0"/>
                </a:solidFill>
              </a:rPr>
              <a:t>podstatném jméně</a:t>
            </a:r>
            <a:r>
              <a:rPr lang="cs-CZ" sz="2800" b="1" i="1" u="sng" dirty="0">
                <a:solidFill>
                  <a:srgbClr val="7030A0"/>
                </a:solidFill>
              </a:rPr>
              <a:t> </a:t>
            </a:r>
            <a:r>
              <a:rPr lang="cs-CZ" sz="2800" b="1" dirty="0">
                <a:solidFill>
                  <a:srgbClr val="7030A0"/>
                </a:solidFill>
              </a:rPr>
              <a:t>a ptáme se na něj otázkou </a:t>
            </a:r>
            <a:r>
              <a:rPr lang="cs-CZ" sz="2800" b="1" u="sng" dirty="0">
                <a:solidFill>
                  <a:srgbClr val="7030A0"/>
                </a:solidFill>
              </a:rPr>
              <a:t>jaký</a:t>
            </a:r>
            <a:r>
              <a:rPr lang="cs-CZ" sz="2800" b="1" dirty="0" smtClean="0">
                <a:solidFill>
                  <a:srgbClr val="7030A0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cs-CZ" sz="2800" b="1" u="sng" dirty="0" smtClean="0">
                <a:solidFill>
                  <a:srgbClr val="FFFF00"/>
                </a:solidFill>
              </a:rPr>
              <a:t>Přívlastek  neshodný.</a:t>
            </a:r>
            <a:r>
              <a:rPr lang="cs-CZ" sz="2800" b="1" dirty="0" smtClean="0"/>
              <a:t> </a:t>
            </a:r>
            <a:endParaRPr lang="cs-CZ" sz="2800" b="1" dirty="0"/>
          </a:p>
          <a:p>
            <a:pPr>
              <a:lnSpc>
                <a:spcPct val="80000"/>
              </a:lnSpc>
            </a:pPr>
            <a:r>
              <a:rPr lang="cs-CZ" sz="2800" b="1" dirty="0"/>
              <a:t>Kterým slovním druhem je tento větný člen vyjádřen? </a:t>
            </a:r>
            <a:endParaRPr lang="cs-CZ" sz="2800" b="1" dirty="0" smtClean="0"/>
          </a:p>
          <a:p>
            <a:pPr>
              <a:lnSpc>
                <a:spcPct val="80000"/>
              </a:lnSpc>
            </a:pPr>
            <a:r>
              <a:rPr lang="cs-CZ" sz="2800" b="1" dirty="0" smtClean="0"/>
              <a:t>Podstatným jménem.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Jak poznáme přívlastek neshodný?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Jedna část se neskloňuje.</a:t>
            </a:r>
          </a:p>
          <a:p>
            <a:pPr>
              <a:lnSpc>
                <a:spcPct val="80000"/>
              </a:lnSpc>
            </a:pPr>
            <a:endParaRPr lang="cs-CZ" sz="2800" b="1" dirty="0"/>
          </a:p>
        </p:txBody>
      </p:sp>
      <p:sp>
        <p:nvSpPr>
          <p:cNvPr id="4" name="Obdélník 3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 okénku</a:t>
            </a:r>
            <a:r>
              <a:rPr lang="cs-CZ" sz="3600" b="1" dirty="0" smtClean="0">
                <a:solidFill>
                  <a:srgbClr val="FFFF00"/>
                </a:solidFill>
              </a:rPr>
              <a:t> auta </a:t>
            </a:r>
            <a:r>
              <a:rPr lang="cs-CZ" sz="3600" b="1" dirty="0" smtClean="0">
                <a:solidFill>
                  <a:srgbClr val="00B050"/>
                </a:solidFill>
              </a:rPr>
              <a:t>se sklonila </a:t>
            </a:r>
            <a:r>
              <a:rPr lang="cs-CZ" sz="3600" b="1" dirty="0" smtClean="0"/>
              <a:t>rozesmátá </a:t>
            </a:r>
            <a:r>
              <a:rPr lang="cs-CZ" sz="3600" b="1" dirty="0" smtClean="0">
                <a:solidFill>
                  <a:srgbClr val="FFC000"/>
                </a:solidFill>
              </a:rPr>
              <a:t>tvář</a:t>
            </a:r>
            <a:r>
              <a:rPr lang="cs-CZ" sz="3600" b="1" dirty="0" smtClean="0"/>
              <a:t>.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2483768" y="3212976"/>
            <a:ext cx="720080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válný popisek 13"/>
          <p:cNvSpPr/>
          <p:nvPr/>
        </p:nvSpPr>
        <p:spPr>
          <a:xfrm rot="17127864">
            <a:off x="1208662" y="1730733"/>
            <a:ext cx="936224" cy="756037"/>
          </a:xfrm>
          <a:prstGeom prst="wedgeEllipseCallout">
            <a:avLst>
              <a:gd name="adj1" fmla="val -20137"/>
              <a:gd name="adj2" fmla="val 14509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ný popisek 14"/>
          <p:cNvSpPr/>
          <p:nvPr/>
        </p:nvSpPr>
        <p:spPr>
          <a:xfrm rot="2935863">
            <a:off x="6698329" y="1568170"/>
            <a:ext cx="928342" cy="714485"/>
          </a:xfrm>
          <a:prstGeom prst="wedgeEllipseCallout">
            <a:avLst>
              <a:gd name="adj1" fmla="val -22757"/>
              <a:gd name="adj2" fmla="val 17983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826701" y="1620089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  <a:latin typeface="Arial" charset="0"/>
              </a:rPr>
              <a:t>Po</a:t>
            </a:r>
            <a:endParaRPr lang="cs-CZ" sz="3200" b="1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245753" y="1772816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Př</a:t>
            </a:r>
            <a:r>
              <a:rPr lang="cs-CZ" sz="3200" b="1" dirty="0" err="1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s</a:t>
            </a:r>
            <a:endParaRPr lang="cs-CZ" sz="32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51720" y="2636912"/>
            <a:ext cx="1984839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chemeClr val="tx2">
                    <a:lumMod val="50000"/>
                  </a:schemeClr>
                </a:solidFill>
              </a:rPr>
              <a:t>Sklonila se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076056" y="2636912"/>
            <a:ext cx="863121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tvář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23" name="Je rovno 22"/>
          <p:cNvSpPr/>
          <p:nvPr/>
        </p:nvSpPr>
        <p:spPr>
          <a:xfrm>
            <a:off x="4067944" y="249289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47664" y="4509120"/>
            <a:ext cx="172015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CC0099"/>
                </a:solidFill>
              </a:rPr>
              <a:t>k okénku</a:t>
            </a:r>
            <a:endParaRPr lang="cs-CZ" sz="3200" dirty="0"/>
          </a:p>
        </p:txBody>
      </p:sp>
      <p:sp>
        <p:nvSpPr>
          <p:cNvPr id="22" name="Oválný popisek 21"/>
          <p:cNvSpPr/>
          <p:nvPr/>
        </p:nvSpPr>
        <p:spPr>
          <a:xfrm rot="15987490">
            <a:off x="574493" y="5251324"/>
            <a:ext cx="946575" cy="959815"/>
          </a:xfrm>
          <a:prstGeom prst="wedgeEllipseCallout">
            <a:avLst>
              <a:gd name="adj1" fmla="val 60428"/>
              <a:gd name="adj2" fmla="val 1351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39552" y="5373216"/>
            <a:ext cx="955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Pum</a:t>
            </a:r>
            <a:endParaRPr lang="cs-CZ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2483768" y="5085184"/>
            <a:ext cx="936104" cy="7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563888" y="5661248"/>
            <a:ext cx="946862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auta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6" name="Oválný popisek 25"/>
          <p:cNvSpPr/>
          <p:nvPr/>
        </p:nvSpPr>
        <p:spPr>
          <a:xfrm rot="15987490" flipH="1">
            <a:off x="5337724" y="4965950"/>
            <a:ext cx="916825" cy="922497"/>
          </a:xfrm>
          <a:prstGeom prst="wedgeEllipseCallout">
            <a:avLst>
              <a:gd name="adj1" fmla="val 47027"/>
              <a:gd name="adj2" fmla="val -12914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364088" y="5085184"/>
            <a:ext cx="8194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rgbClr val="FFFF00"/>
                </a:solidFill>
              </a:rPr>
              <a:t>Pkn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13" grpId="0" animBg="1"/>
      <p:bldP spid="22" grpId="0" animBg="1"/>
      <p:bldP spid="21" grpId="0"/>
      <p:bldP spid="20" grpId="0" animBg="1"/>
      <p:bldP spid="24" grpId="0" animBg="1"/>
      <p:bldP spid="26" grpId="0" animBg="1"/>
      <p:bldP spid="2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533</Words>
  <Application>Microsoft Office PowerPoint</Application>
  <PresentationFormat>Předvádění na obrazovce (4:3)</PresentationFormat>
  <Paragraphs>181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Určování větných členů</vt:lpstr>
      <vt:lpstr>Určete větné členy a věty znázorněte graficky</vt:lpstr>
      <vt:lpstr> K okénku auta se sklonila rozesmátá tvář. </vt:lpstr>
      <vt:lpstr> K okénku auta se sklonila rozesmátá tvář. </vt:lpstr>
      <vt:lpstr> K okénku auta se sklonila rozesmátá tvář. </vt:lpstr>
      <vt:lpstr> K okénku auta se sklonila rozesmátá tvář. </vt:lpstr>
      <vt:lpstr> K okénku auta se sklonila rozesmátá tvář. </vt:lpstr>
      <vt:lpstr>  K okénku auta se sklonila rozesmátá tvář.  </vt:lpstr>
      <vt:lpstr> K okénku auta se sklonila rozesmátá tvář. </vt:lpstr>
      <vt:lpstr>  K okénku auta se sklonila rozesmátá tvář.  </vt:lpstr>
      <vt:lpstr> K okénku auta se sklonila rozesmátá tvář. </vt:lpstr>
      <vt:lpstr> Rozzlobený Toník nevšímavě zdvihl ramena. </vt:lpstr>
      <vt:lpstr> Pavla se vrátila domů za soumraku. </vt:lpstr>
      <vt:lpstr> Mamince jsem koupila francouzský parfém. </vt:lpstr>
      <vt:lpstr> Studenti se shromáždili u vchodu do muzea. </vt:lpstr>
      <vt:lpstr> Chlapci si nasadili na hlavu reklamní čepičky. </vt:lpstr>
      <vt:lpstr> Monika věšela na šňůry vyprané prádlo. </vt:lpstr>
      <vt:lpstr>  V posledních dnech se mu zlepšila nálada.  </vt:lpstr>
      <vt:lpstr>  Nedělní autobus do Prahy byl poloprázdný.  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Určování větných členů</dc:title>
  <dc:creator>Katka</dc:creator>
  <cp:lastModifiedBy>Kateřina Karbulová</cp:lastModifiedBy>
  <cp:revision>41</cp:revision>
  <dcterms:created xsi:type="dcterms:W3CDTF">2012-10-25T18:19:14Z</dcterms:created>
  <dcterms:modified xsi:type="dcterms:W3CDTF">2012-11-28T08:29:31Z</dcterms:modified>
</cp:coreProperties>
</file>