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1" r:id="rId3"/>
    <p:sldId id="268" r:id="rId4"/>
    <p:sldId id="269" r:id="rId5"/>
    <p:sldId id="270" r:id="rId6"/>
    <p:sldId id="271" r:id="rId7"/>
    <p:sldId id="293" r:id="rId8"/>
    <p:sldId id="279" r:id="rId9"/>
    <p:sldId id="294" r:id="rId10"/>
    <p:sldId id="288" r:id="rId11"/>
    <p:sldId id="295" r:id="rId12"/>
    <p:sldId id="296" r:id="rId13"/>
    <p:sldId id="297" r:id="rId14"/>
    <p:sldId id="299" r:id="rId15"/>
    <p:sldId id="300" r:id="rId16"/>
    <p:sldId id="301" r:id="rId17"/>
    <p:sldId id="302" r:id="rId18"/>
    <p:sldId id="303" r:id="rId19"/>
    <p:sldId id="304" r:id="rId20"/>
    <p:sldId id="266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5EBB-0A70-4BCB-9A37-901C05B03B55}" type="datetimeFigureOut">
              <a:rPr lang="cs-CZ" smtClean="0"/>
              <a:pPr/>
              <a:t>28.11.2012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C07D6-C91A-4D95-98CD-FB0C5EC7131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5EBB-0A70-4BCB-9A37-901C05B03B55}" type="datetimeFigureOut">
              <a:rPr lang="cs-CZ" smtClean="0"/>
              <a:pPr/>
              <a:t>28.11.2012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C07D6-C91A-4D95-98CD-FB0C5EC7131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5EBB-0A70-4BCB-9A37-901C05B03B55}" type="datetimeFigureOut">
              <a:rPr lang="cs-CZ" smtClean="0"/>
              <a:pPr/>
              <a:t>28.11.2012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C07D6-C91A-4D95-98CD-FB0C5EC7131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5EBB-0A70-4BCB-9A37-901C05B03B55}" type="datetimeFigureOut">
              <a:rPr lang="cs-CZ" smtClean="0"/>
              <a:pPr/>
              <a:t>28.11.2012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C07D6-C91A-4D95-98CD-FB0C5EC7131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5EBB-0A70-4BCB-9A37-901C05B03B55}" type="datetimeFigureOut">
              <a:rPr lang="cs-CZ" smtClean="0"/>
              <a:pPr/>
              <a:t>28.11.2012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C07D6-C91A-4D95-98CD-FB0C5EC7131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5EBB-0A70-4BCB-9A37-901C05B03B55}" type="datetimeFigureOut">
              <a:rPr lang="cs-CZ" smtClean="0"/>
              <a:pPr/>
              <a:t>28.11.2012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C07D6-C91A-4D95-98CD-FB0C5EC7131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5EBB-0A70-4BCB-9A37-901C05B03B55}" type="datetimeFigureOut">
              <a:rPr lang="cs-CZ" smtClean="0"/>
              <a:pPr/>
              <a:t>28.11.2012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C07D6-C91A-4D95-98CD-FB0C5EC7131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5EBB-0A70-4BCB-9A37-901C05B03B55}" type="datetimeFigureOut">
              <a:rPr lang="cs-CZ" smtClean="0"/>
              <a:pPr/>
              <a:t>28.11.2012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C07D6-C91A-4D95-98CD-FB0C5EC7131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5EBB-0A70-4BCB-9A37-901C05B03B55}" type="datetimeFigureOut">
              <a:rPr lang="cs-CZ" smtClean="0"/>
              <a:pPr/>
              <a:t>28.11.2012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C07D6-C91A-4D95-98CD-FB0C5EC7131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5EBB-0A70-4BCB-9A37-901C05B03B55}" type="datetimeFigureOut">
              <a:rPr lang="cs-CZ" smtClean="0"/>
              <a:pPr/>
              <a:t>28.11.2012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C07D6-C91A-4D95-98CD-FB0C5EC7131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5EBB-0A70-4BCB-9A37-901C05B03B55}" type="datetimeFigureOut">
              <a:rPr lang="cs-CZ" smtClean="0"/>
              <a:pPr/>
              <a:t>28.11.2012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C07D6-C91A-4D95-98CD-FB0C5EC7131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C5EBB-0A70-4BCB-9A37-901C05B03B55}" type="datetimeFigureOut">
              <a:rPr lang="cs-CZ" smtClean="0"/>
              <a:pPr/>
              <a:t>28.11.2012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C07D6-C91A-4D95-98CD-FB0C5EC7131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1628800"/>
            <a:ext cx="7846640" cy="2234679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cs-CZ" sz="6600" b="1" dirty="0" smtClean="0">
                <a:ln w="50800"/>
                <a:solidFill>
                  <a:srgbClr val="7030A0"/>
                </a:solidFill>
              </a:rPr>
              <a:t>Určování větných členů</a:t>
            </a:r>
            <a:endParaRPr lang="cs-CZ" sz="6600" b="1" dirty="0">
              <a:ln w="50800"/>
              <a:solidFill>
                <a:srgbClr val="7030A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95536" y="4149080"/>
            <a:ext cx="6400800" cy="1752600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cs-CZ" sz="4400" b="1" dirty="0" smtClean="0">
                <a:ln/>
                <a:solidFill>
                  <a:schemeClr val="accent3"/>
                </a:solidFill>
              </a:rPr>
              <a:t>7.ročník ( sekunda)</a:t>
            </a:r>
            <a:endParaRPr lang="cs-CZ" sz="4400" b="1" dirty="0">
              <a:ln/>
              <a:solidFill>
                <a:schemeClr val="accent3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97198" y="5003465"/>
            <a:ext cx="8149603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3600" b="1" dirty="0" smtClean="0">
                <a:latin typeface="Monotype Corsiva" pitchFamily="66" charset="0"/>
              </a:rPr>
              <a:t>Mgr. Kateřina </a:t>
            </a:r>
            <a:r>
              <a:rPr lang="cs-CZ" sz="3600" b="1" dirty="0" err="1" smtClean="0">
                <a:latin typeface="Monotype Corsiva" pitchFamily="66" charset="0"/>
              </a:rPr>
              <a:t>Karbulová</a:t>
            </a:r>
            <a:r>
              <a:rPr lang="cs-CZ" sz="3600" b="1" dirty="0" smtClean="0">
                <a:latin typeface="Monotype Corsiva" pitchFamily="66" charset="0"/>
              </a:rPr>
              <a:t>, 2012</a:t>
            </a:r>
          </a:p>
          <a:p>
            <a:pPr algn="ctr"/>
            <a:r>
              <a:rPr lang="cs-CZ" sz="3200" dirty="0"/>
              <a:t>Tvorba </a:t>
            </a:r>
            <a:r>
              <a:rPr lang="cs-CZ" sz="3200" dirty="0" smtClean="0"/>
              <a:t>VY_32_INOVACE_KARBULOVA.CEJJAZ.02</a:t>
            </a:r>
            <a:endParaRPr lang="cs-CZ" sz="3200" dirty="0"/>
          </a:p>
          <a:p>
            <a:pPr algn="ctr"/>
            <a:endParaRPr lang="cs-CZ" sz="3600" b="1" dirty="0">
              <a:latin typeface="Monotype Corsiva" pitchFamily="66" charset="0"/>
            </a:endParaRPr>
          </a:p>
        </p:txBody>
      </p:sp>
      <p:sp>
        <p:nvSpPr>
          <p:cNvPr id="5" name="Obdélník 4"/>
          <p:cNvSpPr/>
          <p:nvPr/>
        </p:nvSpPr>
        <p:spPr>
          <a:xfrm rot="5400000">
            <a:off x="-3267236" y="3267236"/>
            <a:ext cx="6858000" cy="32352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 rot="5400000">
            <a:off x="5553236" y="3267236"/>
            <a:ext cx="6858000" cy="32352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 rot="10800000">
            <a:off x="323528" y="6534472"/>
            <a:ext cx="8496944" cy="32352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 rot="10800000">
            <a:off x="179512" y="0"/>
            <a:ext cx="8640960" cy="32352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Slunce 8"/>
          <p:cNvSpPr/>
          <p:nvPr/>
        </p:nvSpPr>
        <p:spPr>
          <a:xfrm>
            <a:off x="3779912" y="404664"/>
            <a:ext cx="1440160" cy="1152128"/>
          </a:xfrm>
          <a:prstGeom prst="sun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 okénku</a:t>
            </a:r>
            <a:r>
              <a:rPr lang="cs-CZ" sz="3600" b="1" dirty="0" smtClean="0">
                <a:solidFill>
                  <a:srgbClr val="FFFF00"/>
                </a:solidFill>
              </a:rPr>
              <a:t> auta </a:t>
            </a:r>
            <a:r>
              <a:rPr lang="cs-CZ" sz="3600" b="1" dirty="0" smtClean="0">
                <a:solidFill>
                  <a:schemeClr val="tx2">
                    <a:lumMod val="50000"/>
                  </a:schemeClr>
                </a:solidFill>
              </a:rPr>
              <a:t>se sklonila </a:t>
            </a:r>
            <a:r>
              <a:rPr lang="cs-CZ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rozesmátá</a:t>
            </a:r>
            <a:r>
              <a:rPr lang="cs-CZ" sz="3600" b="1" dirty="0" smtClean="0"/>
              <a:t> </a:t>
            </a:r>
            <a:r>
              <a:rPr lang="cs-CZ" sz="3600" b="1" dirty="0" smtClean="0">
                <a:solidFill>
                  <a:srgbClr val="FFC000"/>
                </a:solidFill>
              </a:rPr>
              <a:t>tvář</a:t>
            </a:r>
            <a:r>
              <a:rPr lang="cs-CZ" sz="3600" b="1" dirty="0" smtClean="0"/>
              <a:t>.</a:t>
            </a:r>
            <a:br>
              <a:rPr lang="cs-CZ" sz="3600" b="1" dirty="0" smtClean="0"/>
            </a:br>
            <a:r>
              <a:rPr lang="cs-CZ" sz="3600" b="1" dirty="0" smtClean="0"/>
              <a:t/>
            </a:r>
            <a:br>
              <a:rPr lang="cs-CZ" sz="3600" b="1" dirty="0" smtClean="0"/>
            </a:br>
            <a:endParaRPr lang="cs-CZ" sz="3600" b="1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784"/>
            <a:ext cx="8507288" cy="4525963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cs-CZ" sz="2800" b="1" dirty="0" smtClean="0"/>
              <a:t>Na </a:t>
            </a:r>
            <a:r>
              <a:rPr lang="cs-CZ" sz="2800" b="1" dirty="0"/>
              <a:t>přísudku </a:t>
            </a:r>
            <a:r>
              <a:rPr lang="cs-CZ" sz="2800" b="1" dirty="0" smtClean="0"/>
              <a:t>žádný </a:t>
            </a:r>
            <a:r>
              <a:rPr lang="cs-CZ" sz="2800" b="1" dirty="0"/>
              <a:t>větný </a:t>
            </a:r>
            <a:r>
              <a:rPr lang="cs-CZ" sz="2800" b="1" dirty="0" smtClean="0"/>
              <a:t>člen již </a:t>
            </a:r>
            <a:r>
              <a:rPr lang="cs-CZ" sz="2800" b="1" dirty="0"/>
              <a:t>nezávisí</a:t>
            </a:r>
            <a:r>
              <a:rPr lang="cs-CZ" sz="2800" b="1" dirty="0" smtClean="0"/>
              <a:t>.  </a:t>
            </a:r>
          </a:p>
          <a:p>
            <a:pPr>
              <a:lnSpc>
                <a:spcPct val="80000"/>
              </a:lnSpc>
            </a:pPr>
            <a:r>
              <a:rPr lang="cs-CZ" sz="2800" b="1" dirty="0" smtClean="0"/>
              <a:t>Podíváme se, </a:t>
            </a:r>
            <a:r>
              <a:rPr lang="cs-CZ" sz="2800" b="1" dirty="0"/>
              <a:t>zda nějaký </a:t>
            </a:r>
            <a:r>
              <a:rPr lang="cs-CZ" sz="2800" b="1" dirty="0" smtClean="0"/>
              <a:t>větný člen závisí </a:t>
            </a:r>
            <a:r>
              <a:rPr lang="cs-CZ" sz="2800" b="1" dirty="0"/>
              <a:t>na podmětu.</a:t>
            </a:r>
          </a:p>
          <a:p>
            <a:pPr>
              <a:lnSpc>
                <a:spcPct val="80000"/>
              </a:lnSpc>
            </a:pPr>
            <a:r>
              <a:rPr lang="cs-CZ" sz="2800" b="1" dirty="0" smtClean="0">
                <a:solidFill>
                  <a:srgbClr val="7030A0"/>
                </a:solidFill>
              </a:rPr>
              <a:t>Jaká tvář se sklonila k okénku auta? </a:t>
            </a:r>
            <a:endParaRPr lang="cs-CZ" sz="2800" b="1" dirty="0">
              <a:solidFill>
                <a:srgbClr val="7030A0"/>
              </a:solidFill>
            </a:endParaRPr>
          </a:p>
          <a:p>
            <a:pPr>
              <a:lnSpc>
                <a:spcPct val="80000"/>
              </a:lnSpc>
            </a:pPr>
            <a:r>
              <a:rPr lang="cs-CZ" sz="2800" b="1" dirty="0" smtClean="0"/>
              <a:t>Odpověď: </a:t>
            </a:r>
            <a:r>
              <a:rPr lang="cs-CZ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rozesmátá</a:t>
            </a:r>
            <a:r>
              <a:rPr lang="cs-CZ" sz="2800" b="1" dirty="0" smtClean="0"/>
              <a:t> tvář </a:t>
            </a:r>
            <a:endParaRPr lang="cs-CZ" sz="2800" b="1" u="sng" dirty="0">
              <a:solidFill>
                <a:srgbClr val="996600"/>
              </a:solidFill>
            </a:endParaRPr>
          </a:p>
          <a:p>
            <a:pPr>
              <a:lnSpc>
                <a:spcPct val="80000"/>
              </a:lnSpc>
            </a:pPr>
            <a:r>
              <a:rPr lang="cs-CZ" sz="2800" b="1" dirty="0">
                <a:solidFill>
                  <a:srgbClr val="7030A0"/>
                </a:solidFill>
              </a:rPr>
              <a:t>Který větný člen závisí na podstatném jméně a  ptáme se na něj otázkou </a:t>
            </a:r>
            <a:r>
              <a:rPr lang="cs-CZ" sz="2800" b="1" u="sng" dirty="0">
                <a:solidFill>
                  <a:srgbClr val="7030A0"/>
                </a:solidFill>
              </a:rPr>
              <a:t>jaký?</a:t>
            </a:r>
            <a:r>
              <a:rPr lang="cs-CZ" sz="2800" b="1" dirty="0">
                <a:solidFill>
                  <a:srgbClr val="7030A0"/>
                </a:solidFill>
              </a:rPr>
              <a:t> </a:t>
            </a:r>
            <a:endParaRPr lang="cs-CZ" sz="2800" b="1" dirty="0" smtClean="0">
              <a:solidFill>
                <a:srgbClr val="7030A0"/>
              </a:solidFill>
            </a:endParaRPr>
          </a:p>
          <a:p>
            <a:pPr>
              <a:lnSpc>
                <a:spcPct val="80000"/>
              </a:lnSpc>
            </a:pPr>
            <a:r>
              <a:rPr lang="cs-CZ" sz="2800" b="1" u="sng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Přívlastek shodný.</a:t>
            </a:r>
            <a:endParaRPr lang="cs-CZ" sz="28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80000"/>
              </a:lnSpc>
            </a:pPr>
            <a:r>
              <a:rPr lang="cs-CZ" sz="2800" b="1" dirty="0"/>
              <a:t>Kterým slovním druhem je tento větný člen vyjádřen? </a:t>
            </a:r>
            <a:endParaRPr lang="cs-CZ" sz="2800" b="1" dirty="0" smtClean="0"/>
          </a:p>
          <a:p>
            <a:pPr>
              <a:lnSpc>
                <a:spcPct val="80000"/>
              </a:lnSpc>
            </a:pPr>
            <a:r>
              <a:rPr lang="cs-CZ" sz="2800" b="1" dirty="0" smtClean="0"/>
              <a:t>Přídavným jménem.</a:t>
            </a:r>
          </a:p>
          <a:p>
            <a:pPr>
              <a:lnSpc>
                <a:spcPct val="80000"/>
              </a:lnSpc>
            </a:pPr>
            <a:r>
              <a:rPr lang="cs-CZ" sz="2800" b="1" dirty="0" smtClean="0"/>
              <a:t>Jak poznáme přívlastek shodný?</a:t>
            </a:r>
          </a:p>
          <a:p>
            <a:pPr>
              <a:lnSpc>
                <a:spcPct val="80000"/>
              </a:lnSpc>
            </a:pPr>
            <a:r>
              <a:rPr lang="cs-CZ" sz="2800" b="1" dirty="0" smtClean="0"/>
              <a:t>Obě části se skloňují.</a:t>
            </a:r>
            <a:endParaRPr lang="cs-CZ" sz="2800" b="1" dirty="0"/>
          </a:p>
          <a:p>
            <a:pPr>
              <a:lnSpc>
                <a:spcPct val="80000"/>
              </a:lnSpc>
            </a:pPr>
            <a:endParaRPr lang="cs-CZ" sz="2800" b="1" dirty="0"/>
          </a:p>
        </p:txBody>
      </p:sp>
      <p:sp>
        <p:nvSpPr>
          <p:cNvPr id="4" name="Obdélník 3"/>
          <p:cNvSpPr/>
          <p:nvPr/>
        </p:nvSpPr>
        <p:spPr>
          <a:xfrm>
            <a:off x="0" y="6453336"/>
            <a:ext cx="9144000" cy="40466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 okénku</a:t>
            </a:r>
            <a:r>
              <a:rPr lang="cs-CZ" sz="3600" b="1" dirty="0" smtClean="0">
                <a:solidFill>
                  <a:srgbClr val="FFFF00"/>
                </a:solidFill>
              </a:rPr>
              <a:t> auta </a:t>
            </a:r>
            <a:r>
              <a:rPr lang="cs-CZ" sz="3600" b="1" dirty="0" smtClean="0">
                <a:solidFill>
                  <a:schemeClr val="tx2">
                    <a:lumMod val="50000"/>
                  </a:schemeClr>
                </a:solidFill>
              </a:rPr>
              <a:t>se sklonila </a:t>
            </a:r>
            <a:r>
              <a:rPr lang="cs-CZ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rozesmátá</a:t>
            </a:r>
            <a:r>
              <a:rPr lang="cs-CZ" sz="3600" b="1" dirty="0" smtClean="0"/>
              <a:t> </a:t>
            </a:r>
            <a:r>
              <a:rPr lang="cs-CZ" sz="3600" b="1" dirty="0" smtClean="0">
                <a:solidFill>
                  <a:srgbClr val="FFC000"/>
                </a:solidFill>
              </a:rPr>
              <a:t>tvář</a:t>
            </a:r>
            <a:r>
              <a:rPr lang="cs-CZ" sz="3600" b="1" dirty="0" smtClean="0"/>
              <a:t>.</a:t>
            </a:r>
            <a:br>
              <a:rPr lang="cs-CZ" sz="3600" b="1" dirty="0" smtClean="0"/>
            </a:br>
            <a:endParaRPr lang="cs-CZ" sz="3600" b="1" dirty="0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 flipH="1">
            <a:off x="2483768" y="3212976"/>
            <a:ext cx="720080" cy="122413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4" name="Oválný popisek 13"/>
          <p:cNvSpPr/>
          <p:nvPr/>
        </p:nvSpPr>
        <p:spPr>
          <a:xfrm rot="17127864">
            <a:off x="1208662" y="1730733"/>
            <a:ext cx="936224" cy="756037"/>
          </a:xfrm>
          <a:prstGeom prst="wedgeEllipseCallout">
            <a:avLst>
              <a:gd name="adj1" fmla="val -20137"/>
              <a:gd name="adj2" fmla="val 145095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válný popisek 14"/>
          <p:cNvSpPr/>
          <p:nvPr/>
        </p:nvSpPr>
        <p:spPr>
          <a:xfrm rot="2935863">
            <a:off x="6698329" y="1568170"/>
            <a:ext cx="928342" cy="714485"/>
          </a:xfrm>
          <a:prstGeom prst="wedgeEllipseCallout">
            <a:avLst>
              <a:gd name="adj1" fmla="val -22757"/>
              <a:gd name="adj2" fmla="val 179838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6826701" y="1620089"/>
            <a:ext cx="708848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FFC000"/>
                </a:solidFill>
                <a:latin typeface="Arial" charset="0"/>
              </a:rPr>
              <a:t>Po</a:t>
            </a:r>
            <a:endParaRPr lang="cs-CZ" sz="3200" b="1" dirty="0">
              <a:solidFill>
                <a:srgbClr val="FFC000"/>
              </a:solidFill>
              <a:latin typeface="Arial" charset="0"/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1245753" y="1772816"/>
            <a:ext cx="8467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3200" b="1" dirty="0" err="1" smtClean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Př</a:t>
            </a:r>
            <a:r>
              <a:rPr lang="cs-CZ" sz="3200" b="1" dirty="0" err="1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s</a:t>
            </a:r>
            <a:endParaRPr lang="cs-CZ" sz="3200" b="1" dirty="0">
              <a:solidFill>
                <a:schemeClr val="tx2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2051720" y="2636912"/>
            <a:ext cx="1984839" cy="58477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chemeClr val="tx2">
                    <a:lumMod val="50000"/>
                  </a:schemeClr>
                </a:solidFill>
              </a:rPr>
              <a:t>Sklonila se</a:t>
            </a:r>
            <a:endParaRPr lang="cs-CZ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5076056" y="2636912"/>
            <a:ext cx="863121" cy="58477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rgbClr val="FFC000"/>
                </a:solidFill>
              </a:rPr>
              <a:t>tvář</a:t>
            </a:r>
            <a:endParaRPr lang="cs-CZ" sz="3200" b="1" dirty="0">
              <a:solidFill>
                <a:srgbClr val="FFC000"/>
              </a:solidFill>
            </a:endParaRPr>
          </a:p>
        </p:txBody>
      </p:sp>
      <p:sp>
        <p:nvSpPr>
          <p:cNvPr id="23" name="Je rovno 22"/>
          <p:cNvSpPr/>
          <p:nvPr/>
        </p:nvSpPr>
        <p:spPr>
          <a:xfrm>
            <a:off x="4067944" y="2492896"/>
            <a:ext cx="914400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1475656" y="4509120"/>
            <a:ext cx="1720151" cy="58477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rgbClr val="CC0099"/>
                </a:solidFill>
              </a:rPr>
              <a:t>k okénku</a:t>
            </a:r>
            <a:endParaRPr lang="cs-CZ" sz="3200" dirty="0"/>
          </a:p>
        </p:txBody>
      </p:sp>
      <p:sp>
        <p:nvSpPr>
          <p:cNvPr id="22" name="Oválný popisek 21"/>
          <p:cNvSpPr/>
          <p:nvPr/>
        </p:nvSpPr>
        <p:spPr>
          <a:xfrm rot="15987490">
            <a:off x="574493" y="5251324"/>
            <a:ext cx="946575" cy="959815"/>
          </a:xfrm>
          <a:prstGeom prst="wedgeEllipseCallout">
            <a:avLst>
              <a:gd name="adj1" fmla="val 60428"/>
              <a:gd name="adj2" fmla="val 135169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TextovéPole 20"/>
          <p:cNvSpPr txBox="1"/>
          <p:nvPr/>
        </p:nvSpPr>
        <p:spPr>
          <a:xfrm>
            <a:off x="539552" y="5373216"/>
            <a:ext cx="9557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solidFill>
                  <a:schemeClr val="accent2">
                    <a:lumMod val="75000"/>
                  </a:schemeClr>
                </a:solidFill>
              </a:rPr>
              <a:t>Pum</a:t>
            </a:r>
            <a:endParaRPr lang="cs-CZ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0" name="Line 12"/>
          <p:cNvSpPr>
            <a:spLocks noChangeShapeType="1"/>
          </p:cNvSpPr>
          <p:nvPr/>
        </p:nvSpPr>
        <p:spPr bwMode="auto">
          <a:xfrm>
            <a:off x="2483768" y="5085184"/>
            <a:ext cx="1008112" cy="1008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4" name="Obdélník 23"/>
          <p:cNvSpPr/>
          <p:nvPr/>
        </p:nvSpPr>
        <p:spPr>
          <a:xfrm>
            <a:off x="3553130" y="5877272"/>
            <a:ext cx="946862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rgbClr val="FFFF00"/>
                </a:solidFill>
              </a:rPr>
              <a:t>auta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26" name="Oválný popisek 25"/>
          <p:cNvSpPr/>
          <p:nvPr/>
        </p:nvSpPr>
        <p:spPr>
          <a:xfrm rot="16965268" flipH="1">
            <a:off x="5320582" y="5578270"/>
            <a:ext cx="915875" cy="937837"/>
          </a:xfrm>
          <a:prstGeom prst="wedgeEllipseCallout">
            <a:avLst>
              <a:gd name="adj1" fmla="val 47027"/>
              <a:gd name="adj2" fmla="val -129147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bdélník 24"/>
          <p:cNvSpPr/>
          <p:nvPr/>
        </p:nvSpPr>
        <p:spPr>
          <a:xfrm>
            <a:off x="5364088" y="5724545"/>
            <a:ext cx="81945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 err="1" smtClean="0">
                <a:solidFill>
                  <a:srgbClr val="FFFF00"/>
                </a:solidFill>
              </a:rPr>
              <a:t>Pkn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27" name="Line 12"/>
          <p:cNvSpPr>
            <a:spLocks noChangeShapeType="1"/>
          </p:cNvSpPr>
          <p:nvPr/>
        </p:nvSpPr>
        <p:spPr bwMode="auto">
          <a:xfrm flipH="1">
            <a:off x="4788024" y="3212976"/>
            <a:ext cx="720080" cy="122413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8" name="Obdélník 27"/>
          <p:cNvSpPr/>
          <p:nvPr/>
        </p:nvSpPr>
        <p:spPr>
          <a:xfrm>
            <a:off x="4139952" y="4509120"/>
            <a:ext cx="2126864" cy="584775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rozesmátá </a:t>
            </a:r>
            <a:endParaRPr lang="cs-CZ" sz="32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9" name="Oválný popisek 28"/>
          <p:cNvSpPr/>
          <p:nvPr/>
        </p:nvSpPr>
        <p:spPr>
          <a:xfrm rot="16200000" flipH="1">
            <a:off x="7031253" y="3850067"/>
            <a:ext cx="915875" cy="937837"/>
          </a:xfrm>
          <a:prstGeom prst="wedgeEllipseCallout">
            <a:avLst>
              <a:gd name="adj1" fmla="val 47027"/>
              <a:gd name="adj2" fmla="val -129147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Obdélník 29"/>
          <p:cNvSpPr/>
          <p:nvPr/>
        </p:nvSpPr>
        <p:spPr>
          <a:xfrm>
            <a:off x="7092280" y="4005064"/>
            <a:ext cx="7599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Pks</a:t>
            </a:r>
            <a:endParaRPr lang="cs-CZ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1" name="AutoShape 30"/>
          <p:cNvSpPr>
            <a:spLocks noChangeArrowheads="1"/>
          </p:cNvSpPr>
          <p:nvPr/>
        </p:nvSpPr>
        <p:spPr bwMode="auto">
          <a:xfrm>
            <a:off x="5004048" y="1628800"/>
            <a:ext cx="1366838" cy="433388"/>
          </a:xfrm>
          <a:prstGeom prst="wedgeRoundRectCallout">
            <a:avLst>
              <a:gd name="adj1" fmla="val -12949"/>
              <a:gd name="adj2" fmla="val 129120"/>
              <a:gd name="adj3" fmla="val 16667"/>
            </a:avLst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cs-CZ" sz="2000" b="1" dirty="0">
                <a:solidFill>
                  <a:srgbClr val="FFFF00"/>
                </a:solidFill>
                <a:latin typeface="Arial" charset="0"/>
              </a:rPr>
              <a:t>Kdo, co?</a:t>
            </a:r>
          </a:p>
        </p:txBody>
      </p:sp>
      <p:sp>
        <p:nvSpPr>
          <p:cNvPr id="33" name="AutoShape 30"/>
          <p:cNvSpPr>
            <a:spLocks noChangeArrowheads="1"/>
          </p:cNvSpPr>
          <p:nvPr/>
        </p:nvSpPr>
        <p:spPr bwMode="auto">
          <a:xfrm>
            <a:off x="2699792" y="1700808"/>
            <a:ext cx="1512168" cy="433388"/>
          </a:xfrm>
          <a:prstGeom prst="wedgeRoundRectCallout">
            <a:avLst>
              <a:gd name="adj1" fmla="val -12949"/>
              <a:gd name="adj2" fmla="val 129120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cs-CZ" sz="2000" b="1" dirty="0" smtClean="0">
                <a:solidFill>
                  <a:srgbClr val="00B050"/>
                </a:solidFill>
                <a:latin typeface="Arial" charset="0"/>
              </a:rPr>
              <a:t>Co dělala?</a:t>
            </a:r>
            <a:endParaRPr lang="cs-CZ" sz="2000" b="1" dirty="0">
              <a:solidFill>
                <a:srgbClr val="00B050"/>
              </a:solidFill>
              <a:latin typeface="Arial" charset="0"/>
            </a:endParaRPr>
          </a:p>
        </p:txBody>
      </p:sp>
      <p:sp>
        <p:nvSpPr>
          <p:cNvPr id="34" name="AutoShape 13"/>
          <p:cNvSpPr>
            <a:spLocks noChangeArrowheads="1"/>
          </p:cNvSpPr>
          <p:nvPr/>
        </p:nvSpPr>
        <p:spPr bwMode="auto">
          <a:xfrm>
            <a:off x="1763688" y="5517232"/>
            <a:ext cx="1080120" cy="432047"/>
          </a:xfrm>
          <a:prstGeom prst="wedgeRoundRectCallout">
            <a:avLst>
              <a:gd name="adj1" fmla="val 29347"/>
              <a:gd name="adj2" fmla="val -160634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cs-CZ" sz="2000" b="1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Kam?</a:t>
            </a:r>
            <a:endParaRPr lang="cs-CZ" sz="2000" b="1" dirty="0">
              <a:solidFill>
                <a:schemeClr val="accent2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36" name="AutoShape 30"/>
          <p:cNvSpPr>
            <a:spLocks noChangeArrowheads="1"/>
          </p:cNvSpPr>
          <p:nvPr/>
        </p:nvSpPr>
        <p:spPr bwMode="auto">
          <a:xfrm>
            <a:off x="3491880" y="5157192"/>
            <a:ext cx="1512168" cy="433388"/>
          </a:xfrm>
          <a:prstGeom prst="wedgeRoundRectCallout">
            <a:avLst>
              <a:gd name="adj1" fmla="val -12949"/>
              <a:gd name="adj2" fmla="val 129120"/>
              <a:gd name="adj3" fmla="val 16667"/>
            </a:avLst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cs-CZ" sz="2000" b="1" dirty="0" smtClean="0">
                <a:solidFill>
                  <a:srgbClr val="FFFF00"/>
                </a:solidFill>
                <a:latin typeface="Arial" charset="0"/>
              </a:rPr>
              <a:t>Jakému?</a:t>
            </a:r>
            <a:endParaRPr lang="cs-CZ" sz="2000" b="1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37" name="AutoShape 30"/>
          <p:cNvSpPr>
            <a:spLocks noChangeArrowheads="1"/>
          </p:cNvSpPr>
          <p:nvPr/>
        </p:nvSpPr>
        <p:spPr bwMode="auto">
          <a:xfrm>
            <a:off x="5220072" y="3717032"/>
            <a:ext cx="1512168" cy="433388"/>
          </a:xfrm>
          <a:prstGeom prst="wedgeRoundRectCallout">
            <a:avLst>
              <a:gd name="adj1" fmla="val -12949"/>
              <a:gd name="adj2" fmla="val 129120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cs-CZ" sz="2000" b="1" dirty="0" smtClean="0">
                <a:solidFill>
                  <a:srgbClr val="0099FF"/>
                </a:solidFill>
                <a:latin typeface="Arial" charset="0"/>
              </a:rPr>
              <a:t>Jaká?</a:t>
            </a:r>
            <a:endParaRPr lang="cs-CZ" sz="2000" b="1" dirty="0">
              <a:solidFill>
                <a:srgbClr val="0099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0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3" dur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8" dur="1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3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8" dur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3" dur="1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6" dur="1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1" dur="1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6" dur="1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1" dur="1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6" dur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9" dur="1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4" grpId="0" animBg="1"/>
      <p:bldP spid="14" grpId="0" animBg="1"/>
      <p:bldP spid="15" grpId="0" animBg="1"/>
      <p:bldP spid="16" grpId="0"/>
      <p:bldP spid="17" grpId="0"/>
      <p:bldP spid="18" grpId="0" animBg="1"/>
      <p:bldP spid="19" grpId="0" animBg="1"/>
      <p:bldP spid="13" grpId="0" animBg="1"/>
      <p:bldP spid="22" grpId="0" animBg="1"/>
      <p:bldP spid="21" grpId="0"/>
      <p:bldP spid="20" grpId="0" animBg="1"/>
      <p:bldP spid="24" grpId="0" animBg="1"/>
      <p:bldP spid="26" grpId="0" animBg="1"/>
      <p:bldP spid="25" grpId="0"/>
      <p:bldP spid="27" grpId="0" animBg="1"/>
      <p:bldP spid="28" grpId="0" animBg="1"/>
      <p:bldP spid="29" grpId="0" animBg="1"/>
      <p:bldP spid="30" grpId="0"/>
      <p:bldP spid="31" grpId="0" animBg="1"/>
      <p:bldP spid="33" grpId="0" animBg="1"/>
      <p:bldP spid="34" grpId="0" animBg="1"/>
      <p:bldP spid="36" grpId="0" animBg="1"/>
      <p:bldP spid="3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3600" b="1" dirty="0" smtClean="0"/>
              <a:t>Rozzlobený </a:t>
            </a:r>
            <a:r>
              <a:rPr lang="cs-CZ" sz="3600" b="1" dirty="0" err="1" smtClean="0"/>
              <a:t>Toník</a:t>
            </a:r>
            <a:r>
              <a:rPr lang="cs-CZ" sz="3600" b="1" dirty="0" smtClean="0"/>
              <a:t> nevšímavě zdvihl ramena.</a:t>
            </a:r>
            <a:br>
              <a:rPr lang="cs-CZ" sz="3600" b="1" dirty="0" smtClean="0"/>
            </a:br>
            <a:endParaRPr lang="cs-CZ" sz="3600" b="1" dirty="0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 flipH="1">
            <a:off x="2339752" y="3212976"/>
            <a:ext cx="504056" cy="122413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4" name="Oválný popisek 13"/>
          <p:cNvSpPr/>
          <p:nvPr/>
        </p:nvSpPr>
        <p:spPr>
          <a:xfrm rot="17127864">
            <a:off x="1208662" y="1730733"/>
            <a:ext cx="936224" cy="756037"/>
          </a:xfrm>
          <a:prstGeom prst="wedgeEllipseCallout">
            <a:avLst>
              <a:gd name="adj1" fmla="val -20137"/>
              <a:gd name="adj2" fmla="val 145095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válný popisek 14"/>
          <p:cNvSpPr/>
          <p:nvPr/>
        </p:nvSpPr>
        <p:spPr>
          <a:xfrm rot="2935863">
            <a:off x="6698329" y="1568170"/>
            <a:ext cx="928342" cy="714485"/>
          </a:xfrm>
          <a:prstGeom prst="wedgeEllipseCallout">
            <a:avLst>
              <a:gd name="adj1" fmla="val -22757"/>
              <a:gd name="adj2" fmla="val 179838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6757772" y="1620089"/>
            <a:ext cx="8467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3200" b="1" dirty="0" err="1" smtClean="0">
                <a:latin typeface="Arial" charset="0"/>
              </a:rPr>
              <a:t>Přs</a:t>
            </a:r>
            <a:endParaRPr lang="cs-CZ" sz="3200" b="1" dirty="0">
              <a:latin typeface="Arial" charset="0"/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1314683" y="1772816"/>
            <a:ext cx="7088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3200" b="1" dirty="0" smtClean="0">
                <a:latin typeface="Arial" charset="0"/>
              </a:rPr>
              <a:t>Po</a:t>
            </a:r>
            <a:endParaRPr lang="cs-CZ" sz="3200" b="1" dirty="0">
              <a:latin typeface="Arial" charset="0"/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2051720" y="2636912"/>
            <a:ext cx="1184748" cy="58477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200" b="1" dirty="0" err="1" smtClean="0"/>
              <a:t>Toník</a:t>
            </a:r>
            <a:r>
              <a:rPr lang="cs-CZ" sz="3200" b="1" dirty="0" smtClean="0"/>
              <a:t> </a:t>
            </a:r>
            <a:endParaRPr lang="cs-CZ" sz="3200" dirty="0">
              <a:solidFill>
                <a:srgbClr val="00B050"/>
              </a:solidFill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5076056" y="2636912"/>
            <a:ext cx="1175706" cy="58477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rgbClr val="FFC000"/>
                </a:solidFill>
              </a:rPr>
              <a:t>zdvihl</a:t>
            </a:r>
            <a:endParaRPr lang="cs-CZ" sz="3200" b="1" dirty="0">
              <a:solidFill>
                <a:srgbClr val="FFC000"/>
              </a:solidFill>
            </a:endParaRPr>
          </a:p>
        </p:txBody>
      </p:sp>
      <p:sp>
        <p:nvSpPr>
          <p:cNvPr id="23" name="Je rovno 22"/>
          <p:cNvSpPr/>
          <p:nvPr/>
        </p:nvSpPr>
        <p:spPr>
          <a:xfrm>
            <a:off x="3491880" y="2492896"/>
            <a:ext cx="1440160" cy="936104"/>
          </a:xfrm>
          <a:prstGeom prst="mathEqual">
            <a:avLst>
              <a:gd name="adj1" fmla="val 23520"/>
              <a:gd name="adj2" fmla="val 117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1259632" y="4437112"/>
            <a:ext cx="2106987" cy="58477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rgbClr val="CC0099"/>
                </a:solidFill>
              </a:rPr>
              <a:t>Rozzlobený</a:t>
            </a:r>
            <a:endParaRPr lang="cs-CZ" sz="3200" dirty="0"/>
          </a:p>
        </p:txBody>
      </p:sp>
      <p:sp>
        <p:nvSpPr>
          <p:cNvPr id="22" name="Oválný popisek 21"/>
          <p:cNvSpPr/>
          <p:nvPr/>
        </p:nvSpPr>
        <p:spPr>
          <a:xfrm rot="15987490">
            <a:off x="502486" y="5179315"/>
            <a:ext cx="946575" cy="959815"/>
          </a:xfrm>
          <a:prstGeom prst="wedgeEllipseCallout">
            <a:avLst>
              <a:gd name="adj1" fmla="val 60428"/>
              <a:gd name="adj2" fmla="val 135169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TextovéPole 20"/>
          <p:cNvSpPr txBox="1"/>
          <p:nvPr/>
        </p:nvSpPr>
        <p:spPr>
          <a:xfrm>
            <a:off x="571688" y="5301208"/>
            <a:ext cx="7599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err="1" smtClean="0"/>
              <a:t>Pks</a:t>
            </a:r>
            <a:endParaRPr lang="cs-CZ" sz="3200" b="1" dirty="0"/>
          </a:p>
        </p:txBody>
      </p:sp>
      <p:sp>
        <p:nvSpPr>
          <p:cNvPr id="20" name="Line 12"/>
          <p:cNvSpPr>
            <a:spLocks noChangeShapeType="1"/>
          </p:cNvSpPr>
          <p:nvPr/>
        </p:nvSpPr>
        <p:spPr bwMode="auto">
          <a:xfrm>
            <a:off x="5508104" y="3212976"/>
            <a:ext cx="936104" cy="7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4" name="Obdélník 23"/>
          <p:cNvSpPr/>
          <p:nvPr/>
        </p:nvSpPr>
        <p:spPr>
          <a:xfrm>
            <a:off x="6012160" y="4077072"/>
            <a:ext cx="1485278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rgbClr val="FFFF00"/>
                </a:solidFill>
              </a:rPr>
              <a:t>ramena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26" name="Oválný popisek 25"/>
          <p:cNvSpPr/>
          <p:nvPr/>
        </p:nvSpPr>
        <p:spPr>
          <a:xfrm rot="15987490" flipH="1">
            <a:off x="7914642" y="3021735"/>
            <a:ext cx="916825" cy="922497"/>
          </a:xfrm>
          <a:prstGeom prst="wedgeEllipseCallout">
            <a:avLst>
              <a:gd name="adj1" fmla="val 47027"/>
              <a:gd name="adj2" fmla="val -12914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bdélník 24"/>
          <p:cNvSpPr/>
          <p:nvPr/>
        </p:nvSpPr>
        <p:spPr>
          <a:xfrm>
            <a:off x="7956376" y="3140968"/>
            <a:ext cx="8497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 err="1" smtClean="0"/>
              <a:t>Pt</a:t>
            </a:r>
            <a:r>
              <a:rPr lang="cs-CZ" sz="3200" b="1" dirty="0" smtClean="0"/>
              <a:t> 4</a:t>
            </a:r>
            <a:endParaRPr lang="cs-CZ" sz="3200" b="1" dirty="0"/>
          </a:p>
        </p:txBody>
      </p:sp>
      <p:sp>
        <p:nvSpPr>
          <p:cNvPr id="27" name="Line 12"/>
          <p:cNvSpPr>
            <a:spLocks noChangeShapeType="1"/>
          </p:cNvSpPr>
          <p:nvPr/>
        </p:nvSpPr>
        <p:spPr bwMode="auto">
          <a:xfrm flipH="1">
            <a:off x="5268674" y="3221687"/>
            <a:ext cx="239429" cy="248307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8" name="Obdélník 27"/>
          <p:cNvSpPr/>
          <p:nvPr/>
        </p:nvSpPr>
        <p:spPr>
          <a:xfrm>
            <a:off x="4295653" y="5866657"/>
            <a:ext cx="1992853" cy="58477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rgbClr val="FFFF00"/>
                </a:solidFill>
              </a:rPr>
              <a:t>nevšímavě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29" name="Oválný popisek 28"/>
          <p:cNvSpPr/>
          <p:nvPr/>
        </p:nvSpPr>
        <p:spPr>
          <a:xfrm rot="19611543">
            <a:off x="3749264" y="4617791"/>
            <a:ext cx="946575" cy="959815"/>
          </a:xfrm>
          <a:prstGeom prst="wedgeEllipseCallout">
            <a:avLst>
              <a:gd name="adj1" fmla="val 60428"/>
              <a:gd name="adj2" fmla="val 135169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TextovéPole 29"/>
          <p:cNvSpPr txBox="1"/>
          <p:nvPr/>
        </p:nvSpPr>
        <p:spPr>
          <a:xfrm>
            <a:off x="3779912" y="4797152"/>
            <a:ext cx="7857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err="1" smtClean="0"/>
              <a:t>Puz</a:t>
            </a:r>
            <a:endParaRPr lang="cs-CZ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6" dur="1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1" dur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4" dur="1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9" dur="1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4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9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2" dur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4" grpId="0" animBg="1"/>
      <p:bldP spid="14" grpId="0" animBg="1"/>
      <p:bldP spid="15" grpId="0" animBg="1"/>
      <p:bldP spid="16" grpId="0"/>
      <p:bldP spid="17" grpId="0"/>
      <p:bldP spid="18" grpId="0" animBg="1"/>
      <p:bldP spid="19" grpId="0" animBg="1"/>
      <p:bldP spid="13" grpId="0" animBg="1"/>
      <p:bldP spid="22" grpId="0" animBg="1"/>
      <p:bldP spid="21" grpId="0"/>
      <p:bldP spid="20" grpId="0" animBg="1"/>
      <p:bldP spid="24" grpId="0" animBg="1"/>
      <p:bldP spid="26" grpId="0" animBg="1"/>
      <p:bldP spid="25" grpId="0"/>
      <p:bldP spid="27" grpId="0" animBg="1"/>
      <p:bldP spid="28" grpId="0" animBg="1"/>
      <p:bldP spid="29" grpId="0" animBg="1"/>
      <p:bldP spid="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válný popisek 32"/>
          <p:cNvSpPr/>
          <p:nvPr/>
        </p:nvSpPr>
        <p:spPr>
          <a:xfrm rot="15987490" flipH="1">
            <a:off x="7554602" y="4281919"/>
            <a:ext cx="916825" cy="922497"/>
          </a:xfrm>
          <a:prstGeom prst="wedgeEllipseCallout">
            <a:avLst>
              <a:gd name="adj1" fmla="val 47027"/>
              <a:gd name="adj2" fmla="val -12914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3600" b="1" dirty="0" smtClean="0"/>
              <a:t>Pavla se vrátila domů za soumraku.</a:t>
            </a:r>
            <a:br>
              <a:rPr lang="cs-CZ" sz="3600" b="1" dirty="0" smtClean="0"/>
            </a:br>
            <a:endParaRPr lang="cs-CZ" sz="3600" b="1" dirty="0"/>
          </a:p>
        </p:txBody>
      </p:sp>
      <p:sp>
        <p:nvSpPr>
          <p:cNvPr id="14" name="Oválný popisek 13"/>
          <p:cNvSpPr/>
          <p:nvPr/>
        </p:nvSpPr>
        <p:spPr>
          <a:xfrm rot="17127864">
            <a:off x="488583" y="1730732"/>
            <a:ext cx="936224" cy="756037"/>
          </a:xfrm>
          <a:prstGeom prst="wedgeEllipseCallout">
            <a:avLst>
              <a:gd name="adj1" fmla="val -20137"/>
              <a:gd name="adj2" fmla="val 145095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válný popisek 14"/>
          <p:cNvSpPr/>
          <p:nvPr/>
        </p:nvSpPr>
        <p:spPr>
          <a:xfrm rot="2935863">
            <a:off x="6698329" y="1568170"/>
            <a:ext cx="928342" cy="714485"/>
          </a:xfrm>
          <a:prstGeom prst="wedgeEllipseCallout">
            <a:avLst>
              <a:gd name="adj1" fmla="val -22757"/>
              <a:gd name="adj2" fmla="val 179838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6757772" y="1620089"/>
            <a:ext cx="8467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3200" b="1" dirty="0" err="1" smtClean="0">
                <a:latin typeface="Arial" charset="0"/>
              </a:rPr>
              <a:t>Přs</a:t>
            </a:r>
            <a:endParaRPr lang="cs-CZ" sz="3200" b="1" dirty="0">
              <a:latin typeface="Arial" charset="0"/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622792" y="1772816"/>
            <a:ext cx="7088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3200" b="1" dirty="0" smtClean="0">
                <a:latin typeface="Arial" charset="0"/>
              </a:rPr>
              <a:t>Po</a:t>
            </a:r>
            <a:endParaRPr lang="cs-CZ" sz="3200" b="1" dirty="0">
              <a:latin typeface="Arial" charset="0"/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1547664" y="2636912"/>
            <a:ext cx="1180708" cy="58477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200" b="1" dirty="0" smtClean="0"/>
              <a:t>Pavla </a:t>
            </a:r>
            <a:endParaRPr lang="cs-CZ" sz="3200" dirty="0">
              <a:solidFill>
                <a:srgbClr val="00B050"/>
              </a:solidFill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4499992" y="2636912"/>
            <a:ext cx="1723549" cy="58477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FFC000"/>
                </a:solidFill>
              </a:rPr>
              <a:t>s</a:t>
            </a:r>
            <a:r>
              <a:rPr lang="cs-CZ" sz="3200" b="1" dirty="0" smtClean="0">
                <a:solidFill>
                  <a:srgbClr val="FFC000"/>
                </a:solidFill>
              </a:rPr>
              <a:t>e vrátila</a:t>
            </a:r>
            <a:endParaRPr lang="cs-CZ" sz="3200" b="1" dirty="0">
              <a:solidFill>
                <a:srgbClr val="FFC000"/>
              </a:solidFill>
            </a:endParaRPr>
          </a:p>
        </p:txBody>
      </p:sp>
      <p:sp>
        <p:nvSpPr>
          <p:cNvPr id="23" name="Je rovno 22"/>
          <p:cNvSpPr/>
          <p:nvPr/>
        </p:nvSpPr>
        <p:spPr>
          <a:xfrm>
            <a:off x="2915816" y="2492896"/>
            <a:ext cx="1440160" cy="936104"/>
          </a:xfrm>
          <a:prstGeom prst="mathEqual">
            <a:avLst>
              <a:gd name="adj1" fmla="val 23520"/>
              <a:gd name="adj2" fmla="val 117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0" name="Line 12"/>
          <p:cNvSpPr>
            <a:spLocks noChangeShapeType="1"/>
          </p:cNvSpPr>
          <p:nvPr/>
        </p:nvSpPr>
        <p:spPr bwMode="auto">
          <a:xfrm>
            <a:off x="5148064" y="3212976"/>
            <a:ext cx="216024" cy="11521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4" name="Obdélník 23"/>
          <p:cNvSpPr/>
          <p:nvPr/>
        </p:nvSpPr>
        <p:spPr>
          <a:xfrm>
            <a:off x="4617608" y="4428401"/>
            <a:ext cx="1178528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rgbClr val="FFFF00"/>
                </a:solidFill>
              </a:rPr>
              <a:t>domů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26" name="Oválný popisek 25"/>
          <p:cNvSpPr/>
          <p:nvPr/>
        </p:nvSpPr>
        <p:spPr>
          <a:xfrm rot="15987490" flipH="1">
            <a:off x="6474482" y="3417823"/>
            <a:ext cx="916825" cy="922497"/>
          </a:xfrm>
          <a:prstGeom prst="wedgeEllipseCallout">
            <a:avLst>
              <a:gd name="adj1" fmla="val 47027"/>
              <a:gd name="adj2" fmla="val -12914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bdélník 24"/>
          <p:cNvSpPr/>
          <p:nvPr/>
        </p:nvSpPr>
        <p:spPr>
          <a:xfrm>
            <a:off x="6444208" y="3564305"/>
            <a:ext cx="9557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 smtClean="0"/>
              <a:t>Pum</a:t>
            </a:r>
            <a:endParaRPr lang="cs-CZ" sz="3200" b="1" dirty="0"/>
          </a:p>
        </p:txBody>
      </p:sp>
      <p:sp>
        <p:nvSpPr>
          <p:cNvPr id="28" name="Obdélník 27"/>
          <p:cNvSpPr/>
          <p:nvPr/>
        </p:nvSpPr>
        <p:spPr>
          <a:xfrm>
            <a:off x="5724128" y="5292497"/>
            <a:ext cx="2326278" cy="58477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FFFF00"/>
                </a:solidFill>
              </a:rPr>
              <a:t>z</a:t>
            </a:r>
            <a:r>
              <a:rPr lang="cs-CZ" sz="3200" b="1" dirty="0" smtClean="0">
                <a:solidFill>
                  <a:srgbClr val="FFFF00"/>
                </a:solidFill>
              </a:rPr>
              <a:t>a soumraku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31" name="Line 12"/>
          <p:cNvSpPr>
            <a:spLocks noChangeShapeType="1"/>
          </p:cNvSpPr>
          <p:nvPr/>
        </p:nvSpPr>
        <p:spPr bwMode="auto">
          <a:xfrm>
            <a:off x="5220072" y="3212976"/>
            <a:ext cx="1440160" cy="20162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7594617" y="4428401"/>
            <a:ext cx="7938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 smtClean="0"/>
              <a:t>Puč</a:t>
            </a:r>
            <a:endParaRPr lang="cs-CZ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6" dur="1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1" dur="1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4" dur="1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14" grpId="0" animBg="1"/>
      <p:bldP spid="15" grpId="0" animBg="1"/>
      <p:bldP spid="16" grpId="0"/>
      <p:bldP spid="17" grpId="0"/>
      <p:bldP spid="18" grpId="0" animBg="1"/>
      <p:bldP spid="19" grpId="0" animBg="1"/>
      <p:bldP spid="20" grpId="0" animBg="1"/>
      <p:bldP spid="24" grpId="0" animBg="1"/>
      <p:bldP spid="26" grpId="0" animBg="1"/>
      <p:bldP spid="25" grpId="0"/>
      <p:bldP spid="28" grpId="0" animBg="1"/>
      <p:bldP spid="31" grpId="0" animBg="1"/>
      <p:bldP spid="3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válný popisek 31"/>
          <p:cNvSpPr/>
          <p:nvPr/>
        </p:nvSpPr>
        <p:spPr>
          <a:xfrm rot="16200000">
            <a:off x="3238789" y="3379115"/>
            <a:ext cx="946575" cy="959815"/>
          </a:xfrm>
          <a:prstGeom prst="wedgeEllipseCallout">
            <a:avLst>
              <a:gd name="adj1" fmla="val -64616"/>
              <a:gd name="adj2" fmla="val 85860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3600" b="1" dirty="0" smtClean="0"/>
              <a:t>Mamince jsem koupila francouzský parfém.</a:t>
            </a:r>
            <a:br>
              <a:rPr lang="cs-CZ" sz="3600" b="1" dirty="0" smtClean="0"/>
            </a:br>
            <a:endParaRPr lang="cs-CZ" sz="3600" b="1" dirty="0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 flipH="1">
            <a:off x="5004048" y="5229200"/>
            <a:ext cx="1728192" cy="5040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4" name="Oválný popisek 13"/>
          <p:cNvSpPr/>
          <p:nvPr/>
        </p:nvSpPr>
        <p:spPr>
          <a:xfrm rot="17127864">
            <a:off x="1208662" y="1730733"/>
            <a:ext cx="936224" cy="756037"/>
          </a:xfrm>
          <a:prstGeom prst="wedgeEllipseCallout">
            <a:avLst>
              <a:gd name="adj1" fmla="val -20137"/>
              <a:gd name="adj2" fmla="val 145095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válný popisek 14"/>
          <p:cNvSpPr/>
          <p:nvPr/>
        </p:nvSpPr>
        <p:spPr>
          <a:xfrm rot="2935863">
            <a:off x="6698329" y="1568170"/>
            <a:ext cx="928342" cy="714485"/>
          </a:xfrm>
          <a:prstGeom prst="wedgeEllipseCallout">
            <a:avLst>
              <a:gd name="adj1" fmla="val -22757"/>
              <a:gd name="adj2" fmla="val 179838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6732240" y="1628800"/>
            <a:ext cx="8467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3200" b="1" dirty="0" err="1" smtClean="0">
                <a:latin typeface="Arial" charset="0"/>
              </a:rPr>
              <a:t>Přs</a:t>
            </a:r>
            <a:endParaRPr lang="cs-CZ" sz="3200" b="1" dirty="0">
              <a:latin typeface="Arial" charset="0"/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1314683" y="1772816"/>
            <a:ext cx="7088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3200" b="1" dirty="0" smtClean="0">
                <a:latin typeface="Arial" charset="0"/>
              </a:rPr>
              <a:t>Po</a:t>
            </a:r>
            <a:endParaRPr lang="cs-CZ" sz="3200" b="1" dirty="0">
              <a:latin typeface="Arial" charset="0"/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2627784" y="2564904"/>
            <a:ext cx="583814" cy="58477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00B050"/>
                </a:solidFill>
              </a:rPr>
              <a:t>j</a:t>
            </a:r>
            <a:r>
              <a:rPr lang="cs-CZ" sz="3200" b="1" dirty="0" smtClean="0">
                <a:solidFill>
                  <a:srgbClr val="00B050"/>
                </a:solidFill>
              </a:rPr>
              <a:t>á </a:t>
            </a:r>
            <a:endParaRPr lang="cs-CZ" sz="3200" dirty="0">
              <a:solidFill>
                <a:srgbClr val="00B050"/>
              </a:solidFill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4499992" y="2564904"/>
            <a:ext cx="2335511" cy="58477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FFC000"/>
                </a:solidFill>
              </a:rPr>
              <a:t>j</a:t>
            </a:r>
            <a:r>
              <a:rPr lang="cs-CZ" sz="3200" b="1" dirty="0" smtClean="0">
                <a:solidFill>
                  <a:srgbClr val="FFC000"/>
                </a:solidFill>
              </a:rPr>
              <a:t>sem koupila</a:t>
            </a:r>
            <a:endParaRPr lang="cs-CZ" sz="3200" b="1" dirty="0">
              <a:solidFill>
                <a:srgbClr val="FFC000"/>
              </a:solidFill>
            </a:endParaRPr>
          </a:p>
        </p:txBody>
      </p:sp>
      <p:sp>
        <p:nvSpPr>
          <p:cNvPr id="23" name="Je rovno 22"/>
          <p:cNvSpPr/>
          <p:nvPr/>
        </p:nvSpPr>
        <p:spPr>
          <a:xfrm>
            <a:off x="3419872" y="2420888"/>
            <a:ext cx="914400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3635896" y="5796553"/>
            <a:ext cx="2197846" cy="58477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rgbClr val="CC0099"/>
                </a:solidFill>
              </a:rPr>
              <a:t>francouzský</a:t>
            </a:r>
            <a:endParaRPr lang="cs-CZ" sz="3200" dirty="0"/>
          </a:p>
        </p:txBody>
      </p:sp>
      <p:sp>
        <p:nvSpPr>
          <p:cNvPr id="22" name="Oválný popisek 21"/>
          <p:cNvSpPr/>
          <p:nvPr/>
        </p:nvSpPr>
        <p:spPr>
          <a:xfrm rot="15987490">
            <a:off x="2878750" y="4675259"/>
            <a:ext cx="946575" cy="959815"/>
          </a:xfrm>
          <a:prstGeom prst="wedgeEllipseCallout">
            <a:avLst>
              <a:gd name="adj1" fmla="val -64616"/>
              <a:gd name="adj2" fmla="val 85860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TextovéPole 20"/>
          <p:cNvSpPr txBox="1"/>
          <p:nvPr/>
        </p:nvSpPr>
        <p:spPr>
          <a:xfrm>
            <a:off x="2987824" y="4797152"/>
            <a:ext cx="7599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err="1" smtClean="0"/>
              <a:t>Pks</a:t>
            </a:r>
            <a:endParaRPr lang="cs-CZ" sz="3200" b="1" dirty="0"/>
          </a:p>
        </p:txBody>
      </p:sp>
      <p:sp>
        <p:nvSpPr>
          <p:cNvPr id="24" name="Obdélník 23"/>
          <p:cNvSpPr/>
          <p:nvPr/>
        </p:nvSpPr>
        <p:spPr>
          <a:xfrm>
            <a:off x="6732240" y="4653136"/>
            <a:ext cx="1414939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rgbClr val="FFFF00"/>
                </a:solidFill>
              </a:rPr>
              <a:t>parfém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26" name="Oválný popisek 25"/>
          <p:cNvSpPr/>
          <p:nvPr/>
        </p:nvSpPr>
        <p:spPr>
          <a:xfrm rot="15987490" flipH="1">
            <a:off x="7781835" y="3663328"/>
            <a:ext cx="986694" cy="1010635"/>
          </a:xfrm>
          <a:prstGeom prst="wedgeEllipseCallout">
            <a:avLst>
              <a:gd name="adj1" fmla="val 40407"/>
              <a:gd name="adj2" fmla="val -8916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bdélník 24"/>
          <p:cNvSpPr/>
          <p:nvPr/>
        </p:nvSpPr>
        <p:spPr>
          <a:xfrm>
            <a:off x="7898744" y="3852337"/>
            <a:ext cx="8497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 err="1" smtClean="0"/>
              <a:t>Pt</a:t>
            </a:r>
            <a:r>
              <a:rPr lang="cs-CZ" sz="3200" b="1" dirty="0" smtClean="0"/>
              <a:t> 4</a:t>
            </a:r>
            <a:endParaRPr lang="cs-CZ" sz="3200" b="1" dirty="0"/>
          </a:p>
        </p:txBody>
      </p:sp>
      <p:sp>
        <p:nvSpPr>
          <p:cNvPr id="27" name="Line 12"/>
          <p:cNvSpPr>
            <a:spLocks noChangeShapeType="1"/>
          </p:cNvSpPr>
          <p:nvPr/>
        </p:nvSpPr>
        <p:spPr bwMode="auto">
          <a:xfrm>
            <a:off x="5580112" y="3140968"/>
            <a:ext cx="1296144" cy="151216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0" name="Veselý obličej 19"/>
          <p:cNvSpPr/>
          <p:nvPr/>
        </p:nvSpPr>
        <p:spPr>
          <a:xfrm>
            <a:off x="683568" y="3284984"/>
            <a:ext cx="1152128" cy="1152128"/>
          </a:xfrm>
          <a:prstGeom prst="smileyFac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Line 12"/>
          <p:cNvSpPr>
            <a:spLocks noChangeShapeType="1"/>
          </p:cNvSpPr>
          <p:nvPr/>
        </p:nvSpPr>
        <p:spPr bwMode="auto">
          <a:xfrm flipH="1">
            <a:off x="5148064" y="3140968"/>
            <a:ext cx="360040" cy="13681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0" name="Obdélník 29"/>
          <p:cNvSpPr/>
          <p:nvPr/>
        </p:nvSpPr>
        <p:spPr>
          <a:xfrm>
            <a:off x="3995936" y="4509120"/>
            <a:ext cx="1871025" cy="584775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rgbClr val="CC0099"/>
                </a:solidFill>
              </a:rPr>
              <a:t>Mamince </a:t>
            </a:r>
            <a:endParaRPr lang="cs-CZ" sz="3200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3275856" y="3492297"/>
            <a:ext cx="8497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err="1" smtClean="0"/>
              <a:t>Pt</a:t>
            </a:r>
            <a:r>
              <a:rPr lang="cs-CZ" sz="3200" b="1" dirty="0" smtClean="0"/>
              <a:t> 3</a:t>
            </a:r>
            <a:endParaRPr lang="cs-CZ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8204" grpId="0" animBg="1"/>
      <p:bldP spid="14" grpId="0" animBg="1"/>
      <p:bldP spid="15" grpId="0" animBg="1"/>
      <p:bldP spid="16" grpId="0"/>
      <p:bldP spid="17" grpId="0"/>
      <p:bldP spid="18" grpId="0" animBg="1"/>
      <p:bldP spid="19" grpId="0" animBg="1"/>
      <p:bldP spid="13" grpId="0" animBg="1"/>
      <p:bldP spid="22" grpId="0" animBg="1"/>
      <p:bldP spid="21" grpId="0"/>
      <p:bldP spid="24" grpId="0" animBg="1"/>
      <p:bldP spid="26" grpId="0" animBg="1"/>
      <p:bldP spid="25" grpId="0"/>
      <p:bldP spid="27" grpId="0" animBg="1"/>
      <p:bldP spid="28" grpId="0" animBg="1"/>
      <p:bldP spid="30" grpId="0" animBg="1"/>
      <p:bldP spid="3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60648"/>
            <a:ext cx="8686800" cy="11430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3600" b="1" dirty="0" smtClean="0"/>
              <a:t>Studenti se shromáždili u vchodu do muzea.</a:t>
            </a:r>
            <a:br>
              <a:rPr lang="cs-CZ" sz="3600" b="1" dirty="0" smtClean="0"/>
            </a:br>
            <a:endParaRPr lang="cs-CZ" sz="3600" b="1" dirty="0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6372200" y="4941168"/>
            <a:ext cx="864096" cy="1008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4" name="Oválný popisek 13"/>
          <p:cNvSpPr/>
          <p:nvPr/>
        </p:nvSpPr>
        <p:spPr>
          <a:xfrm rot="17127864">
            <a:off x="560589" y="1802742"/>
            <a:ext cx="936224" cy="756037"/>
          </a:xfrm>
          <a:prstGeom prst="wedgeEllipseCallout">
            <a:avLst>
              <a:gd name="adj1" fmla="val -20137"/>
              <a:gd name="adj2" fmla="val 145095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válný popisek 14"/>
          <p:cNvSpPr/>
          <p:nvPr/>
        </p:nvSpPr>
        <p:spPr>
          <a:xfrm rot="2935863">
            <a:off x="6698329" y="1568170"/>
            <a:ext cx="928342" cy="714485"/>
          </a:xfrm>
          <a:prstGeom prst="wedgeEllipseCallout">
            <a:avLst>
              <a:gd name="adj1" fmla="val -22757"/>
              <a:gd name="adj2" fmla="val 179838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6757772" y="1620089"/>
            <a:ext cx="8467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3200" b="1" dirty="0" err="1" smtClean="0">
                <a:latin typeface="Arial" charset="0"/>
              </a:rPr>
              <a:t>Přs</a:t>
            </a:r>
            <a:endParaRPr lang="cs-CZ" sz="3200" b="1" dirty="0">
              <a:latin typeface="Arial" charset="0"/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683568" y="1836113"/>
            <a:ext cx="7088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3200" b="1" dirty="0" smtClean="0">
                <a:latin typeface="Arial" charset="0"/>
              </a:rPr>
              <a:t>Po</a:t>
            </a:r>
            <a:endParaRPr lang="cs-CZ" sz="3200" b="1" dirty="0">
              <a:latin typeface="Arial" charset="0"/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1115616" y="2636912"/>
            <a:ext cx="1812740" cy="58477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rgbClr val="00B050"/>
                </a:solidFill>
              </a:rPr>
              <a:t>Studenti  </a:t>
            </a:r>
            <a:endParaRPr lang="cs-CZ" sz="3200" dirty="0">
              <a:solidFill>
                <a:srgbClr val="00B050"/>
              </a:solidFill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4283968" y="2564904"/>
            <a:ext cx="2606996" cy="58477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FFC000"/>
                </a:solidFill>
              </a:rPr>
              <a:t>s</a:t>
            </a:r>
            <a:r>
              <a:rPr lang="cs-CZ" sz="3200" b="1" dirty="0" smtClean="0">
                <a:solidFill>
                  <a:srgbClr val="FFC000"/>
                </a:solidFill>
              </a:rPr>
              <a:t>e shromáždili</a:t>
            </a:r>
            <a:endParaRPr lang="cs-CZ" sz="3200" b="1" dirty="0">
              <a:solidFill>
                <a:srgbClr val="FFC000"/>
              </a:solidFill>
            </a:endParaRPr>
          </a:p>
        </p:txBody>
      </p:sp>
      <p:sp>
        <p:nvSpPr>
          <p:cNvPr id="23" name="Je rovno 22"/>
          <p:cNvSpPr/>
          <p:nvPr/>
        </p:nvSpPr>
        <p:spPr>
          <a:xfrm>
            <a:off x="3131840" y="2420888"/>
            <a:ext cx="914400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6876256" y="6012577"/>
            <a:ext cx="1836144" cy="58477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CC0099"/>
                </a:solidFill>
              </a:rPr>
              <a:t>d</a:t>
            </a:r>
            <a:r>
              <a:rPr lang="cs-CZ" sz="3200" b="1" dirty="0" smtClean="0">
                <a:solidFill>
                  <a:srgbClr val="CC0099"/>
                </a:solidFill>
              </a:rPr>
              <a:t>o muzea</a:t>
            </a:r>
            <a:endParaRPr lang="cs-CZ" sz="3200" dirty="0"/>
          </a:p>
        </p:txBody>
      </p:sp>
      <p:sp>
        <p:nvSpPr>
          <p:cNvPr id="22" name="Oválný popisek 21"/>
          <p:cNvSpPr/>
          <p:nvPr/>
        </p:nvSpPr>
        <p:spPr>
          <a:xfrm>
            <a:off x="7668344" y="4797152"/>
            <a:ext cx="946575" cy="959815"/>
          </a:xfrm>
          <a:prstGeom prst="wedgeEllipseCallout">
            <a:avLst>
              <a:gd name="adj1" fmla="val -57813"/>
              <a:gd name="adj2" fmla="val 67075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TextovéPole 20"/>
          <p:cNvSpPr txBox="1"/>
          <p:nvPr/>
        </p:nvSpPr>
        <p:spPr>
          <a:xfrm>
            <a:off x="7740352" y="4932457"/>
            <a:ext cx="8194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err="1" smtClean="0"/>
              <a:t>Pkn</a:t>
            </a:r>
            <a:endParaRPr lang="cs-CZ" sz="3200" b="1" dirty="0"/>
          </a:p>
        </p:txBody>
      </p:sp>
      <p:sp>
        <p:nvSpPr>
          <p:cNvPr id="24" name="Obdélník 23"/>
          <p:cNvSpPr/>
          <p:nvPr/>
        </p:nvSpPr>
        <p:spPr>
          <a:xfrm>
            <a:off x="5508104" y="4293096"/>
            <a:ext cx="1737783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rgbClr val="FFFF00"/>
                </a:solidFill>
              </a:rPr>
              <a:t>u vchodu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26" name="Oválný popisek 25"/>
          <p:cNvSpPr/>
          <p:nvPr/>
        </p:nvSpPr>
        <p:spPr>
          <a:xfrm rot="15863222" flipH="1">
            <a:off x="6718034" y="3176057"/>
            <a:ext cx="986694" cy="1010635"/>
          </a:xfrm>
          <a:prstGeom prst="wedgeEllipseCallout">
            <a:avLst>
              <a:gd name="adj1" fmla="val 47796"/>
              <a:gd name="adj2" fmla="val -80913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bdélník 24"/>
          <p:cNvSpPr/>
          <p:nvPr/>
        </p:nvSpPr>
        <p:spPr>
          <a:xfrm>
            <a:off x="6732240" y="3356992"/>
            <a:ext cx="9557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 smtClean="0"/>
              <a:t>Pum</a:t>
            </a:r>
            <a:endParaRPr lang="cs-CZ" sz="3200" b="1" dirty="0"/>
          </a:p>
        </p:txBody>
      </p:sp>
      <p:sp>
        <p:nvSpPr>
          <p:cNvPr id="27" name="Line 12"/>
          <p:cNvSpPr>
            <a:spLocks noChangeShapeType="1"/>
          </p:cNvSpPr>
          <p:nvPr/>
        </p:nvSpPr>
        <p:spPr bwMode="auto">
          <a:xfrm>
            <a:off x="4716016" y="3212976"/>
            <a:ext cx="1008112" cy="10801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1" name="Čtyřcípá hvězda 30"/>
          <p:cNvSpPr/>
          <p:nvPr/>
        </p:nvSpPr>
        <p:spPr>
          <a:xfrm>
            <a:off x="2915816" y="3501008"/>
            <a:ext cx="1584176" cy="1656184"/>
          </a:xfrm>
          <a:prstGeom prst="star4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6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1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4" dur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4" grpId="0" animBg="1"/>
      <p:bldP spid="14" grpId="0" animBg="1"/>
      <p:bldP spid="15" grpId="0" animBg="1"/>
      <p:bldP spid="16" grpId="0"/>
      <p:bldP spid="17" grpId="0"/>
      <p:bldP spid="18" grpId="0" animBg="1"/>
      <p:bldP spid="19" grpId="0" animBg="1"/>
      <p:bldP spid="13" grpId="0" animBg="1"/>
      <p:bldP spid="22" grpId="0" animBg="1"/>
      <p:bldP spid="21" grpId="0"/>
      <p:bldP spid="24" grpId="0" animBg="1"/>
      <p:bldP spid="26" grpId="0" animBg="1"/>
      <p:bldP spid="25" grpId="0"/>
      <p:bldP spid="2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74638"/>
            <a:ext cx="8686800" cy="11430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3600" b="1" dirty="0" smtClean="0"/>
              <a:t>Chlapci si nasadili na hlavu reklamní čepičky.</a:t>
            </a:r>
            <a:br>
              <a:rPr lang="cs-CZ" sz="3600" b="1" dirty="0" smtClean="0"/>
            </a:br>
            <a:endParaRPr lang="cs-CZ" sz="3600" b="1" dirty="0"/>
          </a:p>
        </p:txBody>
      </p:sp>
      <p:sp>
        <p:nvSpPr>
          <p:cNvPr id="14" name="Oválný popisek 13"/>
          <p:cNvSpPr/>
          <p:nvPr/>
        </p:nvSpPr>
        <p:spPr>
          <a:xfrm rot="17127864">
            <a:off x="1208662" y="1730733"/>
            <a:ext cx="936224" cy="756037"/>
          </a:xfrm>
          <a:prstGeom prst="wedgeEllipseCallout">
            <a:avLst>
              <a:gd name="adj1" fmla="val -20137"/>
              <a:gd name="adj2" fmla="val 145095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válný popisek 14"/>
          <p:cNvSpPr/>
          <p:nvPr/>
        </p:nvSpPr>
        <p:spPr>
          <a:xfrm rot="2935863">
            <a:off x="6698329" y="1568170"/>
            <a:ext cx="928342" cy="714485"/>
          </a:xfrm>
          <a:prstGeom prst="wedgeEllipseCallout">
            <a:avLst>
              <a:gd name="adj1" fmla="val -22757"/>
              <a:gd name="adj2" fmla="val 179838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6757772" y="1620089"/>
            <a:ext cx="8467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3200" b="1" dirty="0" err="1" smtClean="0">
                <a:latin typeface="Arial" charset="0"/>
              </a:rPr>
              <a:t>Přs</a:t>
            </a:r>
            <a:endParaRPr lang="cs-CZ" sz="3200" b="1" dirty="0">
              <a:latin typeface="Arial" charset="0"/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1314683" y="1772816"/>
            <a:ext cx="7088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3200" b="1" dirty="0" smtClean="0">
                <a:latin typeface="Arial" charset="0"/>
              </a:rPr>
              <a:t>Po</a:t>
            </a:r>
            <a:endParaRPr lang="cs-CZ" sz="3200" b="1" dirty="0">
              <a:latin typeface="Arial" charset="0"/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2051720" y="2636912"/>
            <a:ext cx="1603324" cy="58477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200" b="1" dirty="0" smtClean="0"/>
              <a:t>Chlapci  </a:t>
            </a:r>
            <a:endParaRPr lang="cs-CZ" sz="3200" dirty="0">
              <a:solidFill>
                <a:srgbClr val="00B050"/>
              </a:solidFill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5076056" y="2636912"/>
            <a:ext cx="1851789" cy="58477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FFC000"/>
                </a:solidFill>
              </a:rPr>
              <a:t>s</a:t>
            </a:r>
            <a:r>
              <a:rPr lang="cs-CZ" sz="3200" b="1" dirty="0" smtClean="0">
                <a:solidFill>
                  <a:srgbClr val="FFC000"/>
                </a:solidFill>
              </a:rPr>
              <a:t>i nasadili</a:t>
            </a:r>
            <a:endParaRPr lang="cs-CZ" sz="3200" b="1" dirty="0">
              <a:solidFill>
                <a:srgbClr val="FFC000"/>
              </a:solidFill>
            </a:endParaRPr>
          </a:p>
        </p:txBody>
      </p:sp>
      <p:sp>
        <p:nvSpPr>
          <p:cNvPr id="23" name="Je rovno 22"/>
          <p:cNvSpPr/>
          <p:nvPr/>
        </p:nvSpPr>
        <p:spPr>
          <a:xfrm>
            <a:off x="3635896" y="2492896"/>
            <a:ext cx="1440160" cy="936104"/>
          </a:xfrm>
          <a:prstGeom prst="mathEqual">
            <a:avLst>
              <a:gd name="adj1" fmla="val 23520"/>
              <a:gd name="adj2" fmla="val 117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4355976" y="6012577"/>
            <a:ext cx="1686872" cy="58477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rgbClr val="CC0099"/>
                </a:solidFill>
              </a:rPr>
              <a:t>reklamní</a:t>
            </a:r>
            <a:endParaRPr lang="cs-CZ" sz="3200" dirty="0"/>
          </a:p>
        </p:txBody>
      </p:sp>
      <p:sp>
        <p:nvSpPr>
          <p:cNvPr id="20" name="Line 12"/>
          <p:cNvSpPr>
            <a:spLocks noChangeShapeType="1"/>
          </p:cNvSpPr>
          <p:nvPr/>
        </p:nvSpPr>
        <p:spPr bwMode="auto">
          <a:xfrm>
            <a:off x="5724128" y="3212976"/>
            <a:ext cx="72008" cy="1008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4" name="Obdélník 23"/>
          <p:cNvSpPr/>
          <p:nvPr/>
        </p:nvSpPr>
        <p:spPr>
          <a:xfrm>
            <a:off x="4860032" y="4221088"/>
            <a:ext cx="1629549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FFFF00"/>
                </a:solidFill>
              </a:rPr>
              <a:t>n</a:t>
            </a:r>
            <a:r>
              <a:rPr lang="cs-CZ" sz="3200" b="1" dirty="0" smtClean="0">
                <a:solidFill>
                  <a:srgbClr val="FFFF00"/>
                </a:solidFill>
              </a:rPr>
              <a:t>a hlavu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26" name="Oválný popisek 25"/>
          <p:cNvSpPr/>
          <p:nvPr/>
        </p:nvSpPr>
        <p:spPr>
          <a:xfrm rot="8104007" flipH="1">
            <a:off x="3611755" y="3474035"/>
            <a:ext cx="916825" cy="922497"/>
          </a:xfrm>
          <a:prstGeom prst="wedgeEllipseCallout">
            <a:avLst>
              <a:gd name="adj1" fmla="val 35784"/>
              <a:gd name="adj2" fmla="val -83695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bdélník 24"/>
          <p:cNvSpPr/>
          <p:nvPr/>
        </p:nvSpPr>
        <p:spPr>
          <a:xfrm>
            <a:off x="3563888" y="3573016"/>
            <a:ext cx="9557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 smtClean="0"/>
              <a:t>Pum</a:t>
            </a:r>
            <a:endParaRPr lang="cs-CZ" sz="3200" b="1" dirty="0"/>
          </a:p>
        </p:txBody>
      </p:sp>
      <p:sp>
        <p:nvSpPr>
          <p:cNvPr id="27" name="Line 12"/>
          <p:cNvSpPr>
            <a:spLocks noChangeShapeType="1"/>
          </p:cNvSpPr>
          <p:nvPr/>
        </p:nvSpPr>
        <p:spPr bwMode="auto">
          <a:xfrm flipH="1">
            <a:off x="6084168" y="5445224"/>
            <a:ext cx="1224136" cy="9361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8" name="Obdélník 27"/>
          <p:cNvSpPr/>
          <p:nvPr/>
        </p:nvSpPr>
        <p:spPr>
          <a:xfrm>
            <a:off x="6660232" y="4869160"/>
            <a:ext cx="1446230" cy="58477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rgbClr val="FFFF00"/>
                </a:solidFill>
              </a:rPr>
              <a:t>čepičky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29" name="Oválný popisek 28"/>
          <p:cNvSpPr/>
          <p:nvPr/>
        </p:nvSpPr>
        <p:spPr>
          <a:xfrm rot="19611543">
            <a:off x="3965288" y="4905823"/>
            <a:ext cx="946575" cy="959815"/>
          </a:xfrm>
          <a:prstGeom prst="wedgeEllipseCallout">
            <a:avLst>
              <a:gd name="adj1" fmla="val 16901"/>
              <a:gd name="adj2" fmla="val 83105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TextovéPole 29"/>
          <p:cNvSpPr txBox="1"/>
          <p:nvPr/>
        </p:nvSpPr>
        <p:spPr>
          <a:xfrm>
            <a:off x="4067944" y="5013176"/>
            <a:ext cx="7599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err="1" smtClean="0"/>
              <a:t>Pks</a:t>
            </a:r>
            <a:endParaRPr lang="cs-CZ" sz="3200" b="1" dirty="0"/>
          </a:p>
        </p:txBody>
      </p:sp>
      <p:sp>
        <p:nvSpPr>
          <p:cNvPr id="31" name="Line 12"/>
          <p:cNvSpPr>
            <a:spLocks noChangeShapeType="1"/>
          </p:cNvSpPr>
          <p:nvPr/>
        </p:nvSpPr>
        <p:spPr bwMode="auto">
          <a:xfrm>
            <a:off x="5796136" y="3212976"/>
            <a:ext cx="1440160" cy="165618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3" name="Oválný popisek 32"/>
          <p:cNvSpPr/>
          <p:nvPr/>
        </p:nvSpPr>
        <p:spPr>
          <a:xfrm rot="14799826" flipH="1">
            <a:off x="7454997" y="3787400"/>
            <a:ext cx="916825" cy="922497"/>
          </a:xfrm>
          <a:prstGeom prst="wedgeEllipseCallout">
            <a:avLst>
              <a:gd name="adj1" fmla="val 35784"/>
              <a:gd name="adj2" fmla="val -83695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TextovéPole 31"/>
          <p:cNvSpPr txBox="1"/>
          <p:nvPr/>
        </p:nvSpPr>
        <p:spPr>
          <a:xfrm>
            <a:off x="7524328" y="3933056"/>
            <a:ext cx="7567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Pt4</a:t>
            </a:r>
            <a:endParaRPr lang="cs-CZ" sz="3200" b="1" dirty="0"/>
          </a:p>
        </p:txBody>
      </p:sp>
      <p:sp>
        <p:nvSpPr>
          <p:cNvPr id="34" name="7cípá hvězda 33"/>
          <p:cNvSpPr/>
          <p:nvPr/>
        </p:nvSpPr>
        <p:spPr>
          <a:xfrm>
            <a:off x="611560" y="3933056"/>
            <a:ext cx="2088232" cy="2088232"/>
          </a:xfrm>
          <a:prstGeom prst="star7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6" dur="1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1" dur="1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4" dur="1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9" dur="1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4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9" dur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2" dur="1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/>
      <p:bldP spid="17" grpId="0"/>
      <p:bldP spid="18" grpId="0" animBg="1"/>
      <p:bldP spid="19" grpId="0" animBg="1"/>
      <p:bldP spid="13" grpId="0" animBg="1"/>
      <p:bldP spid="20" grpId="0" animBg="1"/>
      <p:bldP spid="24" grpId="0" animBg="1"/>
      <p:bldP spid="26" grpId="0" animBg="1"/>
      <p:bldP spid="25" grpId="0"/>
      <p:bldP spid="27" grpId="0" animBg="1"/>
      <p:bldP spid="28" grpId="0" animBg="1"/>
      <p:bldP spid="29" grpId="0" animBg="1"/>
      <p:bldP spid="30" grpId="0"/>
      <p:bldP spid="31" grpId="0" animBg="1"/>
      <p:bldP spid="33" grpId="0" animBg="1"/>
      <p:bldP spid="3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válný popisek 33"/>
          <p:cNvSpPr/>
          <p:nvPr/>
        </p:nvSpPr>
        <p:spPr>
          <a:xfrm rot="15987490" flipH="1">
            <a:off x="7698619" y="4497943"/>
            <a:ext cx="916825" cy="922497"/>
          </a:xfrm>
          <a:prstGeom prst="wedgeEllipseCallout">
            <a:avLst>
              <a:gd name="adj1" fmla="val 37286"/>
              <a:gd name="adj2" fmla="val -104769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3600" b="1" dirty="0" smtClean="0"/>
              <a:t>Monika věšela na šňůry vyprané prádlo.</a:t>
            </a:r>
            <a:br>
              <a:rPr lang="cs-CZ" sz="3600" b="1" dirty="0" smtClean="0"/>
            </a:br>
            <a:endParaRPr lang="cs-CZ" sz="3600" b="1" dirty="0"/>
          </a:p>
        </p:txBody>
      </p:sp>
      <p:sp>
        <p:nvSpPr>
          <p:cNvPr id="14" name="Oválný popisek 13"/>
          <p:cNvSpPr/>
          <p:nvPr/>
        </p:nvSpPr>
        <p:spPr>
          <a:xfrm rot="17127864">
            <a:off x="893451" y="1693042"/>
            <a:ext cx="918575" cy="835633"/>
          </a:xfrm>
          <a:prstGeom prst="wedgeEllipseCallout">
            <a:avLst>
              <a:gd name="adj1" fmla="val -27389"/>
              <a:gd name="adj2" fmla="val 99858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válný popisek 14"/>
          <p:cNvSpPr/>
          <p:nvPr/>
        </p:nvSpPr>
        <p:spPr>
          <a:xfrm rot="2935863">
            <a:off x="5459386" y="1717605"/>
            <a:ext cx="1033541" cy="914089"/>
          </a:xfrm>
          <a:prstGeom prst="wedgeEllipseCallout">
            <a:avLst>
              <a:gd name="adj1" fmla="val -18981"/>
              <a:gd name="adj2" fmla="val 100930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5508104" y="1836113"/>
            <a:ext cx="8467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3200" b="1" dirty="0" err="1" smtClean="0">
                <a:latin typeface="Arial" charset="0"/>
              </a:rPr>
              <a:t>Přs</a:t>
            </a:r>
            <a:endParaRPr lang="cs-CZ" sz="3200" b="1" dirty="0">
              <a:latin typeface="Arial" charset="0"/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971600" y="1772816"/>
            <a:ext cx="7088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3200" b="1" dirty="0" smtClean="0">
                <a:latin typeface="Arial" charset="0"/>
              </a:rPr>
              <a:t>Po</a:t>
            </a:r>
            <a:endParaRPr lang="cs-CZ" sz="3200" b="1" dirty="0">
              <a:latin typeface="Arial" charset="0"/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1331640" y="2636912"/>
            <a:ext cx="1479700" cy="58477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200" b="1" dirty="0"/>
              <a:t>M</a:t>
            </a:r>
            <a:r>
              <a:rPr lang="cs-CZ" sz="3200" b="1" dirty="0" smtClean="0"/>
              <a:t>onika</a:t>
            </a:r>
            <a:endParaRPr lang="cs-CZ" sz="3200" dirty="0">
              <a:solidFill>
                <a:srgbClr val="00B050"/>
              </a:solidFill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4572000" y="2636912"/>
            <a:ext cx="1254895" cy="58477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rgbClr val="FFC000"/>
                </a:solidFill>
              </a:rPr>
              <a:t>věšela</a:t>
            </a:r>
            <a:endParaRPr lang="cs-CZ" sz="3200" b="1" dirty="0">
              <a:solidFill>
                <a:srgbClr val="FFC000"/>
              </a:solidFill>
            </a:endParaRPr>
          </a:p>
        </p:txBody>
      </p:sp>
      <p:sp>
        <p:nvSpPr>
          <p:cNvPr id="23" name="Je rovno 22"/>
          <p:cNvSpPr/>
          <p:nvPr/>
        </p:nvSpPr>
        <p:spPr>
          <a:xfrm>
            <a:off x="2987824" y="2492896"/>
            <a:ext cx="1440160" cy="936104"/>
          </a:xfrm>
          <a:prstGeom prst="mathEqual">
            <a:avLst>
              <a:gd name="adj1" fmla="val 23520"/>
              <a:gd name="adj2" fmla="val 117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3851920" y="5877272"/>
            <a:ext cx="1560427" cy="58477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rgbClr val="CC0099"/>
                </a:solidFill>
              </a:rPr>
              <a:t>vyprané</a:t>
            </a:r>
            <a:endParaRPr lang="cs-CZ" sz="3200" dirty="0"/>
          </a:p>
        </p:txBody>
      </p:sp>
      <p:sp>
        <p:nvSpPr>
          <p:cNvPr id="20" name="Line 12"/>
          <p:cNvSpPr>
            <a:spLocks noChangeShapeType="1"/>
          </p:cNvSpPr>
          <p:nvPr/>
        </p:nvSpPr>
        <p:spPr bwMode="auto">
          <a:xfrm>
            <a:off x="5148064" y="3212976"/>
            <a:ext cx="360040" cy="11521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4" name="Obdélník 23"/>
          <p:cNvSpPr/>
          <p:nvPr/>
        </p:nvSpPr>
        <p:spPr>
          <a:xfrm>
            <a:off x="4572000" y="4509120"/>
            <a:ext cx="1643591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FFFF00"/>
                </a:solidFill>
              </a:rPr>
              <a:t>n</a:t>
            </a:r>
            <a:r>
              <a:rPr lang="cs-CZ" sz="3200" b="1" dirty="0" smtClean="0">
                <a:solidFill>
                  <a:srgbClr val="FFFF00"/>
                </a:solidFill>
              </a:rPr>
              <a:t>a šňůry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26" name="Oválný popisek 25"/>
          <p:cNvSpPr/>
          <p:nvPr/>
        </p:nvSpPr>
        <p:spPr>
          <a:xfrm rot="15987490" flipH="1">
            <a:off x="5970427" y="3525791"/>
            <a:ext cx="916825" cy="922497"/>
          </a:xfrm>
          <a:prstGeom prst="wedgeEllipseCallout">
            <a:avLst>
              <a:gd name="adj1" fmla="val 37286"/>
              <a:gd name="adj2" fmla="val -104769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bdélník 24"/>
          <p:cNvSpPr/>
          <p:nvPr/>
        </p:nvSpPr>
        <p:spPr>
          <a:xfrm>
            <a:off x="5940152" y="3645024"/>
            <a:ext cx="9557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 smtClean="0"/>
              <a:t>Pum</a:t>
            </a:r>
            <a:endParaRPr lang="cs-CZ" sz="3200" b="1" dirty="0"/>
          </a:p>
        </p:txBody>
      </p:sp>
      <p:sp>
        <p:nvSpPr>
          <p:cNvPr id="27" name="Line 12"/>
          <p:cNvSpPr>
            <a:spLocks noChangeShapeType="1"/>
          </p:cNvSpPr>
          <p:nvPr/>
        </p:nvSpPr>
        <p:spPr bwMode="auto">
          <a:xfrm flipH="1">
            <a:off x="5436096" y="5589240"/>
            <a:ext cx="1152128" cy="6034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8" name="Obdélník 27"/>
          <p:cNvSpPr/>
          <p:nvPr/>
        </p:nvSpPr>
        <p:spPr>
          <a:xfrm>
            <a:off x="6588224" y="5364505"/>
            <a:ext cx="1377878" cy="58477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FFFF00"/>
                </a:solidFill>
              </a:rPr>
              <a:t>p</a:t>
            </a:r>
            <a:r>
              <a:rPr lang="cs-CZ" sz="3200" b="1" dirty="0" smtClean="0">
                <a:solidFill>
                  <a:srgbClr val="FFFF00"/>
                </a:solidFill>
              </a:rPr>
              <a:t>rádlo 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29" name="Oválný popisek 28"/>
          <p:cNvSpPr/>
          <p:nvPr/>
        </p:nvSpPr>
        <p:spPr>
          <a:xfrm rot="19611543">
            <a:off x="3533239" y="4833816"/>
            <a:ext cx="946575" cy="959815"/>
          </a:xfrm>
          <a:prstGeom prst="wedgeEllipseCallout">
            <a:avLst>
              <a:gd name="adj1" fmla="val 15715"/>
              <a:gd name="adj2" fmla="val 77534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TextovéPole 29"/>
          <p:cNvSpPr txBox="1"/>
          <p:nvPr/>
        </p:nvSpPr>
        <p:spPr>
          <a:xfrm>
            <a:off x="3596024" y="4941168"/>
            <a:ext cx="7599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err="1" smtClean="0"/>
              <a:t>Pks</a:t>
            </a:r>
            <a:endParaRPr lang="cs-CZ" sz="3200" b="1" dirty="0"/>
          </a:p>
        </p:txBody>
      </p:sp>
      <p:sp>
        <p:nvSpPr>
          <p:cNvPr id="31" name="Line 12"/>
          <p:cNvSpPr>
            <a:spLocks noChangeShapeType="1"/>
          </p:cNvSpPr>
          <p:nvPr/>
        </p:nvSpPr>
        <p:spPr bwMode="auto">
          <a:xfrm>
            <a:off x="5220072" y="3212976"/>
            <a:ext cx="2088232" cy="208823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7740352" y="4644425"/>
            <a:ext cx="7567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 smtClean="0"/>
              <a:t>Pt4</a:t>
            </a:r>
            <a:endParaRPr lang="cs-CZ" sz="3200" b="1" dirty="0"/>
          </a:p>
        </p:txBody>
      </p:sp>
      <p:sp>
        <p:nvSpPr>
          <p:cNvPr id="22" name="Slunce 21"/>
          <p:cNvSpPr/>
          <p:nvPr/>
        </p:nvSpPr>
        <p:spPr>
          <a:xfrm>
            <a:off x="611560" y="3933056"/>
            <a:ext cx="2232248" cy="2016224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6" dur="1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1" dur="1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4" dur="1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9" dur="1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4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9" dur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2" dur="1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14" grpId="0" animBg="1"/>
      <p:bldP spid="15" grpId="0" animBg="1"/>
      <p:bldP spid="16" grpId="0"/>
      <p:bldP spid="17" grpId="0"/>
      <p:bldP spid="18" grpId="0" animBg="1"/>
      <p:bldP spid="19" grpId="0" animBg="1"/>
      <p:bldP spid="13" grpId="0" animBg="1"/>
      <p:bldP spid="20" grpId="0" animBg="1"/>
      <p:bldP spid="24" grpId="0" animBg="1"/>
      <p:bldP spid="26" grpId="0" animBg="1"/>
      <p:bldP spid="25" grpId="0"/>
      <p:bldP spid="27" grpId="0" animBg="1"/>
      <p:bldP spid="28" grpId="0" animBg="1"/>
      <p:bldP spid="29" grpId="0" animBg="1"/>
      <p:bldP spid="30" grpId="0"/>
      <p:bldP spid="31" grpId="0" animBg="1"/>
      <p:bldP spid="3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3600" b="1" dirty="0" smtClean="0"/>
              <a:t>V posledních dnech se mu zlepšila nálada.</a:t>
            </a:r>
            <a:br>
              <a:rPr lang="cs-CZ" sz="3600" b="1" dirty="0" smtClean="0"/>
            </a:br>
            <a:r>
              <a:rPr lang="cs-CZ" sz="3600" b="1" dirty="0" smtClean="0"/>
              <a:t/>
            </a:r>
            <a:br>
              <a:rPr lang="cs-CZ" sz="3600" b="1" dirty="0" smtClean="0"/>
            </a:br>
            <a:endParaRPr lang="cs-CZ" sz="3600" b="1" dirty="0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3419872" y="3212976"/>
            <a:ext cx="0" cy="1008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4" name="Oválný popisek 13"/>
          <p:cNvSpPr/>
          <p:nvPr/>
        </p:nvSpPr>
        <p:spPr>
          <a:xfrm rot="17127864">
            <a:off x="1712719" y="1730733"/>
            <a:ext cx="936224" cy="756037"/>
          </a:xfrm>
          <a:prstGeom prst="wedgeEllipseCallout">
            <a:avLst>
              <a:gd name="adj1" fmla="val -20137"/>
              <a:gd name="adj2" fmla="val 145095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válný popisek 14"/>
          <p:cNvSpPr/>
          <p:nvPr/>
        </p:nvSpPr>
        <p:spPr>
          <a:xfrm rot="2935863">
            <a:off x="7274395" y="1568171"/>
            <a:ext cx="928342" cy="714485"/>
          </a:xfrm>
          <a:prstGeom prst="wedgeEllipseCallout">
            <a:avLst>
              <a:gd name="adj1" fmla="val -22757"/>
              <a:gd name="adj2" fmla="val 179838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7380312" y="1628800"/>
            <a:ext cx="7088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3200" b="1" dirty="0" smtClean="0">
                <a:latin typeface="Arial" charset="0"/>
              </a:rPr>
              <a:t>Po</a:t>
            </a:r>
            <a:endParaRPr lang="cs-CZ" sz="3200" b="1" dirty="0">
              <a:latin typeface="Arial" charset="0"/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1763688" y="1772816"/>
            <a:ext cx="8467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3200" b="1" dirty="0" err="1" smtClean="0">
                <a:latin typeface="Arial" charset="0"/>
              </a:rPr>
              <a:t>Přs</a:t>
            </a:r>
            <a:endParaRPr lang="cs-CZ" sz="3200" b="1" dirty="0">
              <a:latin typeface="Arial" charset="0"/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2267744" y="2636912"/>
            <a:ext cx="1904304" cy="58477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rgbClr val="FFC000"/>
                </a:solidFill>
              </a:rPr>
              <a:t>se zlepšila</a:t>
            </a:r>
            <a:endParaRPr lang="cs-CZ" sz="3200" dirty="0">
              <a:solidFill>
                <a:srgbClr val="00B050"/>
              </a:solidFill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5796136" y="2636912"/>
            <a:ext cx="1330814" cy="58477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200" b="1" dirty="0"/>
              <a:t>n</a:t>
            </a:r>
            <a:r>
              <a:rPr lang="cs-CZ" sz="3200" b="1" dirty="0" smtClean="0"/>
              <a:t>álada</a:t>
            </a:r>
            <a:endParaRPr lang="cs-CZ" sz="3200" b="1" dirty="0">
              <a:solidFill>
                <a:srgbClr val="FFC000"/>
              </a:solidFill>
            </a:endParaRPr>
          </a:p>
        </p:txBody>
      </p:sp>
      <p:sp>
        <p:nvSpPr>
          <p:cNvPr id="23" name="Je rovno 22"/>
          <p:cNvSpPr/>
          <p:nvPr/>
        </p:nvSpPr>
        <p:spPr>
          <a:xfrm>
            <a:off x="4211960" y="2492896"/>
            <a:ext cx="1440160" cy="936104"/>
          </a:xfrm>
          <a:prstGeom prst="mathEqual">
            <a:avLst>
              <a:gd name="adj1" fmla="val 23520"/>
              <a:gd name="adj2" fmla="val 117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1763688" y="4284385"/>
            <a:ext cx="1508746" cy="58477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CC0099"/>
                </a:solidFill>
              </a:rPr>
              <a:t>v</a:t>
            </a:r>
            <a:r>
              <a:rPr lang="cs-CZ" sz="3200" b="1" dirty="0" smtClean="0">
                <a:solidFill>
                  <a:srgbClr val="CC0099"/>
                </a:solidFill>
              </a:rPr>
              <a:t> dnech</a:t>
            </a:r>
            <a:endParaRPr lang="cs-CZ" sz="3200" dirty="0"/>
          </a:p>
        </p:txBody>
      </p:sp>
      <p:sp>
        <p:nvSpPr>
          <p:cNvPr id="22" name="Oválný popisek 21"/>
          <p:cNvSpPr/>
          <p:nvPr/>
        </p:nvSpPr>
        <p:spPr>
          <a:xfrm rot="19219108">
            <a:off x="448907" y="4628747"/>
            <a:ext cx="946575" cy="959815"/>
          </a:xfrm>
          <a:prstGeom prst="wedgeEllipseCallout">
            <a:avLst>
              <a:gd name="adj1" fmla="val 13797"/>
              <a:gd name="adj2" fmla="val 81323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TextovéPole 20"/>
          <p:cNvSpPr txBox="1"/>
          <p:nvPr/>
        </p:nvSpPr>
        <p:spPr>
          <a:xfrm>
            <a:off x="539552" y="4788441"/>
            <a:ext cx="7599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err="1" smtClean="0"/>
              <a:t>Pks</a:t>
            </a:r>
            <a:endParaRPr lang="cs-CZ" sz="3200" b="1" dirty="0"/>
          </a:p>
        </p:txBody>
      </p:sp>
      <p:sp>
        <p:nvSpPr>
          <p:cNvPr id="24" name="Obdélník 23"/>
          <p:cNvSpPr/>
          <p:nvPr/>
        </p:nvSpPr>
        <p:spPr>
          <a:xfrm>
            <a:off x="3347864" y="4284385"/>
            <a:ext cx="737702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rgbClr val="FFFF00"/>
                </a:solidFill>
              </a:rPr>
              <a:t>mu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26" name="Oválný popisek 25"/>
          <p:cNvSpPr/>
          <p:nvPr/>
        </p:nvSpPr>
        <p:spPr>
          <a:xfrm rot="8566542" flipH="1">
            <a:off x="1074396" y="3292148"/>
            <a:ext cx="916825" cy="958306"/>
          </a:xfrm>
          <a:prstGeom prst="wedgeEllipseCallout">
            <a:avLst>
              <a:gd name="adj1" fmla="val 24008"/>
              <a:gd name="adj2" fmla="val -85611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Line 12"/>
          <p:cNvSpPr>
            <a:spLocks noChangeShapeType="1"/>
          </p:cNvSpPr>
          <p:nvPr/>
        </p:nvSpPr>
        <p:spPr bwMode="auto">
          <a:xfrm flipH="1">
            <a:off x="2699792" y="3212976"/>
            <a:ext cx="720080" cy="1008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8" name="Obdélník 27"/>
          <p:cNvSpPr/>
          <p:nvPr/>
        </p:nvSpPr>
        <p:spPr>
          <a:xfrm>
            <a:off x="755576" y="5733256"/>
            <a:ext cx="2028119" cy="58477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rgbClr val="FFFF00"/>
                </a:solidFill>
              </a:rPr>
              <a:t>posledních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29" name="Oválný popisek 28"/>
          <p:cNvSpPr/>
          <p:nvPr/>
        </p:nvSpPr>
        <p:spPr>
          <a:xfrm rot="5081385">
            <a:off x="4188314" y="3320747"/>
            <a:ext cx="946575" cy="959815"/>
          </a:xfrm>
          <a:prstGeom prst="wedgeEllipseCallout">
            <a:avLst>
              <a:gd name="adj1" fmla="val 37863"/>
              <a:gd name="adj2" fmla="val 84101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TextovéPole 29"/>
          <p:cNvSpPr txBox="1"/>
          <p:nvPr/>
        </p:nvSpPr>
        <p:spPr>
          <a:xfrm>
            <a:off x="1115616" y="3420289"/>
            <a:ext cx="7938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Puč</a:t>
            </a:r>
            <a:endParaRPr lang="cs-CZ" sz="3200" b="1" dirty="0"/>
          </a:p>
        </p:txBody>
      </p:sp>
      <p:sp>
        <p:nvSpPr>
          <p:cNvPr id="31" name="Line 12"/>
          <p:cNvSpPr>
            <a:spLocks noChangeShapeType="1"/>
          </p:cNvSpPr>
          <p:nvPr/>
        </p:nvSpPr>
        <p:spPr bwMode="auto">
          <a:xfrm flipH="1">
            <a:off x="1979712" y="4869160"/>
            <a:ext cx="504056" cy="86409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5" name="Obdélník 24"/>
          <p:cNvSpPr/>
          <p:nvPr/>
        </p:nvSpPr>
        <p:spPr>
          <a:xfrm>
            <a:off x="4226336" y="3429000"/>
            <a:ext cx="8497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 err="1" smtClean="0"/>
              <a:t>Pt</a:t>
            </a:r>
            <a:r>
              <a:rPr lang="cs-CZ" sz="3200" b="1" dirty="0" smtClean="0"/>
              <a:t> 3</a:t>
            </a:r>
            <a:endParaRPr lang="cs-CZ" sz="3200" b="1" dirty="0"/>
          </a:p>
        </p:txBody>
      </p:sp>
      <p:sp>
        <p:nvSpPr>
          <p:cNvPr id="32" name="Popisek se čtyřstrannou šipkou 31"/>
          <p:cNvSpPr/>
          <p:nvPr/>
        </p:nvSpPr>
        <p:spPr>
          <a:xfrm>
            <a:off x="5868144" y="4005064"/>
            <a:ext cx="2448272" cy="2376264"/>
          </a:xfrm>
          <a:prstGeom prst="quadArrowCallou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6" dur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1" dur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4" dur="1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9" dur="1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4" dur="1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9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2" dur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4" grpId="0" animBg="1"/>
      <p:bldP spid="14" grpId="0" animBg="1"/>
      <p:bldP spid="15" grpId="0" animBg="1"/>
      <p:bldP spid="16" grpId="0"/>
      <p:bldP spid="17" grpId="0"/>
      <p:bldP spid="18" grpId="0" animBg="1"/>
      <p:bldP spid="19" grpId="0" animBg="1"/>
      <p:bldP spid="13" grpId="0" animBg="1"/>
      <p:bldP spid="22" grpId="0" animBg="1"/>
      <p:bldP spid="21" grpId="0"/>
      <p:bldP spid="24" grpId="0" animBg="1"/>
      <p:bldP spid="26" grpId="0" animBg="1"/>
      <p:bldP spid="27" grpId="0" animBg="1"/>
      <p:bldP spid="28" grpId="0" animBg="1"/>
      <p:bldP spid="29" grpId="0" animBg="1"/>
      <p:bldP spid="30" grpId="0"/>
      <p:bldP spid="31" grpId="0" animBg="1"/>
      <p:bldP spid="2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3600" b="1" dirty="0" smtClean="0"/>
              <a:t>Nedělní autobus do Prahy byl poloprázdný.</a:t>
            </a:r>
            <a:br>
              <a:rPr lang="cs-CZ" sz="3600" b="1" dirty="0" smtClean="0"/>
            </a:br>
            <a:r>
              <a:rPr lang="cs-CZ" sz="3600" b="1" dirty="0" smtClean="0"/>
              <a:t/>
            </a:r>
            <a:br>
              <a:rPr lang="cs-CZ" sz="3600" b="1" dirty="0" smtClean="0"/>
            </a:br>
            <a:endParaRPr lang="cs-CZ" sz="3600" b="1" dirty="0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 flipH="1">
            <a:off x="2483768" y="3212976"/>
            <a:ext cx="720080" cy="122413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4" name="Oválný popisek 13"/>
          <p:cNvSpPr/>
          <p:nvPr/>
        </p:nvSpPr>
        <p:spPr>
          <a:xfrm rot="17127864">
            <a:off x="1208662" y="1730733"/>
            <a:ext cx="936224" cy="756037"/>
          </a:xfrm>
          <a:prstGeom prst="wedgeEllipseCallout">
            <a:avLst>
              <a:gd name="adj1" fmla="val -20137"/>
              <a:gd name="adj2" fmla="val 145095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válný popisek 14"/>
          <p:cNvSpPr/>
          <p:nvPr/>
        </p:nvSpPr>
        <p:spPr>
          <a:xfrm rot="2935863">
            <a:off x="6698329" y="1568170"/>
            <a:ext cx="928342" cy="714485"/>
          </a:xfrm>
          <a:prstGeom prst="wedgeEllipseCallout">
            <a:avLst>
              <a:gd name="adj1" fmla="val -22757"/>
              <a:gd name="adj2" fmla="val 179838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6700866" y="1620089"/>
            <a:ext cx="9605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3200" b="1" smtClean="0">
                <a:latin typeface="Arial" charset="0"/>
              </a:rPr>
              <a:t>Přjs</a:t>
            </a:r>
            <a:endParaRPr lang="cs-CZ" sz="3200" b="1" dirty="0">
              <a:latin typeface="Arial" charset="0"/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1314683" y="1772816"/>
            <a:ext cx="7088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3200" b="1" dirty="0" smtClean="0">
                <a:latin typeface="Arial" charset="0"/>
              </a:rPr>
              <a:t>Po</a:t>
            </a:r>
            <a:endParaRPr lang="cs-CZ" sz="3200" b="1" dirty="0">
              <a:latin typeface="Arial" charset="0"/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2051720" y="2636912"/>
            <a:ext cx="1708288" cy="58477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200" b="1" dirty="0" smtClean="0"/>
              <a:t>Autobus </a:t>
            </a:r>
            <a:endParaRPr lang="cs-CZ" sz="3200" dirty="0">
              <a:solidFill>
                <a:srgbClr val="00B050"/>
              </a:solidFill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5076056" y="2636912"/>
            <a:ext cx="2893100" cy="58477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FFC000"/>
                </a:solidFill>
              </a:rPr>
              <a:t>b</a:t>
            </a:r>
            <a:r>
              <a:rPr lang="cs-CZ" sz="3200" b="1" dirty="0" smtClean="0">
                <a:solidFill>
                  <a:srgbClr val="FFC000"/>
                </a:solidFill>
              </a:rPr>
              <a:t>yl poloprázdný</a:t>
            </a:r>
            <a:endParaRPr lang="cs-CZ" sz="3200" b="1" dirty="0">
              <a:solidFill>
                <a:srgbClr val="FFC000"/>
              </a:solidFill>
            </a:endParaRPr>
          </a:p>
        </p:txBody>
      </p:sp>
      <p:sp>
        <p:nvSpPr>
          <p:cNvPr id="23" name="Je rovno 22"/>
          <p:cNvSpPr/>
          <p:nvPr/>
        </p:nvSpPr>
        <p:spPr>
          <a:xfrm>
            <a:off x="3707904" y="2492896"/>
            <a:ext cx="1440160" cy="936104"/>
          </a:xfrm>
          <a:prstGeom prst="mathEqual">
            <a:avLst>
              <a:gd name="adj1" fmla="val 23520"/>
              <a:gd name="adj2" fmla="val 117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1475656" y="4509120"/>
            <a:ext cx="1459054" cy="58477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rgbClr val="CC0099"/>
                </a:solidFill>
              </a:rPr>
              <a:t>nedělní</a:t>
            </a:r>
            <a:endParaRPr lang="cs-CZ" sz="3200" dirty="0"/>
          </a:p>
        </p:txBody>
      </p:sp>
      <p:sp>
        <p:nvSpPr>
          <p:cNvPr id="22" name="Oválný popisek 21"/>
          <p:cNvSpPr/>
          <p:nvPr/>
        </p:nvSpPr>
        <p:spPr>
          <a:xfrm rot="19584791">
            <a:off x="798029" y="3466686"/>
            <a:ext cx="946575" cy="959815"/>
          </a:xfrm>
          <a:prstGeom prst="wedgeEllipseCallout">
            <a:avLst>
              <a:gd name="adj1" fmla="val 25186"/>
              <a:gd name="adj2" fmla="val 86655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TextovéPole 20"/>
          <p:cNvSpPr txBox="1"/>
          <p:nvPr/>
        </p:nvSpPr>
        <p:spPr>
          <a:xfrm>
            <a:off x="899592" y="3645024"/>
            <a:ext cx="7599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err="1" smtClean="0"/>
              <a:t>Pks</a:t>
            </a:r>
            <a:endParaRPr lang="cs-CZ" sz="3200" b="1" dirty="0"/>
          </a:p>
        </p:txBody>
      </p:sp>
      <p:sp>
        <p:nvSpPr>
          <p:cNvPr id="27" name="Line 12"/>
          <p:cNvSpPr>
            <a:spLocks noChangeShapeType="1"/>
          </p:cNvSpPr>
          <p:nvPr/>
        </p:nvSpPr>
        <p:spPr bwMode="auto">
          <a:xfrm>
            <a:off x="3203848" y="3212976"/>
            <a:ext cx="1008112" cy="129614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8" name="Obdélník 27"/>
          <p:cNvSpPr/>
          <p:nvPr/>
        </p:nvSpPr>
        <p:spPr>
          <a:xfrm>
            <a:off x="3491880" y="4509120"/>
            <a:ext cx="1681422" cy="58477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FFFF00"/>
                </a:solidFill>
              </a:rPr>
              <a:t>d</a:t>
            </a:r>
            <a:r>
              <a:rPr lang="cs-CZ" sz="3200" b="1" dirty="0" smtClean="0">
                <a:solidFill>
                  <a:srgbClr val="FFFF00"/>
                </a:solidFill>
              </a:rPr>
              <a:t>o Prahy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29" name="Oválný popisek 28"/>
          <p:cNvSpPr/>
          <p:nvPr/>
        </p:nvSpPr>
        <p:spPr>
          <a:xfrm rot="5159553">
            <a:off x="4610522" y="3526770"/>
            <a:ext cx="946575" cy="959815"/>
          </a:xfrm>
          <a:prstGeom prst="wedgeEllipseCallout">
            <a:avLst>
              <a:gd name="adj1" fmla="val 38254"/>
              <a:gd name="adj2" fmla="val 82523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TextovéPole 29"/>
          <p:cNvSpPr txBox="1"/>
          <p:nvPr/>
        </p:nvSpPr>
        <p:spPr>
          <a:xfrm>
            <a:off x="4644008" y="3645024"/>
            <a:ext cx="8194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err="1" smtClean="0"/>
              <a:t>Pkn</a:t>
            </a:r>
            <a:endParaRPr lang="cs-CZ" sz="3200" b="1" dirty="0"/>
          </a:p>
        </p:txBody>
      </p:sp>
      <p:sp>
        <p:nvSpPr>
          <p:cNvPr id="20" name="Srdce 19"/>
          <p:cNvSpPr/>
          <p:nvPr/>
        </p:nvSpPr>
        <p:spPr>
          <a:xfrm>
            <a:off x="6300192" y="4221088"/>
            <a:ext cx="2160240" cy="1944216"/>
          </a:xfrm>
          <a:prstGeom prst="hear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6" dur="1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1" dur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4" dur="1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4" grpId="0" animBg="1"/>
      <p:bldP spid="14" grpId="0" animBg="1"/>
      <p:bldP spid="15" grpId="0" animBg="1"/>
      <p:bldP spid="16" grpId="0"/>
      <p:bldP spid="17" grpId="0"/>
      <p:bldP spid="18" grpId="0" animBg="1"/>
      <p:bldP spid="19" grpId="0" animBg="1"/>
      <p:bldP spid="13" grpId="0" animBg="1"/>
      <p:bldP spid="22" grpId="0" animBg="1"/>
      <p:bldP spid="21" grpId="0"/>
      <p:bldP spid="27" grpId="0" animBg="1"/>
      <p:bldP spid="28" grpId="0" animBg="1"/>
      <p:bldP spid="29" grpId="0" animBg="1"/>
      <p:bldP spid="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b="1" dirty="0" smtClean="0"/>
              <a:t>Určete větné členy a věty znázorněte graficky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 smtClean="0">
                <a:solidFill>
                  <a:schemeClr val="bg2">
                    <a:lumMod val="10000"/>
                  </a:schemeClr>
                </a:solidFill>
              </a:rPr>
              <a:t>K okénku auta se sklonila rozesmátá tvář.</a:t>
            </a:r>
          </a:p>
          <a:p>
            <a:r>
              <a:rPr lang="cs-CZ" b="1" dirty="0" smtClean="0">
                <a:solidFill>
                  <a:schemeClr val="bg2">
                    <a:lumMod val="10000"/>
                  </a:schemeClr>
                </a:solidFill>
              </a:rPr>
              <a:t>Rozzlobený </a:t>
            </a:r>
            <a:r>
              <a:rPr lang="cs-CZ" b="1" dirty="0" err="1" smtClean="0">
                <a:solidFill>
                  <a:schemeClr val="bg2">
                    <a:lumMod val="10000"/>
                  </a:schemeClr>
                </a:solidFill>
              </a:rPr>
              <a:t>Toník</a:t>
            </a:r>
            <a:r>
              <a:rPr lang="cs-CZ" b="1" dirty="0" smtClean="0">
                <a:solidFill>
                  <a:schemeClr val="bg2">
                    <a:lumMod val="10000"/>
                  </a:schemeClr>
                </a:solidFill>
              </a:rPr>
              <a:t> nevšímavě zdvihl ramena.</a:t>
            </a:r>
          </a:p>
          <a:p>
            <a:r>
              <a:rPr lang="cs-CZ" b="1" dirty="0" smtClean="0">
                <a:solidFill>
                  <a:schemeClr val="bg2">
                    <a:lumMod val="10000"/>
                  </a:schemeClr>
                </a:solidFill>
              </a:rPr>
              <a:t>Pavla se vrátila domů za soumraku.</a:t>
            </a:r>
          </a:p>
          <a:p>
            <a:r>
              <a:rPr lang="cs-CZ" b="1" dirty="0" smtClean="0">
                <a:solidFill>
                  <a:schemeClr val="bg2">
                    <a:lumMod val="10000"/>
                  </a:schemeClr>
                </a:solidFill>
              </a:rPr>
              <a:t>Mamince jsem koupila francouzský parfém.</a:t>
            </a:r>
          </a:p>
          <a:p>
            <a:r>
              <a:rPr lang="cs-CZ" b="1" dirty="0" smtClean="0">
                <a:solidFill>
                  <a:schemeClr val="bg2">
                    <a:lumMod val="10000"/>
                  </a:schemeClr>
                </a:solidFill>
              </a:rPr>
              <a:t>Studenti se shromáždili u vchodu do muzea.</a:t>
            </a:r>
          </a:p>
          <a:p>
            <a:r>
              <a:rPr lang="cs-CZ" b="1" dirty="0" smtClean="0">
                <a:solidFill>
                  <a:schemeClr val="bg2">
                    <a:lumMod val="10000"/>
                  </a:schemeClr>
                </a:solidFill>
              </a:rPr>
              <a:t>Chlapci si nasadili na hlavu reklamní čepičky.</a:t>
            </a:r>
          </a:p>
          <a:p>
            <a:r>
              <a:rPr lang="cs-CZ" b="1" dirty="0" smtClean="0">
                <a:solidFill>
                  <a:schemeClr val="bg2">
                    <a:lumMod val="10000"/>
                  </a:schemeClr>
                </a:solidFill>
              </a:rPr>
              <a:t>Monika věšela na šňůry vyprané prádlo.</a:t>
            </a:r>
          </a:p>
          <a:p>
            <a:r>
              <a:rPr lang="cs-CZ" b="1" dirty="0" smtClean="0">
                <a:solidFill>
                  <a:schemeClr val="bg2">
                    <a:lumMod val="10000"/>
                  </a:schemeClr>
                </a:solidFill>
              </a:rPr>
              <a:t>V posledních dnech se mu zlepšila nálada.</a:t>
            </a:r>
          </a:p>
          <a:p>
            <a:r>
              <a:rPr lang="cs-CZ" b="1" dirty="0" smtClean="0">
                <a:solidFill>
                  <a:schemeClr val="bg2">
                    <a:lumMod val="10000"/>
                  </a:schemeClr>
                </a:solidFill>
              </a:rPr>
              <a:t>Nedělní autobus do Prahy byl poloprázdný.</a:t>
            </a:r>
            <a:endParaRPr lang="cs-CZ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86800" cy="11430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cs-CZ" sz="3600" b="1" dirty="0" smtClean="0"/>
              <a:t>Použité zdroje: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Krausová,Zdeňka,</a:t>
            </a:r>
            <a:r>
              <a:rPr lang="cs-CZ" sz="2400" dirty="0" err="1" smtClean="0"/>
              <a:t>Teršová</a:t>
            </a:r>
            <a:r>
              <a:rPr lang="cs-CZ" sz="2400" dirty="0" smtClean="0"/>
              <a:t>, Renáta: Český jazyk 7, učebnice pro základní školy a víceletá gymnázia,</a:t>
            </a:r>
            <a:r>
              <a:rPr lang="cs-CZ" sz="2400" dirty="0" err="1" smtClean="0"/>
              <a:t>Fraus</a:t>
            </a:r>
            <a:r>
              <a:rPr lang="cs-CZ" sz="2400" dirty="0" smtClean="0"/>
              <a:t>,2004</a:t>
            </a:r>
          </a:p>
          <a:p>
            <a:r>
              <a:rPr lang="cs-CZ" sz="2400" dirty="0" smtClean="0"/>
              <a:t>Krausová,Zdeňka,</a:t>
            </a:r>
            <a:r>
              <a:rPr lang="cs-CZ" sz="2400" dirty="0" err="1" smtClean="0"/>
              <a:t>Teršová</a:t>
            </a:r>
            <a:r>
              <a:rPr lang="cs-CZ" sz="2400" dirty="0" smtClean="0"/>
              <a:t>, Renáta: Český jazyk 7, pracovní sešit pro základní školy a víceletá gymnázia,strana 10, cvičení 15,</a:t>
            </a:r>
            <a:r>
              <a:rPr lang="cs-CZ" sz="2400" dirty="0" err="1" smtClean="0"/>
              <a:t>Fraus</a:t>
            </a:r>
            <a:r>
              <a:rPr lang="cs-CZ" sz="2400" dirty="0" smtClean="0"/>
              <a:t>,2004</a:t>
            </a:r>
          </a:p>
          <a:p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/>
              <a:t>K okénku auta se </a:t>
            </a:r>
            <a:r>
              <a:rPr lang="cs-CZ" sz="3600" b="1" dirty="0" smtClean="0">
                <a:solidFill>
                  <a:schemeClr val="tx2">
                    <a:lumMod val="50000"/>
                  </a:schemeClr>
                </a:solidFill>
              </a:rPr>
              <a:t>sklonila</a:t>
            </a:r>
            <a:r>
              <a:rPr lang="cs-CZ" sz="3600" b="1" dirty="0" smtClean="0">
                <a:solidFill>
                  <a:srgbClr val="00B050"/>
                </a:solidFill>
              </a:rPr>
              <a:t> </a:t>
            </a:r>
            <a:r>
              <a:rPr lang="cs-CZ" sz="3600" dirty="0" smtClean="0"/>
              <a:t>rozesmátá tvář.</a:t>
            </a:r>
            <a:br>
              <a:rPr lang="cs-CZ" sz="3600" dirty="0" smtClean="0"/>
            </a:br>
            <a:endParaRPr lang="cs-CZ" sz="36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628800"/>
            <a:ext cx="8136904" cy="4525963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endParaRPr lang="cs-CZ" sz="2600" dirty="0"/>
          </a:p>
          <a:p>
            <a:r>
              <a:rPr lang="cs-CZ" b="1" dirty="0" smtClean="0"/>
              <a:t>Čím začínáme při určování větných členů ve větě jednoduché?</a:t>
            </a:r>
          </a:p>
          <a:p>
            <a:pPr lvl="0"/>
            <a:r>
              <a:rPr lang="cs-CZ" b="1" dirty="0" smtClean="0">
                <a:solidFill>
                  <a:srgbClr val="7030A0"/>
                </a:solidFill>
              </a:rPr>
              <a:t>Zeptáme se na děj, činnost, stav.</a:t>
            </a:r>
          </a:p>
          <a:p>
            <a:r>
              <a:rPr lang="cs-CZ" b="1" dirty="0" smtClean="0"/>
              <a:t>Co dělala tvář?</a:t>
            </a:r>
            <a:endParaRPr lang="cs-CZ" b="1" dirty="0"/>
          </a:p>
          <a:p>
            <a:r>
              <a:rPr lang="cs-CZ" b="1" dirty="0" smtClean="0"/>
              <a:t>Odpověď : </a:t>
            </a:r>
            <a:r>
              <a:rPr lang="cs-CZ" b="1" u="sng" dirty="0" smtClean="0">
                <a:solidFill>
                  <a:schemeClr val="tx2">
                    <a:lumMod val="50000"/>
                  </a:schemeClr>
                </a:solidFill>
              </a:rPr>
              <a:t>Sklonila se. </a:t>
            </a:r>
            <a:endParaRPr lang="cs-CZ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cs-CZ" b="1" dirty="0"/>
              <a:t>Určili jsme </a:t>
            </a:r>
            <a:r>
              <a:rPr lang="cs-CZ" b="1" u="sng" dirty="0" smtClean="0">
                <a:solidFill>
                  <a:schemeClr val="tx2">
                    <a:lumMod val="50000"/>
                  </a:schemeClr>
                </a:solidFill>
              </a:rPr>
              <a:t>přísudek.</a:t>
            </a:r>
          </a:p>
          <a:p>
            <a:r>
              <a:rPr lang="cs-CZ" b="1" dirty="0" smtClean="0"/>
              <a:t>O jaký druh přísudku se jedná?</a:t>
            </a:r>
          </a:p>
          <a:p>
            <a:r>
              <a:rPr lang="cs-CZ" b="1" u="sng" dirty="0" smtClean="0">
                <a:solidFill>
                  <a:srgbClr val="7030A0"/>
                </a:solidFill>
              </a:rPr>
              <a:t>Přísudek slovesný.</a:t>
            </a:r>
            <a:endParaRPr lang="cs-CZ" dirty="0" smtClean="0">
              <a:solidFill>
                <a:srgbClr val="7030A0"/>
              </a:solidFill>
            </a:endParaRPr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0" y="6453336"/>
            <a:ext cx="9144000" cy="40466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Pěticípá hvězda 5"/>
          <p:cNvSpPr/>
          <p:nvPr/>
        </p:nvSpPr>
        <p:spPr>
          <a:xfrm>
            <a:off x="6372200" y="3501008"/>
            <a:ext cx="2448272" cy="2232248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b="1" dirty="0" smtClean="0"/>
              <a:t>K okénku auta se </a:t>
            </a:r>
            <a:r>
              <a:rPr lang="cs-CZ" sz="3600" b="1" dirty="0" smtClean="0">
                <a:solidFill>
                  <a:schemeClr val="tx2">
                    <a:lumMod val="50000"/>
                  </a:schemeClr>
                </a:solidFill>
              </a:rPr>
              <a:t>sklonila</a:t>
            </a:r>
            <a:r>
              <a:rPr lang="cs-CZ" sz="3600" b="1" dirty="0" smtClean="0"/>
              <a:t> rozesmátá </a:t>
            </a:r>
            <a:r>
              <a:rPr lang="cs-CZ" sz="3600" b="1" dirty="0" smtClean="0">
                <a:solidFill>
                  <a:srgbClr val="FFC000"/>
                </a:solidFill>
              </a:rPr>
              <a:t>tvář</a:t>
            </a:r>
            <a:r>
              <a:rPr lang="cs-CZ" sz="3600" b="1" dirty="0" smtClean="0"/>
              <a:t>.</a:t>
            </a:r>
            <a:br>
              <a:rPr lang="cs-CZ" sz="3600" b="1" dirty="0" smtClean="0"/>
            </a:br>
            <a:endParaRPr lang="cs-CZ" sz="3600" b="1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711349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3000" b="1" dirty="0"/>
              <a:t>Určíme druhý člen základní skladební dvojice.</a:t>
            </a:r>
          </a:p>
          <a:p>
            <a:pPr>
              <a:lnSpc>
                <a:spcPct val="90000"/>
              </a:lnSpc>
            </a:pPr>
            <a:r>
              <a:rPr lang="cs-CZ" sz="3000" b="1" dirty="0">
                <a:solidFill>
                  <a:srgbClr val="7030A0"/>
                </a:solidFill>
              </a:rPr>
              <a:t>Zeptáme se 1. pádovou otázkou, přísudkem a zbytkem věty.</a:t>
            </a:r>
          </a:p>
          <a:p>
            <a:pPr>
              <a:lnSpc>
                <a:spcPct val="90000"/>
              </a:lnSpc>
            </a:pPr>
            <a:r>
              <a:rPr lang="cs-CZ" sz="3000" b="1" dirty="0"/>
              <a:t>Kdo, co</a:t>
            </a:r>
            <a:r>
              <a:rPr lang="cs-CZ" sz="3000" dirty="0"/>
              <a:t> </a:t>
            </a:r>
            <a:r>
              <a:rPr lang="cs-CZ" sz="3000" b="1" u="sng" dirty="0" smtClean="0"/>
              <a:t>se sklonil k okénku auta? </a:t>
            </a:r>
            <a:endParaRPr lang="cs-CZ" sz="3000" b="1" u="sng" dirty="0"/>
          </a:p>
          <a:p>
            <a:pPr>
              <a:lnSpc>
                <a:spcPct val="90000"/>
              </a:lnSpc>
            </a:pPr>
            <a:r>
              <a:rPr lang="cs-CZ" sz="3000" b="1" dirty="0" smtClean="0"/>
              <a:t>Odpověď: </a:t>
            </a:r>
            <a:r>
              <a:rPr lang="cs-CZ" sz="3000" b="1" dirty="0" smtClean="0">
                <a:solidFill>
                  <a:srgbClr val="FFC000"/>
                </a:solidFill>
              </a:rPr>
              <a:t>Tvář.</a:t>
            </a:r>
            <a:endParaRPr lang="cs-CZ" sz="3000" b="1" dirty="0">
              <a:solidFill>
                <a:srgbClr val="FFC000"/>
              </a:solidFill>
            </a:endParaRPr>
          </a:p>
          <a:p>
            <a:pPr>
              <a:lnSpc>
                <a:spcPct val="90000"/>
              </a:lnSpc>
            </a:pPr>
            <a:r>
              <a:rPr lang="cs-CZ" sz="3000" b="1" dirty="0"/>
              <a:t>Určili jsme </a:t>
            </a:r>
            <a:r>
              <a:rPr lang="cs-CZ" sz="3000" b="1" u="sng" dirty="0" smtClean="0">
                <a:solidFill>
                  <a:srgbClr val="FFC000"/>
                </a:solidFill>
              </a:rPr>
              <a:t>podmět.</a:t>
            </a:r>
            <a:endParaRPr lang="cs-CZ" sz="3000" b="1" u="sng" dirty="0">
              <a:solidFill>
                <a:srgbClr val="FFC000"/>
              </a:solidFill>
            </a:endParaRPr>
          </a:p>
        </p:txBody>
      </p:sp>
      <p:sp>
        <p:nvSpPr>
          <p:cNvPr id="5" name="Stužka dolů 4"/>
          <p:cNvSpPr/>
          <p:nvPr/>
        </p:nvSpPr>
        <p:spPr>
          <a:xfrm>
            <a:off x="0" y="5373216"/>
            <a:ext cx="9144000" cy="1224136"/>
          </a:xfrm>
          <a:prstGeom prst="ribbon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3600" b="1" dirty="0" smtClean="0"/>
              <a:t>K okénku auta </a:t>
            </a:r>
            <a:r>
              <a:rPr lang="cs-CZ" sz="3600" b="1" dirty="0" smtClean="0">
                <a:solidFill>
                  <a:schemeClr val="tx2">
                    <a:lumMod val="50000"/>
                  </a:schemeClr>
                </a:solidFill>
              </a:rPr>
              <a:t>se sklonila </a:t>
            </a:r>
            <a:r>
              <a:rPr lang="cs-CZ" sz="3600" b="1" dirty="0" smtClean="0"/>
              <a:t>rozesmátá </a:t>
            </a:r>
            <a:r>
              <a:rPr lang="cs-CZ" sz="3600" b="1" dirty="0" smtClean="0">
                <a:solidFill>
                  <a:srgbClr val="FFC000"/>
                </a:solidFill>
              </a:rPr>
              <a:t>tvář</a:t>
            </a:r>
            <a:r>
              <a:rPr lang="cs-CZ" sz="3600" b="1" dirty="0" smtClean="0"/>
              <a:t>.</a:t>
            </a:r>
            <a:br>
              <a:rPr lang="cs-CZ" sz="3600" b="1" dirty="0" smtClean="0"/>
            </a:br>
            <a:endParaRPr lang="cs-CZ" sz="3600" b="1" dirty="0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3131840" y="3284984"/>
            <a:ext cx="648072" cy="122413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H="1">
            <a:off x="4572000" y="3284984"/>
            <a:ext cx="792162" cy="122413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4" name="Oválný popisek 13"/>
          <p:cNvSpPr/>
          <p:nvPr/>
        </p:nvSpPr>
        <p:spPr>
          <a:xfrm rot="17127864">
            <a:off x="1208662" y="1730733"/>
            <a:ext cx="936224" cy="756037"/>
          </a:xfrm>
          <a:prstGeom prst="wedgeEllipseCallout">
            <a:avLst>
              <a:gd name="adj1" fmla="val -20137"/>
              <a:gd name="adj2" fmla="val 14509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válný popisek 14"/>
          <p:cNvSpPr/>
          <p:nvPr/>
        </p:nvSpPr>
        <p:spPr>
          <a:xfrm rot="2935863">
            <a:off x="6698329" y="1568170"/>
            <a:ext cx="928342" cy="714485"/>
          </a:xfrm>
          <a:prstGeom prst="wedgeEllipseCallout">
            <a:avLst>
              <a:gd name="adj1" fmla="val -22757"/>
              <a:gd name="adj2" fmla="val 179838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6876256" y="1628800"/>
            <a:ext cx="7088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FFC000"/>
                </a:solidFill>
                <a:latin typeface="Arial" charset="0"/>
              </a:rPr>
              <a:t>Po</a:t>
            </a:r>
            <a:endParaRPr lang="cs-CZ" sz="3200" b="1" dirty="0">
              <a:solidFill>
                <a:srgbClr val="FFC000"/>
              </a:solidFill>
              <a:latin typeface="Arial" charset="0"/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1245753" y="1772816"/>
            <a:ext cx="8467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3200" b="1" dirty="0" err="1" smtClean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Př</a:t>
            </a:r>
            <a:r>
              <a:rPr lang="cs-CZ" sz="3200" b="1" dirty="0" err="1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s</a:t>
            </a:r>
            <a:endParaRPr lang="cs-CZ" sz="3200" b="1" dirty="0">
              <a:solidFill>
                <a:schemeClr val="tx2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2051720" y="2636912"/>
            <a:ext cx="1984839" cy="58477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chemeClr val="tx2">
                    <a:lumMod val="50000"/>
                  </a:schemeClr>
                </a:solidFill>
              </a:rPr>
              <a:t>Sklonila se</a:t>
            </a:r>
            <a:endParaRPr lang="cs-CZ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1043608" y="4869160"/>
            <a:ext cx="6455870" cy="584775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200" b="1" dirty="0" smtClean="0"/>
              <a:t>Základní skladební dvojice (Po + </a:t>
            </a:r>
            <a:r>
              <a:rPr lang="cs-CZ" sz="3200" b="1" dirty="0" err="1" smtClean="0"/>
              <a:t>Přs</a:t>
            </a:r>
            <a:r>
              <a:rPr lang="cs-CZ" sz="3200" b="1" dirty="0" smtClean="0"/>
              <a:t>).</a:t>
            </a:r>
            <a:endParaRPr lang="cs-CZ" sz="3200" b="1" dirty="0"/>
          </a:p>
        </p:txBody>
      </p:sp>
      <p:sp>
        <p:nvSpPr>
          <p:cNvPr id="19" name="Obdélník 18"/>
          <p:cNvSpPr/>
          <p:nvPr/>
        </p:nvSpPr>
        <p:spPr>
          <a:xfrm>
            <a:off x="5076056" y="2636912"/>
            <a:ext cx="863121" cy="58477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rgbClr val="FFC000"/>
                </a:solidFill>
              </a:rPr>
              <a:t>tvář</a:t>
            </a:r>
            <a:endParaRPr lang="cs-CZ" sz="3200" b="1" dirty="0">
              <a:solidFill>
                <a:srgbClr val="FFC000"/>
              </a:solidFill>
            </a:endParaRPr>
          </a:p>
        </p:txBody>
      </p:sp>
      <p:sp>
        <p:nvSpPr>
          <p:cNvPr id="23" name="Je rovno 22"/>
          <p:cNvSpPr/>
          <p:nvPr/>
        </p:nvSpPr>
        <p:spPr>
          <a:xfrm>
            <a:off x="4067944" y="2492896"/>
            <a:ext cx="914400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0" y="6453336"/>
            <a:ext cx="9144000" cy="40466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4" grpId="0" animBg="1"/>
      <p:bldP spid="8205" grpId="0" animBg="1"/>
      <p:bldP spid="14" grpId="0" animBg="1"/>
      <p:bldP spid="15" grpId="0" animBg="1"/>
      <p:bldP spid="16" grpId="0"/>
      <p:bldP spid="17" grpId="0"/>
      <p:bldP spid="18" grpId="0" animBg="1"/>
      <p:bldP spid="20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 okénku </a:t>
            </a:r>
            <a:r>
              <a:rPr lang="cs-CZ" sz="3600" b="1" dirty="0" smtClean="0"/>
              <a:t>auta </a:t>
            </a:r>
            <a:r>
              <a:rPr lang="cs-CZ" sz="3600" b="1" dirty="0" smtClean="0">
                <a:solidFill>
                  <a:schemeClr val="tx2">
                    <a:lumMod val="50000"/>
                  </a:schemeClr>
                </a:solidFill>
              </a:rPr>
              <a:t>se sklonila </a:t>
            </a:r>
            <a:r>
              <a:rPr lang="cs-CZ" sz="3600" b="1" dirty="0" smtClean="0"/>
              <a:t>rozesmátá </a:t>
            </a:r>
            <a:r>
              <a:rPr lang="cs-CZ" sz="3600" b="1" dirty="0" smtClean="0">
                <a:solidFill>
                  <a:srgbClr val="FFC000"/>
                </a:solidFill>
              </a:rPr>
              <a:t>tvář</a:t>
            </a:r>
            <a:r>
              <a:rPr lang="cs-CZ" sz="3600" b="1" dirty="0" smtClean="0"/>
              <a:t>.</a:t>
            </a:r>
            <a:br>
              <a:rPr lang="cs-CZ" sz="3600" b="1" dirty="0" smtClean="0"/>
            </a:br>
            <a:endParaRPr lang="cs-CZ" sz="3600" b="1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cs-CZ" sz="3000" b="1" dirty="0"/>
              <a:t>Dále zjistíme, jestli  nějaký větný člen závisí na přísudku.</a:t>
            </a:r>
          </a:p>
          <a:p>
            <a:pPr>
              <a:lnSpc>
                <a:spcPct val="90000"/>
              </a:lnSpc>
            </a:pPr>
            <a:r>
              <a:rPr lang="cs-CZ" sz="3000" b="1" dirty="0" smtClean="0">
                <a:solidFill>
                  <a:srgbClr val="7030A0"/>
                </a:solidFill>
              </a:rPr>
              <a:t>Kam se sklonila rozesmátá tvář?</a:t>
            </a:r>
          </a:p>
          <a:p>
            <a:pPr>
              <a:lnSpc>
                <a:spcPct val="90000"/>
              </a:lnSpc>
            </a:pPr>
            <a:r>
              <a:rPr lang="cs-CZ" sz="3000" b="1" dirty="0" smtClean="0"/>
              <a:t>Odpověď = </a:t>
            </a:r>
            <a:r>
              <a:rPr lang="cs-CZ" sz="30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 okénku</a:t>
            </a:r>
            <a:r>
              <a:rPr lang="cs-CZ" sz="3000" b="1" dirty="0" smtClean="0"/>
              <a:t>.</a:t>
            </a:r>
            <a:endParaRPr lang="cs-CZ" sz="3000" b="1" dirty="0" smtClean="0">
              <a:solidFill>
                <a:srgbClr val="7030A0"/>
              </a:solidFill>
            </a:endParaRPr>
          </a:p>
          <a:p>
            <a:pPr>
              <a:lnSpc>
                <a:spcPct val="90000"/>
              </a:lnSpc>
            </a:pPr>
            <a:r>
              <a:rPr lang="cs-CZ" sz="3000" b="1" dirty="0" smtClean="0">
                <a:solidFill>
                  <a:srgbClr val="7030A0"/>
                </a:solidFill>
              </a:rPr>
              <a:t>Který větný člen závisí na </a:t>
            </a:r>
            <a:r>
              <a:rPr lang="cs-CZ" sz="3000" b="1" u="sng" dirty="0" smtClean="0">
                <a:solidFill>
                  <a:srgbClr val="7030A0"/>
                </a:solidFill>
              </a:rPr>
              <a:t>slovese</a:t>
            </a:r>
            <a:r>
              <a:rPr lang="cs-CZ" sz="3000" b="1" dirty="0" smtClean="0">
                <a:solidFill>
                  <a:srgbClr val="7030A0"/>
                </a:solidFill>
              </a:rPr>
              <a:t> a ptáme se na něj otázkou </a:t>
            </a:r>
            <a:r>
              <a:rPr lang="cs-CZ" sz="3000" b="1" u="sng" dirty="0" smtClean="0">
                <a:solidFill>
                  <a:srgbClr val="7030A0"/>
                </a:solidFill>
              </a:rPr>
              <a:t>kam</a:t>
            </a:r>
            <a:r>
              <a:rPr lang="cs-CZ" sz="3000" b="1" dirty="0" smtClean="0">
                <a:solidFill>
                  <a:srgbClr val="7030A0"/>
                </a:solidFill>
              </a:rPr>
              <a:t>?</a:t>
            </a:r>
          </a:p>
          <a:p>
            <a:pPr>
              <a:lnSpc>
                <a:spcPct val="90000"/>
              </a:lnSpc>
            </a:pPr>
            <a:r>
              <a:rPr lang="cs-CZ" sz="30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Příslovečné určení místa</a:t>
            </a:r>
            <a:endParaRPr lang="cs-CZ" sz="30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cs-CZ" sz="3000" b="1" dirty="0" smtClean="0"/>
              <a:t>Kterým </a:t>
            </a:r>
            <a:r>
              <a:rPr lang="cs-CZ" sz="3000" b="1" dirty="0"/>
              <a:t>slovním druhem je </a:t>
            </a:r>
            <a:r>
              <a:rPr lang="cs-CZ" sz="3000" b="1" dirty="0" smtClean="0"/>
              <a:t>PUM vyjádřen?</a:t>
            </a:r>
          </a:p>
          <a:p>
            <a:pPr>
              <a:lnSpc>
                <a:spcPct val="90000"/>
              </a:lnSpc>
            </a:pPr>
            <a:r>
              <a:rPr lang="cs-CZ" sz="3000" b="1" dirty="0" smtClean="0"/>
              <a:t>Podstatným jménem.</a:t>
            </a:r>
            <a:endParaRPr lang="cs-CZ" sz="3000" b="1" dirty="0"/>
          </a:p>
          <a:p>
            <a:pPr>
              <a:lnSpc>
                <a:spcPct val="90000"/>
              </a:lnSpc>
            </a:pPr>
            <a:endParaRPr lang="cs-CZ" sz="3000" dirty="0"/>
          </a:p>
        </p:txBody>
      </p:sp>
      <p:sp>
        <p:nvSpPr>
          <p:cNvPr id="4" name="Obdélník 3"/>
          <p:cNvSpPr/>
          <p:nvPr/>
        </p:nvSpPr>
        <p:spPr>
          <a:xfrm>
            <a:off x="0" y="6453336"/>
            <a:ext cx="9144000" cy="40466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 okénku </a:t>
            </a:r>
            <a:r>
              <a:rPr lang="cs-CZ" sz="3600" b="1" dirty="0" smtClean="0"/>
              <a:t>auta </a:t>
            </a:r>
            <a:r>
              <a:rPr lang="cs-CZ" sz="3600" b="1" dirty="0" smtClean="0">
                <a:solidFill>
                  <a:srgbClr val="00B050"/>
                </a:solidFill>
              </a:rPr>
              <a:t>se sklonila </a:t>
            </a:r>
            <a:r>
              <a:rPr lang="cs-CZ" sz="3600" b="1" dirty="0" smtClean="0"/>
              <a:t>rozesmátá </a:t>
            </a:r>
            <a:r>
              <a:rPr lang="cs-CZ" sz="3600" b="1" dirty="0" smtClean="0">
                <a:solidFill>
                  <a:srgbClr val="FFC000"/>
                </a:solidFill>
              </a:rPr>
              <a:t>tvář</a:t>
            </a:r>
            <a:r>
              <a:rPr lang="cs-CZ" sz="3600" b="1" dirty="0" smtClean="0"/>
              <a:t>.</a:t>
            </a:r>
            <a:br>
              <a:rPr lang="cs-CZ" sz="3600" b="1" dirty="0" smtClean="0"/>
            </a:br>
            <a:endParaRPr lang="cs-CZ" sz="3600" b="1" dirty="0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 flipH="1">
            <a:off x="2483768" y="3212976"/>
            <a:ext cx="720080" cy="122413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4" name="Oválný popisek 13"/>
          <p:cNvSpPr/>
          <p:nvPr/>
        </p:nvSpPr>
        <p:spPr>
          <a:xfrm rot="17127864">
            <a:off x="1208662" y="1730733"/>
            <a:ext cx="936224" cy="756037"/>
          </a:xfrm>
          <a:prstGeom prst="wedgeEllipseCallout">
            <a:avLst>
              <a:gd name="adj1" fmla="val -20137"/>
              <a:gd name="adj2" fmla="val 145095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válný popisek 14"/>
          <p:cNvSpPr/>
          <p:nvPr/>
        </p:nvSpPr>
        <p:spPr>
          <a:xfrm rot="2935863">
            <a:off x="6698329" y="1568170"/>
            <a:ext cx="928342" cy="714485"/>
          </a:xfrm>
          <a:prstGeom prst="wedgeEllipseCallout">
            <a:avLst>
              <a:gd name="adj1" fmla="val -22757"/>
              <a:gd name="adj2" fmla="val 179838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6826701" y="1620089"/>
            <a:ext cx="7088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FFC000"/>
                </a:solidFill>
                <a:latin typeface="Arial" charset="0"/>
              </a:rPr>
              <a:t>Po</a:t>
            </a:r>
            <a:endParaRPr lang="cs-CZ" sz="3200" b="1" dirty="0">
              <a:solidFill>
                <a:srgbClr val="FFC000"/>
              </a:solidFill>
              <a:latin typeface="Arial" charset="0"/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1245753" y="1772816"/>
            <a:ext cx="8467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3200" b="1" dirty="0" err="1" smtClean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Př</a:t>
            </a:r>
            <a:r>
              <a:rPr lang="cs-CZ" sz="3200" b="1" dirty="0" err="1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s</a:t>
            </a:r>
            <a:endParaRPr lang="cs-CZ" sz="3200" b="1" dirty="0">
              <a:solidFill>
                <a:schemeClr val="tx2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2051720" y="2636912"/>
            <a:ext cx="1984839" cy="58477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chemeClr val="tx2">
                    <a:lumMod val="50000"/>
                  </a:schemeClr>
                </a:solidFill>
              </a:rPr>
              <a:t>Sklonila se</a:t>
            </a:r>
            <a:endParaRPr lang="cs-CZ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5076056" y="2636912"/>
            <a:ext cx="863121" cy="58477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rgbClr val="FFC000"/>
                </a:solidFill>
              </a:rPr>
              <a:t>tvář</a:t>
            </a:r>
            <a:endParaRPr lang="cs-CZ" sz="3200" b="1" dirty="0">
              <a:solidFill>
                <a:srgbClr val="FFC000"/>
              </a:solidFill>
            </a:endParaRPr>
          </a:p>
        </p:txBody>
      </p:sp>
      <p:sp>
        <p:nvSpPr>
          <p:cNvPr id="23" name="Je rovno 22"/>
          <p:cNvSpPr/>
          <p:nvPr/>
        </p:nvSpPr>
        <p:spPr>
          <a:xfrm>
            <a:off x="4067944" y="2492896"/>
            <a:ext cx="914400" cy="914400"/>
          </a:xfrm>
          <a:prstGeom prst="mathEqual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1475656" y="4509120"/>
            <a:ext cx="1720151" cy="58477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rgbClr val="CC0099"/>
                </a:solidFill>
              </a:rPr>
              <a:t>k okénku</a:t>
            </a:r>
            <a:endParaRPr lang="cs-CZ" sz="3200" dirty="0"/>
          </a:p>
        </p:txBody>
      </p:sp>
      <p:sp>
        <p:nvSpPr>
          <p:cNvPr id="22" name="Oválný popisek 21"/>
          <p:cNvSpPr/>
          <p:nvPr/>
        </p:nvSpPr>
        <p:spPr>
          <a:xfrm rot="15987490">
            <a:off x="574493" y="5251324"/>
            <a:ext cx="946575" cy="959815"/>
          </a:xfrm>
          <a:prstGeom prst="wedgeEllipseCallout">
            <a:avLst>
              <a:gd name="adj1" fmla="val 60428"/>
              <a:gd name="adj2" fmla="val 135169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TextovéPole 20"/>
          <p:cNvSpPr txBox="1"/>
          <p:nvPr/>
        </p:nvSpPr>
        <p:spPr>
          <a:xfrm>
            <a:off x="539552" y="5364505"/>
            <a:ext cx="9557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solidFill>
                  <a:schemeClr val="accent2">
                    <a:lumMod val="75000"/>
                  </a:schemeClr>
                </a:solidFill>
              </a:rPr>
              <a:t>Pum</a:t>
            </a:r>
            <a:endParaRPr lang="cs-CZ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0" y="6453336"/>
            <a:ext cx="9144000" cy="40466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Veselý obličej 25"/>
          <p:cNvSpPr/>
          <p:nvPr/>
        </p:nvSpPr>
        <p:spPr>
          <a:xfrm>
            <a:off x="5652120" y="3573016"/>
            <a:ext cx="2232248" cy="2304256"/>
          </a:xfrm>
          <a:prstGeom prst="smileyFac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4" grpId="0" animBg="1"/>
      <p:bldP spid="14" grpId="0" animBg="1"/>
      <p:bldP spid="15" grpId="0" animBg="1"/>
      <p:bldP spid="16" grpId="0"/>
      <p:bldP spid="17" grpId="0"/>
      <p:bldP spid="18" grpId="0" animBg="1"/>
      <p:bldP spid="19" grpId="0" animBg="1"/>
      <p:bldP spid="13" grpId="0" animBg="1"/>
      <p:bldP spid="22" grpId="0" animBg="1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 okénku </a:t>
            </a:r>
            <a:r>
              <a:rPr lang="cs-CZ" sz="3600" b="1" dirty="0" smtClean="0">
                <a:solidFill>
                  <a:srgbClr val="FFFF00"/>
                </a:solidFill>
              </a:rPr>
              <a:t>auta</a:t>
            </a:r>
            <a:r>
              <a:rPr lang="cs-CZ" sz="3600" b="1" dirty="0" smtClean="0"/>
              <a:t> </a:t>
            </a:r>
            <a:r>
              <a:rPr lang="cs-CZ" sz="3600" b="1" dirty="0" smtClean="0">
                <a:solidFill>
                  <a:schemeClr val="tx2">
                    <a:lumMod val="50000"/>
                  </a:schemeClr>
                </a:solidFill>
              </a:rPr>
              <a:t>se sklonila </a:t>
            </a:r>
            <a:r>
              <a:rPr lang="cs-CZ" sz="3600" b="1" dirty="0" smtClean="0"/>
              <a:t>rozesmátá </a:t>
            </a:r>
            <a:r>
              <a:rPr lang="cs-CZ" sz="3600" b="1" dirty="0" smtClean="0">
                <a:solidFill>
                  <a:srgbClr val="FFC000"/>
                </a:solidFill>
              </a:rPr>
              <a:t>tvář</a:t>
            </a:r>
            <a:r>
              <a:rPr lang="cs-CZ" sz="3600" b="1" dirty="0" smtClean="0"/>
              <a:t>.</a:t>
            </a:r>
            <a:br>
              <a:rPr lang="cs-CZ" sz="3600" b="1" dirty="0" smtClean="0"/>
            </a:br>
            <a:r>
              <a:rPr lang="cs-CZ" sz="3600" b="1" dirty="0" smtClean="0"/>
              <a:t/>
            </a:r>
            <a:br>
              <a:rPr lang="cs-CZ" sz="3600" b="1" dirty="0" smtClean="0"/>
            </a:br>
            <a:endParaRPr lang="cs-CZ" sz="3600" b="1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567333"/>
            <a:ext cx="8676456" cy="4525963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cs-CZ" sz="2800" b="1" dirty="0"/>
              <a:t>Určíme bližší vlastnosti určeného </a:t>
            </a:r>
            <a:r>
              <a:rPr lang="cs-CZ" sz="2800" b="1" dirty="0">
                <a:solidFill>
                  <a:srgbClr val="7030A0"/>
                </a:solidFill>
              </a:rPr>
              <a:t>příslovečného určení místa.</a:t>
            </a:r>
          </a:p>
          <a:p>
            <a:pPr>
              <a:lnSpc>
                <a:spcPct val="80000"/>
              </a:lnSpc>
            </a:pPr>
            <a:r>
              <a:rPr lang="cs-CZ" sz="2800" b="1" dirty="0">
                <a:solidFill>
                  <a:srgbClr val="7030A0"/>
                </a:solidFill>
              </a:rPr>
              <a:t>Zeptáme se </a:t>
            </a:r>
            <a:r>
              <a:rPr lang="cs-CZ" sz="2800" b="1" dirty="0" smtClean="0">
                <a:solidFill>
                  <a:srgbClr val="7030A0"/>
                </a:solidFill>
              </a:rPr>
              <a:t>k jakému okénku se sklonila rozesmátá tvář?</a:t>
            </a:r>
            <a:endParaRPr lang="cs-CZ" sz="2800" b="1" dirty="0">
              <a:solidFill>
                <a:srgbClr val="7030A0"/>
              </a:solidFill>
            </a:endParaRPr>
          </a:p>
          <a:p>
            <a:pPr>
              <a:lnSpc>
                <a:spcPct val="80000"/>
              </a:lnSpc>
            </a:pPr>
            <a:r>
              <a:rPr lang="cs-CZ" sz="2800" b="1" dirty="0" smtClean="0"/>
              <a:t>Odpověď: </a:t>
            </a:r>
            <a:r>
              <a:rPr lang="cs-CZ" sz="2800" b="1" dirty="0" smtClean="0">
                <a:solidFill>
                  <a:srgbClr val="FFFF00"/>
                </a:solidFill>
              </a:rPr>
              <a:t>auta</a:t>
            </a:r>
            <a:r>
              <a:rPr lang="cs-CZ" sz="2800" b="1" dirty="0" smtClean="0"/>
              <a:t>.</a:t>
            </a:r>
            <a:endParaRPr lang="cs-CZ" sz="2800" b="1" dirty="0"/>
          </a:p>
          <a:p>
            <a:pPr>
              <a:lnSpc>
                <a:spcPct val="80000"/>
              </a:lnSpc>
            </a:pPr>
            <a:r>
              <a:rPr lang="cs-CZ" sz="2800" b="1" dirty="0">
                <a:solidFill>
                  <a:srgbClr val="7030A0"/>
                </a:solidFill>
              </a:rPr>
              <a:t>Který větný člen závisí na </a:t>
            </a:r>
            <a:r>
              <a:rPr lang="cs-CZ" sz="2800" b="1" u="sng" dirty="0">
                <a:solidFill>
                  <a:srgbClr val="7030A0"/>
                </a:solidFill>
              </a:rPr>
              <a:t>podstatném jméně</a:t>
            </a:r>
            <a:r>
              <a:rPr lang="cs-CZ" sz="2800" b="1" i="1" u="sng" dirty="0">
                <a:solidFill>
                  <a:srgbClr val="7030A0"/>
                </a:solidFill>
              </a:rPr>
              <a:t> </a:t>
            </a:r>
            <a:r>
              <a:rPr lang="cs-CZ" sz="2800" b="1" dirty="0">
                <a:solidFill>
                  <a:srgbClr val="7030A0"/>
                </a:solidFill>
              </a:rPr>
              <a:t>a ptáme se na něj otázkou </a:t>
            </a:r>
            <a:r>
              <a:rPr lang="cs-CZ" sz="2800" b="1" u="sng" dirty="0">
                <a:solidFill>
                  <a:srgbClr val="7030A0"/>
                </a:solidFill>
              </a:rPr>
              <a:t>jaký</a:t>
            </a:r>
            <a:r>
              <a:rPr lang="cs-CZ" sz="2800" b="1" dirty="0" smtClean="0">
                <a:solidFill>
                  <a:srgbClr val="7030A0"/>
                </a:solidFill>
              </a:rPr>
              <a:t>?</a:t>
            </a:r>
          </a:p>
          <a:p>
            <a:pPr>
              <a:lnSpc>
                <a:spcPct val="80000"/>
              </a:lnSpc>
            </a:pPr>
            <a:r>
              <a:rPr lang="cs-CZ" sz="2800" b="1" u="sng" dirty="0" smtClean="0">
                <a:solidFill>
                  <a:srgbClr val="FFFF00"/>
                </a:solidFill>
              </a:rPr>
              <a:t>Přívlastek  neshodný.</a:t>
            </a:r>
            <a:r>
              <a:rPr lang="cs-CZ" sz="2800" b="1" dirty="0" smtClean="0"/>
              <a:t> </a:t>
            </a:r>
            <a:endParaRPr lang="cs-CZ" sz="2800" b="1" dirty="0"/>
          </a:p>
          <a:p>
            <a:pPr>
              <a:lnSpc>
                <a:spcPct val="80000"/>
              </a:lnSpc>
            </a:pPr>
            <a:r>
              <a:rPr lang="cs-CZ" sz="2800" b="1" dirty="0"/>
              <a:t>Kterým slovním druhem je tento větný člen vyjádřen? </a:t>
            </a:r>
            <a:endParaRPr lang="cs-CZ" sz="2800" b="1" dirty="0" smtClean="0"/>
          </a:p>
          <a:p>
            <a:pPr>
              <a:lnSpc>
                <a:spcPct val="80000"/>
              </a:lnSpc>
            </a:pPr>
            <a:r>
              <a:rPr lang="cs-CZ" sz="2800" b="1" dirty="0" smtClean="0"/>
              <a:t>Podstatným jménem.</a:t>
            </a:r>
          </a:p>
          <a:p>
            <a:pPr>
              <a:lnSpc>
                <a:spcPct val="80000"/>
              </a:lnSpc>
            </a:pPr>
            <a:r>
              <a:rPr lang="cs-CZ" sz="2800" b="1" dirty="0" smtClean="0"/>
              <a:t>Jak poznáme přívlastek neshodný?</a:t>
            </a:r>
          </a:p>
          <a:p>
            <a:pPr>
              <a:lnSpc>
                <a:spcPct val="80000"/>
              </a:lnSpc>
            </a:pPr>
            <a:r>
              <a:rPr lang="cs-CZ" sz="2800" b="1" dirty="0" smtClean="0"/>
              <a:t>Jedna část se neskloňuje.</a:t>
            </a:r>
          </a:p>
          <a:p>
            <a:pPr>
              <a:lnSpc>
                <a:spcPct val="80000"/>
              </a:lnSpc>
            </a:pPr>
            <a:endParaRPr lang="cs-CZ" sz="2800" b="1" dirty="0"/>
          </a:p>
        </p:txBody>
      </p:sp>
      <p:sp>
        <p:nvSpPr>
          <p:cNvPr id="4" name="Obdélník 3"/>
          <p:cNvSpPr/>
          <p:nvPr/>
        </p:nvSpPr>
        <p:spPr>
          <a:xfrm>
            <a:off x="0" y="6453336"/>
            <a:ext cx="9144000" cy="40466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 okénku</a:t>
            </a:r>
            <a:r>
              <a:rPr lang="cs-CZ" sz="3600" b="1" dirty="0" smtClean="0">
                <a:solidFill>
                  <a:srgbClr val="FFFF00"/>
                </a:solidFill>
              </a:rPr>
              <a:t> auta </a:t>
            </a:r>
            <a:r>
              <a:rPr lang="cs-CZ" sz="3600" b="1" dirty="0" smtClean="0">
                <a:solidFill>
                  <a:srgbClr val="00B050"/>
                </a:solidFill>
              </a:rPr>
              <a:t>se sklonila </a:t>
            </a:r>
            <a:r>
              <a:rPr lang="cs-CZ" sz="3600" b="1" dirty="0" smtClean="0"/>
              <a:t>rozesmátá </a:t>
            </a:r>
            <a:r>
              <a:rPr lang="cs-CZ" sz="3600" b="1" dirty="0" smtClean="0">
                <a:solidFill>
                  <a:srgbClr val="FFC000"/>
                </a:solidFill>
              </a:rPr>
              <a:t>tvář</a:t>
            </a:r>
            <a:r>
              <a:rPr lang="cs-CZ" sz="3600" b="1" dirty="0" smtClean="0"/>
              <a:t>.</a:t>
            </a:r>
            <a:br>
              <a:rPr lang="cs-CZ" sz="3600" b="1" dirty="0" smtClean="0"/>
            </a:br>
            <a:endParaRPr lang="cs-CZ" sz="3600" b="1" dirty="0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 flipH="1">
            <a:off x="2483768" y="3212976"/>
            <a:ext cx="720080" cy="122413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4" name="Oválný popisek 13"/>
          <p:cNvSpPr/>
          <p:nvPr/>
        </p:nvSpPr>
        <p:spPr>
          <a:xfrm rot="17127864">
            <a:off x="1208662" y="1730733"/>
            <a:ext cx="936224" cy="756037"/>
          </a:xfrm>
          <a:prstGeom prst="wedgeEllipseCallout">
            <a:avLst>
              <a:gd name="adj1" fmla="val -20137"/>
              <a:gd name="adj2" fmla="val 145095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válný popisek 14"/>
          <p:cNvSpPr/>
          <p:nvPr/>
        </p:nvSpPr>
        <p:spPr>
          <a:xfrm rot="2935863">
            <a:off x="6698329" y="1568170"/>
            <a:ext cx="928342" cy="714485"/>
          </a:xfrm>
          <a:prstGeom prst="wedgeEllipseCallout">
            <a:avLst>
              <a:gd name="adj1" fmla="val -22757"/>
              <a:gd name="adj2" fmla="val 179838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6826701" y="1620089"/>
            <a:ext cx="7088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FFC000"/>
                </a:solidFill>
                <a:latin typeface="Arial" charset="0"/>
              </a:rPr>
              <a:t>Po</a:t>
            </a:r>
            <a:endParaRPr lang="cs-CZ" sz="3200" b="1" dirty="0">
              <a:solidFill>
                <a:srgbClr val="FFC000"/>
              </a:solidFill>
              <a:latin typeface="Arial" charset="0"/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1245753" y="1772816"/>
            <a:ext cx="8467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3200" b="1" dirty="0" err="1" smtClean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Př</a:t>
            </a:r>
            <a:r>
              <a:rPr lang="cs-CZ" sz="3200" b="1" dirty="0" err="1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s</a:t>
            </a:r>
            <a:endParaRPr lang="cs-CZ" sz="3200" b="1" dirty="0">
              <a:solidFill>
                <a:schemeClr val="tx2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2051720" y="2636912"/>
            <a:ext cx="1984839" cy="58477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chemeClr val="tx2">
                    <a:lumMod val="50000"/>
                  </a:schemeClr>
                </a:solidFill>
              </a:rPr>
              <a:t>Sklonila se</a:t>
            </a:r>
            <a:endParaRPr lang="cs-CZ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5076056" y="2636912"/>
            <a:ext cx="863121" cy="58477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rgbClr val="FFC000"/>
                </a:solidFill>
              </a:rPr>
              <a:t>tvář</a:t>
            </a:r>
            <a:endParaRPr lang="cs-CZ" sz="3200" b="1" dirty="0">
              <a:solidFill>
                <a:srgbClr val="FFC000"/>
              </a:solidFill>
            </a:endParaRPr>
          </a:p>
        </p:txBody>
      </p:sp>
      <p:sp>
        <p:nvSpPr>
          <p:cNvPr id="23" name="Je rovno 22"/>
          <p:cNvSpPr/>
          <p:nvPr/>
        </p:nvSpPr>
        <p:spPr>
          <a:xfrm>
            <a:off x="4067944" y="2492896"/>
            <a:ext cx="914400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1547664" y="4509120"/>
            <a:ext cx="1720151" cy="58477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rgbClr val="CC0099"/>
                </a:solidFill>
              </a:rPr>
              <a:t>k okénku</a:t>
            </a:r>
            <a:endParaRPr lang="cs-CZ" sz="3200" dirty="0"/>
          </a:p>
        </p:txBody>
      </p:sp>
      <p:sp>
        <p:nvSpPr>
          <p:cNvPr id="22" name="Oválný popisek 21"/>
          <p:cNvSpPr/>
          <p:nvPr/>
        </p:nvSpPr>
        <p:spPr>
          <a:xfrm rot="15987490">
            <a:off x="574493" y="5251324"/>
            <a:ext cx="946575" cy="959815"/>
          </a:xfrm>
          <a:prstGeom prst="wedgeEllipseCallout">
            <a:avLst>
              <a:gd name="adj1" fmla="val 60428"/>
              <a:gd name="adj2" fmla="val 135169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TextovéPole 20"/>
          <p:cNvSpPr txBox="1"/>
          <p:nvPr/>
        </p:nvSpPr>
        <p:spPr>
          <a:xfrm>
            <a:off x="539552" y="5373216"/>
            <a:ext cx="9557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solidFill>
                  <a:schemeClr val="accent2">
                    <a:lumMod val="75000"/>
                  </a:schemeClr>
                </a:solidFill>
              </a:rPr>
              <a:t>Pum</a:t>
            </a:r>
            <a:endParaRPr lang="cs-CZ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0" name="Line 12"/>
          <p:cNvSpPr>
            <a:spLocks noChangeShapeType="1"/>
          </p:cNvSpPr>
          <p:nvPr/>
        </p:nvSpPr>
        <p:spPr bwMode="auto">
          <a:xfrm>
            <a:off x="2483768" y="5085184"/>
            <a:ext cx="936104" cy="7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4" name="Obdélník 23"/>
          <p:cNvSpPr/>
          <p:nvPr/>
        </p:nvSpPr>
        <p:spPr>
          <a:xfrm>
            <a:off x="3563888" y="5661248"/>
            <a:ext cx="946862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rgbClr val="FFFF00"/>
                </a:solidFill>
              </a:rPr>
              <a:t>auta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26" name="Oválný popisek 25"/>
          <p:cNvSpPr/>
          <p:nvPr/>
        </p:nvSpPr>
        <p:spPr>
          <a:xfrm rot="15987490" flipH="1">
            <a:off x="5337724" y="4965950"/>
            <a:ext cx="916825" cy="922497"/>
          </a:xfrm>
          <a:prstGeom prst="wedgeEllipseCallout">
            <a:avLst>
              <a:gd name="adj1" fmla="val 47027"/>
              <a:gd name="adj2" fmla="val -12914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bdélník 24"/>
          <p:cNvSpPr/>
          <p:nvPr/>
        </p:nvSpPr>
        <p:spPr>
          <a:xfrm>
            <a:off x="5364088" y="5085184"/>
            <a:ext cx="81945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 err="1" smtClean="0">
                <a:solidFill>
                  <a:srgbClr val="FFFF00"/>
                </a:solidFill>
              </a:rPr>
              <a:t>Pkn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27" name="Obdélník 26"/>
          <p:cNvSpPr/>
          <p:nvPr/>
        </p:nvSpPr>
        <p:spPr>
          <a:xfrm>
            <a:off x="0" y="6453336"/>
            <a:ext cx="9144000" cy="40466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6" dur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1" dur="1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4" dur="1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4" grpId="0" animBg="1"/>
      <p:bldP spid="14" grpId="0" animBg="1"/>
      <p:bldP spid="15" grpId="0" animBg="1"/>
      <p:bldP spid="16" grpId="0"/>
      <p:bldP spid="17" grpId="0"/>
      <p:bldP spid="18" grpId="0" animBg="1"/>
      <p:bldP spid="19" grpId="0" animBg="1"/>
      <p:bldP spid="13" grpId="0" animBg="1"/>
      <p:bldP spid="22" grpId="0" animBg="1"/>
      <p:bldP spid="21" grpId="0"/>
      <p:bldP spid="20" grpId="0" animBg="1"/>
      <p:bldP spid="24" grpId="0" animBg="1"/>
      <p:bldP spid="26" grpId="0" animBg="1"/>
      <p:bldP spid="25" grpId="0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533</Words>
  <Application>Microsoft Office PowerPoint</Application>
  <PresentationFormat>Předvádění na obrazovce (4:3)</PresentationFormat>
  <Paragraphs>181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Motiv sady Office</vt:lpstr>
      <vt:lpstr>Určování větných členů</vt:lpstr>
      <vt:lpstr>Určete větné členy a věty znázorněte graficky</vt:lpstr>
      <vt:lpstr> K okénku auta se sklonila rozesmátá tvář. </vt:lpstr>
      <vt:lpstr> K okénku auta se sklonila rozesmátá tvář. </vt:lpstr>
      <vt:lpstr> K okénku auta se sklonila rozesmátá tvář. </vt:lpstr>
      <vt:lpstr> K okénku auta se sklonila rozesmátá tvář. </vt:lpstr>
      <vt:lpstr> K okénku auta se sklonila rozesmátá tvář. </vt:lpstr>
      <vt:lpstr>  K okénku auta se sklonila rozesmátá tvář.  </vt:lpstr>
      <vt:lpstr> K okénku auta se sklonila rozesmátá tvář. </vt:lpstr>
      <vt:lpstr>  K okénku auta se sklonila rozesmátá tvář.  </vt:lpstr>
      <vt:lpstr> K okénku auta se sklonila rozesmátá tvář. </vt:lpstr>
      <vt:lpstr> Rozzlobený Toník nevšímavě zdvihl ramena. </vt:lpstr>
      <vt:lpstr> Pavla se vrátila domů za soumraku. </vt:lpstr>
      <vt:lpstr> Mamince jsem koupila francouzský parfém. </vt:lpstr>
      <vt:lpstr> Studenti se shromáždili u vchodu do muzea. </vt:lpstr>
      <vt:lpstr> Chlapci si nasadili na hlavu reklamní čepičky. </vt:lpstr>
      <vt:lpstr> Monika věšela na šňůry vyprané prádlo. </vt:lpstr>
      <vt:lpstr>  V posledních dnech se mu zlepšila nálada.  </vt:lpstr>
      <vt:lpstr>  Nedělní autobus do Prahy byl poloprázdný.  </vt:lpstr>
      <vt:lpstr>Použité zdroje:</vt:lpstr>
    </vt:vector>
  </TitlesOfParts>
  <Company>Sportovní gymnázium Dany a Emila Zátopkových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Určování větných členů</dc:title>
  <dc:creator>Katka</dc:creator>
  <cp:lastModifiedBy>Kateřina Karbulová</cp:lastModifiedBy>
  <cp:revision>41</cp:revision>
  <dcterms:created xsi:type="dcterms:W3CDTF">2012-10-25T18:19:14Z</dcterms:created>
  <dcterms:modified xsi:type="dcterms:W3CDTF">2012-11-28T08:29:31Z</dcterms:modified>
</cp:coreProperties>
</file>