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64" r:id="rId5"/>
    <p:sldId id="263" r:id="rId6"/>
    <p:sldId id="262" r:id="rId7"/>
    <p:sldId id="259" r:id="rId8"/>
    <p:sldId id="265" r:id="rId9"/>
    <p:sldId id="268" r:id="rId10"/>
    <p:sldId id="266" r:id="rId11"/>
    <p:sldId id="267" r:id="rId12"/>
    <p:sldId id="260" r:id="rId13"/>
    <p:sldId id="269" r:id="rId14"/>
    <p:sldId id="270" r:id="rId15"/>
    <p:sldId id="273" r:id="rId16"/>
    <p:sldId id="274" r:id="rId17"/>
    <p:sldId id="272" r:id="rId18"/>
    <p:sldId id="275" r:id="rId19"/>
    <p:sldId id="26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smtClean="0">
                <a:solidFill>
                  <a:prstClr val="black"/>
                </a:solidFill>
                <a:latin typeface="Trebuchet MS"/>
              </a:rPr>
              <a:t>VY_32_INOVACE_BOHACOVA.BIOTER.08</a:t>
            </a:r>
            <a:endParaRPr lang="cs-CZ" sz="40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5857875"/>
            <a:ext cx="9144000" cy="1000125"/>
          </a:xfrm>
          <a:prstGeom prst="rect">
            <a:avLst/>
          </a:prstGeom>
          <a:solidFill>
            <a:srgbClr val="233C80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kern="0" dirty="0">
                <a:solidFill>
                  <a:prstClr val="white"/>
                </a:solidFill>
                <a:latin typeface="DaxlinePro" pitchFamily="50" charset="0"/>
                <a:cs typeface="+mn-cs"/>
              </a:rPr>
              <a:t>© Sportovní gymnázium Dany a Emila Zátopkových Ostrava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5857875"/>
            <a:ext cx="428625" cy="1000125"/>
          </a:xfrm>
          <a:prstGeom prst="rect">
            <a:avLst/>
          </a:prstGeom>
          <a:solidFill>
            <a:srgbClr val="D86610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kern="0">
              <a:solidFill>
                <a:sysClr val="window" lastClr="FFFFFF"/>
              </a:solidFill>
              <a:latin typeface="Trebuchet MS"/>
              <a:cs typeface="+mn-cs"/>
            </a:endParaRPr>
          </a:p>
        </p:txBody>
      </p:sp>
      <p:grpSp>
        <p:nvGrpSpPr>
          <p:cNvPr id="7" name="Skupina 5"/>
          <p:cNvGrpSpPr/>
          <p:nvPr/>
        </p:nvGrpSpPr>
        <p:grpSpPr>
          <a:xfrm>
            <a:off x="8064524" y="6000768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Elipsa 11"/>
            <p:cNvSpPr/>
            <p:nvPr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/>
                </a:gs>
                <a:gs pos="50000">
                  <a:sysClr val="window" lastClr="FFFFFF">
                    <a:lumMod val="85000"/>
                  </a:sysClr>
                </a:gs>
                <a:gs pos="50000">
                  <a:sysClr val="window" lastClr="FFFFFF"/>
                </a:gs>
                <a:gs pos="50000">
                  <a:sysClr val="window" lastClr="FFFFFF">
                    <a:shade val="67500"/>
                    <a:satMod val="115000"/>
                  </a:sysClr>
                </a:gs>
                <a:gs pos="100000">
                  <a:sysClr val="window" lastClr="FFFFFF">
                    <a:shade val="100000"/>
                    <a:satMod val="115000"/>
                  </a:sysClr>
                </a:gs>
              </a:gsLst>
              <a:lin ang="16200000" scaled="0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kern="0" dirty="0">
                  <a:solidFill>
                    <a:sysClr val="window" lastClr="FFFFFF"/>
                  </a:solidFill>
                  <a:latin typeface="Trebuchet MS"/>
                  <a:cs typeface="+mn-cs"/>
                </a:rPr>
                <a:t>0</a:t>
              </a:r>
            </a:p>
          </p:txBody>
        </p:sp>
        <p:grpSp>
          <p:nvGrpSpPr>
            <p:cNvPr id="9" name="Skupina 18"/>
            <p:cNvGrpSpPr/>
            <p:nvPr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0" name="Elipsa 13"/>
              <p:cNvSpPr/>
              <p:nvPr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ysClr val="window" lastClr="FFFFFF"/>
                  </a:gs>
                  <a:gs pos="50000">
                    <a:sysClr val="window" lastClr="FFFFFF">
                      <a:lumMod val="85000"/>
                    </a:sysClr>
                  </a:gs>
                  <a:gs pos="50000">
                    <a:sysClr val="window" lastClr="FFFFFF"/>
                  </a:gs>
                  <a:gs pos="50000">
                    <a:sysClr val="window" lastClr="FFFFFF">
                      <a:shade val="67500"/>
                      <a:satMod val="115000"/>
                    </a:sysClr>
                  </a:gs>
                  <a:gs pos="100000">
                    <a:sysClr val="window" lastClr="FFFFFF">
                      <a:shade val="100000"/>
                      <a:satMod val="115000"/>
                    </a:sysClr>
                  </a:gs>
                </a:gsLst>
                <a:lin ang="5400000" scaled="0"/>
              </a:gradFill>
              <a:ln w="158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kern="0">
                  <a:solidFill>
                    <a:sysClr val="window" lastClr="FFFFFF"/>
                  </a:solidFill>
                  <a:latin typeface="Trebuchet MS"/>
                  <a:cs typeface="+mn-cs"/>
                </a:endParaRPr>
              </a:p>
            </p:txBody>
          </p:sp>
          <p:pic>
            <p:nvPicPr>
              <p:cNvPr id="11" name="Obrázek 10" descr="logo_cele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  <p:sp>
        <p:nvSpPr>
          <p:cNvPr id="12" name="Obdélník 11"/>
          <p:cNvSpPr/>
          <p:nvPr/>
        </p:nvSpPr>
        <p:spPr>
          <a:xfrm>
            <a:off x="737828" y="2204864"/>
            <a:ext cx="7668344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cs-CZ" sz="9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HMYZOŽRAVCI</a:t>
            </a:r>
            <a:endParaRPr lang="cs-CZ" sz="96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" name="Picture 3" descr="C:\Users\Radim\AppData\Local\Microsoft\Windows\Temporary Internet Files\Content.IE5\HHJI15UD\MC9003304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2358407" cy="1200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92 0.03171 C -0.12934 0.02777 -0.13559 0.02476 -0.14201 0.02083 C -0.1474 0.00486 -0.1441 0.00879 -0.15122 0.00486 C -0.16892 0.00625 -0.17934 0.0074 -0.19479 0.0118 C -0.20191 0.01365 -0.21597 0.01643 -0.21597 0.01666 C -0.23056 0.02361 -0.24462 0.02638 -0.25955 0.02986 C -0.27083 0.02893 -0.28212 0.02939 -0.29323 0.02754 C -0.29427 0.02731 -0.30104 0.02199 -0.30347 0.02083 C -0.31285 0.01666 -0.32274 0.01458 -0.33229 0.0118 C -0.33889 0.0074 -0.34497 0.01273 -0.35139 0.01388 C -0.36528 0.0162 -0.37917 0.01666 -0.39271 0.01851 C -0.41094 0.03009 -0.4375 0.02129 -0.45226 0.02083 C -0.46198 0.01713 -0.47222 0.01388 -0.48229 0.0118 C -0.48802 0.0081 -0.49549 0.00046 -0.50139 -0.00162 C -0.50642 -0.00324 -0.51198 -0.00301 -0.51701 -0.00348 C -0.52552 -0.00301 -0.53438 -0.00278 -0.54288 -0.00162 C -0.54931 -0.0007 -0.55451 0.00555 -0.56059 0.0074 C -0.56771 0.00972 -0.575 0.01018 -0.58212 0.0118 C -0.59358 0.01713 -0.60434 0.02476 -0.61563 0.03171 C -0.62604 0.03865 -0.63733 0.03518 -0.64809 0.03657 C -0.65695 0.03564 -0.66615 0.0368 -0.675 0.03402 C -0.67726 0.0331 -0.67656 0.0243 -0.67813 0.02083 C -0.68195 0.01342 -0.6882 0.01319 -0.69288 0.0118 C -0.69375 0.01041 -0.69601 0.0074 -0.69601 0.00763 " pathEditMode="relative" rAng="0" ptsTypes="fffffffffffffffffffffff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farm1.static.flickr.com/33/57524967_ab2a64cbe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7968" y="-1"/>
            <a:ext cx="5148064" cy="68640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78" name="Picture 2" descr="http://farm1.static.flickr.com/53/106442129_ddbae06a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871"/>
            <a:ext cx="9144000" cy="6620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REJSEK OBECNÝ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 – 8 cm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Protáhlý, špičatý čenich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Velmi žravý </a:t>
            </a:r>
            <a:r>
              <a:rPr lang="cs-CZ" dirty="0" smtClean="0"/>
              <a:t>– množství potravy  ≈   hmotnosti těla</a:t>
            </a:r>
          </a:p>
          <a:p>
            <a:r>
              <a:rPr lang="cs-CZ" dirty="0" smtClean="0"/>
              <a:t>Běžný, samotářský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83359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Soubor:Common Sh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REJSEC VODNÍ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Náš největší rejsek, 10 cm</a:t>
            </a:r>
          </a:p>
          <a:p>
            <a:r>
              <a:rPr lang="cs-CZ" dirty="0" smtClean="0"/>
              <a:t>Hřbet černý, břicho a boky šedé</a:t>
            </a:r>
          </a:p>
          <a:p>
            <a:r>
              <a:rPr lang="cs-CZ" dirty="0" smtClean="0"/>
              <a:t>Výborně </a:t>
            </a:r>
            <a:r>
              <a:rPr lang="cs-CZ" dirty="0" smtClean="0">
                <a:solidFill>
                  <a:srgbClr val="FFC000"/>
                </a:solidFill>
              </a:rPr>
              <a:t>plave</a:t>
            </a:r>
          </a:p>
          <a:p>
            <a:r>
              <a:rPr lang="cs-CZ" dirty="0" smtClean="0"/>
              <a:t>Loví vodní hmyz, i ryby, žáby, potravu hledá i na souši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899592" y="908720"/>
          <a:ext cx="7416825" cy="5400594"/>
        </p:xfrm>
        <a:graphic>
          <a:graphicData uri="http://schemas.openxmlformats.org/drawingml/2006/table">
            <a:tbl>
              <a:tblPr/>
              <a:tblGrid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</a:tblGrid>
              <a:tr h="600066"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066">
                <a:tc rowSpan="3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 marL="41700" marR="417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5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5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32656"/>
            <a:ext cx="1151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 smtClean="0"/>
              <a:t>Křížovka:</a:t>
            </a:r>
            <a:endParaRPr lang="cs-CZ" sz="2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75856" y="98072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43808" y="16288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43808" y="220486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43808" y="278092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07704" y="34290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907704" y="40770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19872" y="465313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52292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11760" y="58772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9.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4067944" y="188640"/>
            <a:ext cx="144016" cy="576064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6021288"/>
            <a:ext cx="35317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 smtClean="0"/>
              <a:t>Tajenka:</a:t>
            </a:r>
          </a:p>
          <a:p>
            <a:r>
              <a:rPr lang="cs-CZ" dirty="0" smtClean="0"/>
              <a:t>	_____________________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Zadání  křížovky: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Období vývinu plodu v těle samice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Počet prstů na končetinách savců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Důležitý orgán v děloze u živorodých savců (výživa, dýchání, vylučování)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Druhové jméno našeho největšího rejska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Řád savců (krtek, ježek)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Vejcorodý savec s ostny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Sval k dýchání, odděluje dutinu hrudní a břišní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Hmyzožravec podobný myši, ale živí se dravě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Jeden z důležitých smyslů hmyzožravců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11560" y="836712"/>
          <a:ext cx="7416825" cy="5400594"/>
        </p:xfrm>
        <a:graphic>
          <a:graphicData uri="http://schemas.openxmlformats.org/drawingml/2006/table">
            <a:tbl>
              <a:tblPr/>
              <a:tblGrid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  <a:gridCol w="494455"/>
              </a:tblGrid>
              <a:tr h="600066"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B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Ř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Z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O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S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T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066">
                <a:tc rowSpan="3" gridSpan="5">
                  <a:txBody>
                    <a:bodyPr/>
                    <a:lstStyle/>
                    <a:p>
                      <a:endParaRPr lang="cs-CZ" dirty="0"/>
                    </a:p>
                  </a:txBody>
                  <a:tcPr marL="41700" marR="417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P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Ě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T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5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P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L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C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N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T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5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V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O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D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N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Í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H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M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Y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Z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O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Ž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R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V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C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I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J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Ž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U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R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B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R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Á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N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I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C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0" marR="417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R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J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S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E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K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H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M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endParaRPr lang="cs-CZ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T</a:t>
                      </a:r>
                      <a:endParaRPr lang="cs-CZ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7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41700" marR="41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32656"/>
            <a:ext cx="19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Vyluštěná křížovka: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436096" y="6021288"/>
            <a:ext cx="35317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 smtClean="0"/>
              <a:t>Tajenka:</a:t>
            </a:r>
          </a:p>
          <a:p>
            <a:r>
              <a:rPr lang="cs-CZ" dirty="0" smtClean="0"/>
              <a:t>	_____________________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04248" y="6165304"/>
            <a:ext cx="17556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Bookman Old Style" pitchFamily="18" charset="0"/>
              </a:rPr>
              <a:t>Bělozubka</a:t>
            </a:r>
            <a:endParaRPr lang="cs-CZ" sz="240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3779912" y="188640"/>
            <a:ext cx="144016" cy="576064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Radim\AppData\Local\Microsoft\Windows\Temporary Internet Files\Content.IE5\HHJI15UD\MC9003304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25144"/>
            <a:ext cx="2547814" cy="1296144"/>
          </a:xfrm>
          <a:prstGeom prst="rect">
            <a:avLst/>
          </a:prstGeom>
          <a:noFill/>
        </p:spPr>
      </p:pic>
      <p:sp>
        <p:nvSpPr>
          <p:cNvPr id="13" name="Obdélník 12"/>
          <p:cNvSpPr/>
          <p:nvPr/>
        </p:nvSpPr>
        <p:spPr>
          <a:xfrm>
            <a:off x="1619672" y="1268760"/>
            <a:ext cx="6576416" cy="33239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Děkuji za pozornost</a:t>
            </a:r>
          </a:p>
          <a:p>
            <a:pPr algn="ctr"/>
            <a:endParaRPr lang="cs-CZ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cs-CZ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M. Boháčová</a:t>
            </a:r>
            <a:endParaRPr lang="cs-CZ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DESCOUENS, </a:t>
            </a:r>
            <a:r>
              <a:rPr lang="cs-CZ" dirty="0" err="1" smtClean="0"/>
              <a:t>Didier</a:t>
            </a:r>
            <a:r>
              <a:rPr lang="cs-CZ" dirty="0" smtClean="0"/>
              <a:t>. </a:t>
            </a:r>
            <a:r>
              <a:rPr lang="cs-CZ" i="1" dirty="0" err="1" smtClean="0"/>
              <a:t>wikipedia.cz</a:t>
            </a:r>
            <a:r>
              <a:rPr lang="cs-CZ" dirty="0" smtClean="0"/>
              <a:t> [online]. [cit. 6.2.2013]. Dostupný na WWW: http://cs.wikipedia.org/wiki/Soubor:Taupe_MHNT.OST.1997.45.jpg</a:t>
            </a:r>
          </a:p>
          <a:p>
            <a:r>
              <a:rPr lang="cs-CZ" dirty="0" smtClean="0"/>
              <a:t>AUTOR NEUVEDEN. </a:t>
            </a:r>
            <a:r>
              <a:rPr lang="cs-CZ" i="1" dirty="0" err="1" smtClean="0"/>
              <a:t>Animal</a:t>
            </a:r>
            <a:r>
              <a:rPr lang="cs-CZ" i="1" dirty="0" smtClean="0"/>
              <a:t> </a:t>
            </a:r>
            <a:r>
              <a:rPr lang="cs-CZ" i="1" dirty="0" err="1" smtClean="0"/>
              <a:t>Photos.info</a:t>
            </a:r>
            <a:r>
              <a:rPr lang="cs-CZ" dirty="0" smtClean="0"/>
              <a:t> [online]. [cit. 6.2.2013]. Dostupný na WWW: http://animalphotos.info/a/?s=mole</a:t>
            </a:r>
          </a:p>
          <a:p>
            <a:r>
              <a:rPr lang="cs-CZ" dirty="0" smtClean="0"/>
              <a:t>DESCOUENS, </a:t>
            </a:r>
            <a:r>
              <a:rPr lang="cs-CZ" dirty="0" err="1" smtClean="0"/>
              <a:t>Didier</a:t>
            </a:r>
            <a:r>
              <a:rPr lang="cs-CZ" dirty="0" smtClean="0"/>
              <a:t>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6.2.2013]. Dostupný na WWW: http://en.wikipedia.org/wiki/File:Talpa_europaea_MHNT_pate.jpg</a:t>
            </a:r>
          </a:p>
          <a:p>
            <a:r>
              <a:rPr lang="cs-CZ" dirty="0" smtClean="0"/>
              <a:t>DESCOUENS, </a:t>
            </a:r>
            <a:r>
              <a:rPr lang="cs-CZ" dirty="0" err="1" smtClean="0"/>
              <a:t>Didier</a:t>
            </a:r>
            <a:r>
              <a:rPr lang="cs-CZ" dirty="0" smtClean="0"/>
              <a:t>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6.2.2013]. Dostupný na WWW: http://en.wikipedia.org/wiki/File:Talpa_europaea_MHNT.jpg</a:t>
            </a:r>
          </a:p>
          <a:p>
            <a:r>
              <a:rPr lang="cs-CZ" dirty="0" smtClean="0"/>
              <a:t>SOMMA, </a:t>
            </a:r>
            <a:r>
              <a:rPr lang="cs-CZ" dirty="0" err="1" smtClean="0"/>
              <a:t>Ryan</a:t>
            </a:r>
            <a:r>
              <a:rPr lang="cs-CZ" dirty="0" smtClean="0"/>
              <a:t>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6.2.2013]. Dostupný na WWW: http://en.wikipedia.org/wiki/File:European_Hedgehog_skeleton.jpg</a:t>
            </a:r>
          </a:p>
          <a:p>
            <a:r>
              <a:rPr lang="cs-CZ" dirty="0" smtClean="0"/>
              <a:t>AUTOR NEUVEDEN. </a:t>
            </a:r>
            <a:r>
              <a:rPr lang="cs-CZ" i="1" dirty="0" err="1" smtClean="0"/>
              <a:t>Animal</a:t>
            </a:r>
            <a:r>
              <a:rPr lang="cs-CZ" i="1" dirty="0" smtClean="0"/>
              <a:t> </a:t>
            </a:r>
            <a:r>
              <a:rPr lang="cs-CZ" i="1" dirty="0" err="1" smtClean="0"/>
              <a:t>Photos.info</a:t>
            </a:r>
            <a:r>
              <a:rPr lang="cs-CZ" dirty="0" smtClean="0"/>
              <a:t> [online]. [cit. 6.2.2013]. Dostupný na WWW: http://animalphotos.info/a/?s=hedgehog</a:t>
            </a:r>
          </a:p>
          <a:p>
            <a:r>
              <a:rPr lang="cs-CZ" dirty="0" smtClean="0"/>
              <a:t>AUTOR NEUVEDEN. </a:t>
            </a:r>
            <a:r>
              <a:rPr lang="cs-CZ" i="1" dirty="0" err="1" smtClean="0"/>
              <a:t>Animal</a:t>
            </a:r>
            <a:r>
              <a:rPr lang="cs-CZ" i="1" dirty="0" smtClean="0"/>
              <a:t> </a:t>
            </a:r>
            <a:r>
              <a:rPr lang="cs-CZ" i="1" dirty="0" err="1" smtClean="0"/>
              <a:t>Photos.info</a:t>
            </a:r>
            <a:r>
              <a:rPr lang="cs-CZ" dirty="0" smtClean="0"/>
              <a:t> [online]. [cit. 6.2.2013]. Dostupný na WWW: http://farm1.static.flickr.com/53/106442129_ddbae06aaf.jpg</a:t>
            </a:r>
          </a:p>
          <a:p>
            <a:r>
              <a:rPr lang="cs-CZ" dirty="0" smtClean="0"/>
              <a:t>HRALD.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6.2.2013]. Dostupný na WWW: http://en.wikipedia.org/wiki/File:West_European_Hedgehog_(Erinaceus_europaeus)2.jpg</a:t>
            </a:r>
          </a:p>
          <a:p>
            <a:r>
              <a:rPr lang="cs-CZ" dirty="0" smtClean="0"/>
              <a:t>SJONGE. </a:t>
            </a:r>
            <a:r>
              <a:rPr lang="cs-CZ" i="1" dirty="0" err="1" smtClean="0"/>
              <a:t>wikipedia.cz</a:t>
            </a:r>
            <a:r>
              <a:rPr lang="cs-CZ" dirty="0" smtClean="0"/>
              <a:t> [online]. [cit. 6.2.2013]. Dostupný na WWW: </a:t>
            </a:r>
            <a:r>
              <a:rPr lang="cs-CZ" dirty="0" err="1" smtClean="0"/>
              <a:t>hhttp</a:t>
            </a:r>
            <a:r>
              <a:rPr lang="cs-CZ" dirty="0" smtClean="0"/>
              <a:t>://</a:t>
            </a:r>
            <a:r>
              <a:rPr lang="cs-CZ" dirty="0" err="1" smtClean="0"/>
              <a:t>cs.wikipedia.org</a:t>
            </a:r>
            <a:r>
              <a:rPr lang="cs-CZ" dirty="0" smtClean="0"/>
              <a:t>/</a:t>
            </a:r>
            <a:r>
              <a:rPr lang="cs-CZ" dirty="0" err="1" smtClean="0"/>
              <a:t>wiki</a:t>
            </a:r>
            <a:r>
              <a:rPr lang="cs-CZ" dirty="0" smtClean="0"/>
              <a:t>/Soubor:</a:t>
            </a:r>
            <a:r>
              <a:rPr lang="cs-CZ" dirty="0" err="1" smtClean="0"/>
              <a:t>Common</a:t>
            </a:r>
            <a:r>
              <a:rPr lang="cs-CZ" dirty="0" smtClean="0"/>
              <a:t>_</a:t>
            </a:r>
            <a:r>
              <a:rPr lang="cs-CZ" dirty="0" err="1" smtClean="0"/>
              <a:t>Shrew.jpg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HMYZOŽRAVCI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Nejstarší zástupci savců s placentou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Drobní, noční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Oči a uši malé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Čich velmi výkonný</a:t>
            </a:r>
          </a:p>
          <a:p>
            <a:r>
              <a:rPr lang="cs-CZ" dirty="0" smtClean="0"/>
              <a:t>V ústech </a:t>
            </a:r>
            <a:r>
              <a:rPr lang="cs-CZ" dirty="0" smtClean="0">
                <a:solidFill>
                  <a:srgbClr val="7030A0"/>
                </a:solidFill>
              </a:rPr>
              <a:t>ostré, drobné zuby </a:t>
            </a:r>
          </a:p>
          <a:p>
            <a:r>
              <a:rPr lang="cs-CZ" dirty="0" smtClean="0"/>
              <a:t>Živí se bezobratlými živočichy</a:t>
            </a:r>
          </a:p>
          <a:p>
            <a:r>
              <a:rPr lang="cs-CZ" dirty="0" smtClean="0"/>
              <a:t>Pět prstů s drápy </a:t>
            </a:r>
          </a:p>
          <a:p>
            <a:r>
              <a:rPr lang="cs-CZ" dirty="0" smtClean="0"/>
              <a:t>Mozek malý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1" name="Picture 3" descr="C:\Users\Radim\AppData\Local\Microsoft\Windows\Temporary Internet Files\Content.IE5\HHJI15UD\MC9003304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0987" y="5324475"/>
            <a:ext cx="2358407" cy="12008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855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KRTEK OBECNÝ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12 – 16 cm</a:t>
            </a:r>
          </a:p>
          <a:p>
            <a:r>
              <a:rPr lang="cs-CZ" dirty="0" smtClean="0"/>
              <a:t>Srst černá, hustá, krátká</a:t>
            </a:r>
          </a:p>
          <a:p>
            <a:r>
              <a:rPr lang="cs-CZ" dirty="0" smtClean="0"/>
              <a:t>Pod zemí spletité sítě chodeb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Dobrý čich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Hmatové vousky </a:t>
            </a:r>
            <a:r>
              <a:rPr lang="cs-CZ" dirty="0" smtClean="0"/>
              <a:t>okolo čenichu </a:t>
            </a:r>
          </a:p>
          <a:p>
            <a:r>
              <a:rPr lang="cs-CZ" dirty="0" smtClean="0"/>
              <a:t>Zakrnělé oči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Nohy se silnými drápy</a:t>
            </a:r>
          </a:p>
          <a:p>
            <a:r>
              <a:rPr lang="cs-CZ" dirty="0" smtClean="0"/>
              <a:t>Larvy hmyzu a žížaly</a:t>
            </a:r>
          </a:p>
          <a:p>
            <a:r>
              <a:rPr lang="cs-CZ" dirty="0" smtClean="0"/>
              <a:t>Redukuje přemnožený hmyz, škodí na      plodinách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077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ile:Talpa europaea MH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8011" cy="5661248"/>
          </a:xfrm>
          <a:prstGeom prst="rect">
            <a:avLst/>
          </a:prstGeom>
          <a:noFill/>
        </p:spPr>
      </p:pic>
      <p:pic>
        <p:nvPicPr>
          <p:cNvPr id="5" name="Picture 4" descr="File:Talpa europaea MHNT pa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56503"/>
            <a:ext cx="3851920" cy="3001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482" name="Picture 2" descr="http://farm1.static.flickr.com/30/56677048_e842bb1f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66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Taupe MHNT.OST.1997.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80312" cy="6875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JEŽEK ZÁPADNÍ A VÝCHODNÍ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ZÁPADNÍ </a:t>
            </a:r>
            <a:r>
              <a:rPr lang="cs-CZ" dirty="0" smtClean="0"/>
              <a:t>ostny dozadu, výrazně pruhované, hnědá náprsenka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VÝCHODNÍ </a:t>
            </a:r>
            <a:r>
              <a:rPr lang="cs-CZ" dirty="0" smtClean="0"/>
              <a:t>ostny na všechny strany, bílá náprsenka</a:t>
            </a:r>
          </a:p>
          <a:p>
            <a:r>
              <a:rPr lang="cs-CZ" dirty="0" smtClean="0"/>
              <a:t>Hmyzem a měkkýši (slimáci), vajíčky, zdechlinami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Zimní spánek</a:t>
            </a:r>
          </a:p>
          <a:p>
            <a:r>
              <a:rPr lang="cs-CZ" dirty="0" smtClean="0"/>
              <a:t>Páření květen – říjen</a:t>
            </a:r>
          </a:p>
          <a:p>
            <a:r>
              <a:rPr lang="cs-CZ" dirty="0" smtClean="0"/>
              <a:t>Březost 35 dnů, 3 -  10 mláďat</a:t>
            </a:r>
          </a:p>
          <a:p>
            <a:r>
              <a:rPr lang="cs-CZ" dirty="0" smtClean="0"/>
              <a:t>Chráněni </a:t>
            </a:r>
          </a:p>
          <a:p>
            <a:endParaRPr lang="cs-CZ" dirty="0"/>
          </a:p>
        </p:txBody>
      </p:sp>
      <p:pic>
        <p:nvPicPr>
          <p:cNvPr id="3074" name="Picture 2" descr="C:\Users\Radim\AppData\Local\Microsoft\Windows\Temporary Internet Files\Content.IE5\HHJI15UD\MC9003304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6075" y="5456238"/>
            <a:ext cx="2099637" cy="1069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492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European Hedgehog skele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0065"/>
            <a:ext cx="9144001" cy="5817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ile:West European Hedgehog (Erinaceus europaeus)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82352"/>
            <a:ext cx="9162849" cy="6093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335</Words>
  <Application>Microsoft Office PowerPoint</Application>
  <PresentationFormat>Předvádění na obrazovce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Snímek 1</vt:lpstr>
      <vt:lpstr> HMYZOŽRAVCI </vt:lpstr>
      <vt:lpstr>KRTEK OBECNÝ</vt:lpstr>
      <vt:lpstr>Snímek 4</vt:lpstr>
      <vt:lpstr>Snímek 5</vt:lpstr>
      <vt:lpstr>Snímek 6</vt:lpstr>
      <vt:lpstr> JEŽEK ZÁPADNÍ A VÝCHODNÍ </vt:lpstr>
      <vt:lpstr>Snímek 8</vt:lpstr>
      <vt:lpstr>Snímek 9</vt:lpstr>
      <vt:lpstr>Snímek 10</vt:lpstr>
      <vt:lpstr>Snímek 11</vt:lpstr>
      <vt:lpstr> REJSEK OBECNÝ </vt:lpstr>
      <vt:lpstr>Snímek 13</vt:lpstr>
      <vt:lpstr> REJSEC VODNÍ </vt:lpstr>
      <vt:lpstr>Snímek 15</vt:lpstr>
      <vt:lpstr>Zadání  křížovky:</vt:lpstr>
      <vt:lpstr>Snímek 17</vt:lpstr>
      <vt:lpstr>Snímek 18</vt:lpstr>
      <vt:lpstr>Citace: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PLACENTÁLOVÉ  placenta + pupeční šňůra výživa, dýchání, vylučování</dc:title>
  <dc:creator>Martina Boháčová</dc:creator>
  <cp:lastModifiedBy>Radim</cp:lastModifiedBy>
  <cp:revision>15</cp:revision>
  <dcterms:created xsi:type="dcterms:W3CDTF">2012-09-23T08:00:22Z</dcterms:created>
  <dcterms:modified xsi:type="dcterms:W3CDTF">2013-02-07T09:50:21Z</dcterms:modified>
</cp:coreProperties>
</file>