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132" d="100"/>
          <a:sy n="132" d="100"/>
        </p:scale>
        <p:origin x="-8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9E7100-E45F-48A0-AD69-F652B843A8BC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EC2E4-7028-46C6-BB4B-8F87CDB43B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23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EC2E4-7028-46C6-BB4B-8F87CDB43BF4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660D-26D6-414D-8F93-E1583E71D46F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AE24D9A-6C3D-44C0-AA6A-79ED06C75F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660D-26D6-414D-8F93-E1583E71D46F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4D9A-6C3D-44C0-AA6A-79ED06C75F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660D-26D6-414D-8F93-E1583E71D46F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4D9A-6C3D-44C0-AA6A-79ED06C75F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660D-26D6-414D-8F93-E1583E71D46F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4D9A-6C3D-44C0-AA6A-79ED06C75F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660D-26D6-414D-8F93-E1583E71D46F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AE24D9A-6C3D-44C0-AA6A-79ED06C75F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660D-26D6-414D-8F93-E1583E71D46F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4D9A-6C3D-44C0-AA6A-79ED06C75F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660D-26D6-414D-8F93-E1583E71D46F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4D9A-6C3D-44C0-AA6A-79ED06C75F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660D-26D6-414D-8F93-E1583E71D46F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4D9A-6C3D-44C0-AA6A-79ED06C75F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660D-26D6-414D-8F93-E1583E71D46F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4D9A-6C3D-44C0-AA6A-79ED06C75F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660D-26D6-414D-8F93-E1583E71D46F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4D9A-6C3D-44C0-AA6A-79ED06C75F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660D-26D6-414D-8F93-E1583E71D46F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AE24D9A-6C3D-44C0-AA6A-79ED06C75F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E9B660D-26D6-414D-8F93-E1583E71D46F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AE24D9A-6C3D-44C0-AA6A-79ED06C75F7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VY_32_INOVACE_BATKOVA_CEJJLI.01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ČÁRKA V JEDNODUCHÉ VĚTĚ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23528" y="476672"/>
            <a:ext cx="5109091" cy="63709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Řešení: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eriod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…pohádky, pověsti …</a:t>
            </a:r>
          </a:p>
          <a:p>
            <a:pPr marL="457200" indent="-457200">
              <a:buAutoNum type="arabicPeriod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…jedovaté, a proto…</a:t>
            </a:r>
          </a:p>
          <a:p>
            <a:pPr marL="457200" indent="-457200">
              <a:buAutoNum type="arabicPeriod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…dobře, dokonce …</a:t>
            </a:r>
          </a:p>
          <a:p>
            <a:pPr marL="457200" indent="-457200">
              <a:buAutoNum type="arabicPeriod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bez čárky</a:t>
            </a:r>
          </a:p>
          <a:p>
            <a:pPr marL="457200" indent="-457200">
              <a:buAutoNum type="arabicPeriod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…na flétnu, jednak …</a:t>
            </a:r>
          </a:p>
          <a:p>
            <a:pPr marL="457200" indent="-457200">
              <a:buAutoNum type="arabicPeriod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…Telč, památkovou …</a:t>
            </a:r>
          </a:p>
          <a:p>
            <a:pPr marL="457200" indent="-457200">
              <a:buAutoNum type="arabicPeriod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…karas, náš …</a:t>
            </a:r>
          </a:p>
          <a:p>
            <a:pPr marL="457200" indent="-457200">
              <a:buAutoNum type="arabicPeriod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bez čárky</a:t>
            </a:r>
          </a:p>
          <a:p>
            <a:pPr marL="457200" indent="-457200">
              <a:buAutoNum type="arabicPeriod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… zážitky, ale i …</a:t>
            </a:r>
          </a:p>
          <a:p>
            <a:pPr marL="457200" indent="-457200">
              <a:buAutoNum type="arabicPeriod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…zastavte se, pane starosto, …</a:t>
            </a:r>
          </a:p>
          <a:p>
            <a:pPr marL="457200" indent="-457200">
              <a:buAutoNum type="arabicPeriod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bez čárky</a:t>
            </a:r>
          </a:p>
          <a:p>
            <a:pPr marL="457200" indent="-457200">
              <a:buAutoNum type="arabicPeriod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…pomalu, zato …</a:t>
            </a:r>
          </a:p>
          <a:p>
            <a:pPr marL="457200" indent="-457200">
              <a:buAutoNum type="arabicPeriod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…Nová, žákyně 8. třídy, …</a:t>
            </a:r>
          </a:p>
          <a:p>
            <a:pPr marL="457200" indent="-457200">
              <a:buAutoNum type="arabicPeriod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Buchty, ty …</a:t>
            </a:r>
          </a:p>
          <a:p>
            <a:pPr marL="457200" indent="-457200">
              <a:buAutoNum type="arabicPeriod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Hej, …</a:t>
            </a:r>
          </a:p>
          <a:p>
            <a:pPr marL="457200" indent="-457200">
              <a:buAutoNum type="arabicPeriod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bez čárky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51520" y="404664"/>
            <a:ext cx="5469767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17. a) Odevzdejte, prosím, písemné …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      b) bez čárek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18. …Eva, nýbrž …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19. Chata, bývalá myslivna, …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20. …Hašek, náš …brankář, vydal…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21. Praho, tebe …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22. Fuj, to…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23. …lampy, ty …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24. bez čárky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25. …dětí, zejména…nejmenších, …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26. …zítra, nebo …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27. …nejmenší, ale …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28. …veselý, proto …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29. bez čárky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30. …rodiny, a to …</a:t>
            </a:r>
          </a:p>
          <a:p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95536" y="548680"/>
            <a:ext cx="8481874" cy="54476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Zdroje: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Hartmannová,V. a kol.: Pravidla českého pravopisu. Nakladatelství Olomouc,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                                      Olomouc 1998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latin typeface="Arial" pitchFamily="34" charset="0"/>
                <a:cs typeface="Arial" pitchFamily="34" charset="0"/>
              </a:rPr>
              <a:t>Šantrochová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A. a kol.: Diktáty a cvičení z českého jazyka. SPN, a.s., Praha 1988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Mgr. Renata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Batková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Čárka v jednoduché větě</a:t>
            </a:r>
          </a:p>
          <a:p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Interpunkce</a:t>
            </a:r>
            <a:endParaRPr lang="cs-CZ" sz="6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620688"/>
            <a:ext cx="9144000" cy="9202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 </a:t>
            </a:r>
            <a:r>
              <a:rPr lang="cs-CZ" sz="3200" b="1" dirty="0" smtClean="0">
                <a:solidFill>
                  <a:srgbClr val="FF0000"/>
                </a:solidFill>
              </a:rPr>
              <a:t>1.</a:t>
            </a:r>
            <a:r>
              <a:rPr lang="cs-CZ" sz="3200" b="1" u="sng" dirty="0" smtClean="0">
                <a:solidFill>
                  <a:srgbClr val="FF0000"/>
                </a:solidFill>
              </a:rPr>
              <a:t>Čárku píšeme:</a:t>
            </a:r>
          </a:p>
          <a:p>
            <a:endParaRPr lang="cs-CZ" sz="3200" b="1" dirty="0" smtClean="0"/>
          </a:p>
          <a:p>
            <a:pPr>
              <a:buFont typeface="Wingdings" pitchFamily="2" charset="2"/>
              <a:buChar char="q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Mezi složkami několikanásobného větného členu, pokud   nejsou připojeny spojkami </a:t>
            </a:r>
            <a:r>
              <a:rPr lang="cs-CZ" sz="24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a, i, nebo, ani, či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s významem prostě slučovacím. Větné členy jsou</a:t>
            </a:r>
          </a:p>
          <a:p>
            <a:pPr>
              <a:buFont typeface="Wingdings" pitchFamily="2" charset="2"/>
              <a:buChar char="§"/>
            </a:pPr>
            <a:endParaRPr lang="cs-CZ" sz="3200" b="1" dirty="0" smtClean="0"/>
          </a:p>
          <a:p>
            <a:pPr>
              <a:buFont typeface="Wingdings" pitchFamily="2" charset="2"/>
              <a:buChar char="§"/>
            </a:pPr>
            <a:r>
              <a:rPr lang="cs-CZ" sz="3200" b="1" dirty="0" smtClean="0"/>
              <a:t>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k sobě přiřazeny bez spojek -  </a:t>
            </a:r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Vypadal vyrovnaně, klidně.</a:t>
            </a:r>
          </a:p>
          <a:p>
            <a:r>
              <a:rPr lang="cs-CZ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U potoka kvetly blatouchy, sasanky, pomněnky.</a:t>
            </a:r>
          </a:p>
          <a:p>
            <a:endParaRPr lang="cs-CZ" sz="24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spojeny různými spojovacími výrazy - </a:t>
            </a:r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Učitel byl přísný</a:t>
            </a:r>
            <a:r>
              <a:rPr lang="cs-CZ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ale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cs-CZ" sz="3200" b="1" dirty="0" smtClean="0"/>
              <a:t>  </a:t>
            </a:r>
            <a:r>
              <a:rPr lang="cs-CZ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spravedlivý. </a:t>
            </a:r>
            <a:endParaRPr lang="cs-CZ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spojeny dvojitými spojovacími výrazy - </a:t>
            </a:r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Byl</a:t>
            </a:r>
            <a:r>
              <a:rPr lang="cs-CZ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nejen </a:t>
            </a:r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bystrý</a:t>
            </a:r>
            <a:r>
              <a:rPr lang="cs-CZ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ale</a:t>
            </a:r>
            <a:endParaRPr lang="cs-CZ" sz="3200" b="1" dirty="0" smtClean="0">
              <a:solidFill>
                <a:srgbClr val="002060"/>
              </a:solidFill>
            </a:endParaRPr>
          </a:p>
          <a:p>
            <a:r>
              <a:rPr lang="cs-CZ" sz="2800" b="1" dirty="0" smtClean="0"/>
              <a:t>   </a:t>
            </a:r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 spravedlivý</a:t>
            </a:r>
            <a:r>
              <a:rPr lang="cs-CZ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Přijdu </a:t>
            </a:r>
            <a:r>
              <a:rPr lang="cs-CZ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buď </a:t>
            </a:r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zítra,</a:t>
            </a:r>
            <a:r>
              <a:rPr lang="cs-CZ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nebo </a:t>
            </a:r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 pondělí.</a:t>
            </a:r>
          </a:p>
          <a:p>
            <a:endParaRPr lang="cs-CZ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endParaRPr lang="cs-CZ" sz="2800" dirty="0" smtClean="0"/>
          </a:p>
          <a:p>
            <a:endParaRPr lang="cs-CZ" sz="2800" b="1" dirty="0" smtClean="0"/>
          </a:p>
          <a:p>
            <a:pPr>
              <a:buFont typeface="Wingdings" pitchFamily="2" charset="2"/>
              <a:buChar char="q"/>
            </a:pPr>
            <a:endParaRPr lang="cs-CZ" sz="2800" b="1" dirty="0" smtClean="0"/>
          </a:p>
          <a:p>
            <a:endParaRPr lang="cs-CZ" sz="3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0" y="-963488"/>
            <a:ext cx="9536088" cy="57606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7552" y="0"/>
            <a:ext cx="9036448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sz="2400" b="1" dirty="0" smtClean="0"/>
              <a:t>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Před spojkami </a:t>
            </a:r>
            <a:r>
              <a:rPr lang="cs-CZ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a, i, ani, nebo, či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(v jiném než slučovacím</a:t>
            </a: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  významu)</a:t>
            </a:r>
          </a:p>
          <a:p>
            <a:endParaRPr lang="cs-CZ" sz="24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Babička, a dokonce i dědeček se rozesmáli. Pokladník chodil pro</a:t>
            </a:r>
          </a:p>
          <a:p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Peníze sám, nebo se spolehlivým doprovodem.</a:t>
            </a:r>
          </a:p>
          <a:p>
            <a:endParaRPr lang="cs-CZ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Mezi větnými členy volně připojenými nebo vloženými</a:t>
            </a: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  do věty</a:t>
            </a:r>
          </a:p>
          <a:p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Čárkou tedy oddělujeme:</a:t>
            </a:r>
          </a:p>
          <a:p>
            <a:pPr>
              <a:buFont typeface="Wingdings" pitchFamily="2" charset="2"/>
              <a:buChar char="§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Volný přístavek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-  přívlastek vyjádřený podstatným</a:t>
            </a:r>
          </a:p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  jménem, může být bez porušení smyslu věty vypuštěn</a:t>
            </a: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Tatínek, </a:t>
            </a:r>
            <a:r>
              <a:rPr lang="cs-CZ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chudák</a:t>
            </a:r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zůstal sám.  Celé zařízení bytu</a:t>
            </a:r>
            <a:r>
              <a:rPr lang="cs-CZ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hlavně </a:t>
            </a:r>
          </a:p>
          <a:p>
            <a:r>
              <a:rPr lang="cs-CZ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nábytek</a:t>
            </a:r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bylo zničeno.</a:t>
            </a:r>
          </a:p>
          <a:p>
            <a:endParaRPr lang="cs-CZ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Osamostatněnou část výpovědi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Člověk, to zní hrdě.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endParaRPr lang="cs-CZ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79512" y="188640"/>
            <a:ext cx="8964488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Vokativ (5.pád)</a:t>
            </a:r>
          </a:p>
          <a:p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Máš, </a:t>
            </a:r>
            <a:r>
              <a:rPr lang="cs-CZ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Jano</a:t>
            </a:r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mé slovo. Buďte vítáni, </a:t>
            </a:r>
            <a:r>
              <a:rPr lang="cs-CZ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přátelé.</a:t>
            </a:r>
          </a:p>
          <a:p>
            <a:pPr>
              <a:buFont typeface="Wingdings" pitchFamily="2" charset="2"/>
              <a:buChar char="§"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Volný přívlastek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– rozvitý shodný přívlastek, stojí za řídícím</a:t>
            </a: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podst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. jménem, můžeme jej bez porušení smyslu věty</a:t>
            </a: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 vypustit</a:t>
            </a:r>
          </a:p>
          <a:p>
            <a:r>
              <a:rPr lang="cs-CZ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Božena Němcová, </a:t>
            </a:r>
            <a:r>
              <a:rPr lang="cs-CZ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slavná česká spisovatelka</a:t>
            </a:r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se narodila ve</a:t>
            </a:r>
          </a:p>
          <a:p>
            <a:r>
              <a:rPr lang="cs-CZ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Vídni.  Prahu</a:t>
            </a:r>
            <a:r>
              <a:rPr lang="cs-CZ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hlavní město naší republiky</a:t>
            </a:r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navštěvuje mnoho</a:t>
            </a:r>
          </a:p>
          <a:p>
            <a:r>
              <a:rPr lang="cs-CZ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zahraničních turistů.</a:t>
            </a:r>
          </a:p>
          <a:p>
            <a:endParaRPr lang="cs-CZ" sz="24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Volný doplněk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– vyjádřený podstatným jménem ve 4. nebo</a:t>
            </a: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  1. pádě</a:t>
            </a:r>
          </a:p>
          <a:p>
            <a:r>
              <a:rPr lang="cs-CZ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U kamen sedí dědeček, </a:t>
            </a:r>
            <a:r>
              <a:rPr lang="cs-CZ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ruce v klíně.</a:t>
            </a:r>
          </a:p>
          <a:p>
            <a:pPr>
              <a:buFont typeface="Wingdings" pitchFamily="2" charset="2"/>
              <a:buChar char="§"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Citoslovce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a výrazy obdobné povahy, cítíme-li je jako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sam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 samostatné výrazy</a:t>
            </a: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Br, to je zima.  Inu, co vám mám povídat!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404664"/>
            <a:ext cx="8405443" cy="6109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cs-CZ" sz="23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Čárkou neoddělujeme</a:t>
            </a:r>
          </a:p>
          <a:p>
            <a:endParaRPr lang="cs-CZ" sz="2300" b="1" u="sng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300" b="1" u="sng" dirty="0" smtClean="0">
                <a:latin typeface="Arial" pitchFamily="34" charset="0"/>
                <a:cs typeface="Arial" pitchFamily="34" charset="0"/>
              </a:rPr>
              <a:t> Několikanásobné větné členy</a:t>
            </a: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 spojené spojkami </a:t>
            </a:r>
            <a:r>
              <a:rPr lang="cs-CZ" sz="23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a, i, ani,</a:t>
            </a:r>
          </a:p>
          <a:p>
            <a:r>
              <a:rPr lang="cs-CZ" sz="23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sz="23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nebo, či  </a:t>
            </a: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s významem slučovacím</a:t>
            </a:r>
          </a:p>
          <a:p>
            <a:r>
              <a:rPr lang="cs-CZ" sz="23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23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Dnes ani zítra se počasí nezmění. Test je založen na volbě</a:t>
            </a:r>
          </a:p>
          <a:p>
            <a:r>
              <a:rPr lang="cs-CZ" sz="2300" b="1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3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cs-CZ" sz="23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jedné nebo několika odpovědí. Přišli chlapci i dívky.</a:t>
            </a:r>
          </a:p>
          <a:p>
            <a:endParaRPr lang="cs-CZ" sz="23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300" b="1" u="sng" dirty="0" smtClean="0">
                <a:latin typeface="Arial" pitchFamily="34" charset="0"/>
                <a:cs typeface="Arial" pitchFamily="34" charset="0"/>
              </a:rPr>
              <a:t> Členy ustálených spojení</a:t>
            </a: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cs-CZ" sz="23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sz="23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hlava nehlava, hory doly, cestou necestou, sem tam, </a:t>
            </a:r>
          </a:p>
          <a:p>
            <a:endParaRPr lang="cs-CZ" sz="23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300" b="1" u="sng" dirty="0" smtClean="0">
                <a:latin typeface="Arial" pitchFamily="34" charset="0"/>
                <a:cs typeface="Arial" pitchFamily="34" charset="0"/>
              </a:rPr>
              <a:t> Postupně rozvíjející přívlastky</a:t>
            </a:r>
            <a:endParaRPr lang="cs-CZ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3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3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soudobá česká populární hudba, vynikající sportovní výkon</a:t>
            </a:r>
          </a:p>
          <a:p>
            <a:endParaRPr lang="cs-CZ" sz="23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300" b="1" u="sng" dirty="0" smtClean="0">
                <a:latin typeface="Arial" pitchFamily="34" charset="0"/>
                <a:cs typeface="Arial" pitchFamily="34" charset="0"/>
              </a:rPr>
              <a:t> Těsný přívlastek</a:t>
            </a: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 (nemůže být vypuštěn z věty, protože by</a:t>
            </a:r>
          </a:p>
          <a:p>
            <a:r>
              <a:rPr lang="cs-CZ" sz="2300" b="1" dirty="0" smtClean="0">
                <a:latin typeface="Arial" pitchFamily="34" charset="0"/>
                <a:cs typeface="Arial" pitchFamily="34" charset="0"/>
              </a:rPr>
              <a:t>   by se změnil její smysl)</a:t>
            </a:r>
          </a:p>
          <a:p>
            <a:r>
              <a:rPr lang="cs-CZ" sz="23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Cesta </a:t>
            </a:r>
            <a:r>
              <a:rPr lang="cs-CZ" sz="23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vedoucí údolím </a:t>
            </a:r>
            <a:r>
              <a:rPr lang="cs-CZ" sz="23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byla zatarasena. Šel ulicí </a:t>
            </a:r>
            <a:r>
              <a:rPr lang="cs-CZ" sz="23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matně </a:t>
            </a:r>
          </a:p>
          <a:p>
            <a:r>
              <a:rPr lang="cs-CZ" sz="23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3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osvětlenou</a:t>
            </a:r>
            <a:r>
              <a:rPr lang="cs-CZ" sz="23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lampami.</a:t>
            </a:r>
            <a:endParaRPr lang="cs-CZ" sz="23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251520" y="404664"/>
            <a:ext cx="8855950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400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Údaje místa a času v datech</a:t>
            </a:r>
          </a:p>
          <a:p>
            <a:r>
              <a:rPr lang="cs-CZ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V Ostravě 13. ledna 2012,  Praha 23. 7. 2013</a:t>
            </a:r>
          </a:p>
          <a:p>
            <a:endParaRPr lang="cs-CZ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cs-CZ" sz="2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Oběma způsoby (bez čárky i s čárkou) můžeme psát:</a:t>
            </a:r>
          </a:p>
          <a:p>
            <a:pPr>
              <a:buFont typeface="Wingdings" pitchFamily="2" charset="2"/>
              <a:buChar char="§"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Vsuvku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(pokud má větnou povahu)</a:t>
            </a: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Řekněte nám</a:t>
            </a:r>
            <a:r>
              <a:rPr lang="cs-CZ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prosím</a:t>
            </a:r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svůj názor.  Řekněte nám </a:t>
            </a:r>
            <a:r>
              <a:rPr lang="cs-CZ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prosím</a:t>
            </a:r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svůj</a:t>
            </a:r>
          </a:p>
          <a:p>
            <a:r>
              <a:rPr lang="cs-CZ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názor.</a:t>
            </a:r>
          </a:p>
          <a:p>
            <a:r>
              <a:rPr lang="cs-CZ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Bylo to</a:t>
            </a:r>
            <a:r>
              <a:rPr lang="cs-CZ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zdá se</a:t>
            </a:r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zbytečné.  Bylo to </a:t>
            </a:r>
            <a:r>
              <a:rPr lang="cs-CZ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zdá se </a:t>
            </a:r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zbytečné</a:t>
            </a:r>
          </a:p>
          <a:p>
            <a:endParaRPr lang="cs-CZ" sz="24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 Dodatkově připojený větný člen</a:t>
            </a:r>
          </a:p>
          <a:p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Jde si na dvůr, </a:t>
            </a:r>
            <a:r>
              <a:rPr lang="cs-CZ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pro kuřata. </a:t>
            </a:r>
          </a:p>
          <a:p>
            <a:r>
              <a:rPr lang="cs-CZ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Přijíždí sem mnoho turistů, </a:t>
            </a:r>
            <a:r>
              <a:rPr lang="cs-CZ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zejména o prázdninách.  </a:t>
            </a:r>
          </a:p>
          <a:p>
            <a:endParaRPr lang="cs-CZ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332656"/>
            <a:ext cx="9153468" cy="63709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Doplňte interpunkci</a:t>
            </a:r>
          </a:p>
          <a:p>
            <a:pPr marL="457200" indent="-457200">
              <a:buAutoNum type="arabicPeriod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Babička vypravovala dětem pohádky pověsti i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přbíěhy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z mládí.</a:t>
            </a:r>
          </a:p>
          <a:p>
            <a:pPr marL="457200" indent="-457200">
              <a:buAutoNum type="arabicPeriod" startAt="2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Některé houby jsou jedovaté a proto nepoživatelné.</a:t>
            </a:r>
          </a:p>
          <a:p>
            <a:pPr marL="457200" indent="-457200">
              <a:buAutoNum type="arabicPeriod" startAt="2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Cítil se dobře dokonce výborně.</a:t>
            </a:r>
          </a:p>
          <a:p>
            <a:pPr marL="457200" indent="-457200">
              <a:buAutoNum type="arabicPeriod" startAt="2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K polévce si vezmi rohlík nebo chleba.</a:t>
            </a:r>
          </a:p>
          <a:p>
            <a:pPr marL="457200" indent="-457200">
              <a:buAutoNum type="arabicPeriod" startAt="2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Klára hraje jednak na flétnu jednak na klavír.</a:t>
            </a:r>
          </a:p>
          <a:p>
            <a:pPr marL="457200" indent="-457200">
              <a:buAutoNum type="arabicPeriod" startAt="2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Navštivte Telč památkovou rezervaci na Moravě.</a:t>
            </a:r>
          </a:p>
          <a:p>
            <a:pPr marL="457200" indent="-457200">
              <a:buAutoNum type="arabicPeriod" startAt="2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Ve skoku vysokém zvítězil Jirka Karas náš spolužák.</a:t>
            </a:r>
          </a:p>
          <a:p>
            <a:pPr marL="457200" indent="-457200">
              <a:buAutoNum type="arabicPeriod" startAt="2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A teď šup do postele.</a:t>
            </a:r>
          </a:p>
          <a:p>
            <a:pPr marL="457200" indent="-457200">
              <a:buAutoNum type="arabicPeriod" startAt="2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Život nepřináší jen velké zážitky ale i drobné radosti.</a:t>
            </a:r>
          </a:p>
          <a:p>
            <a:pPr marL="457200" indent="-457200">
              <a:buAutoNum type="arabicPeriod" startAt="2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Zastavte se pane starosto určitě zítra.</a:t>
            </a:r>
          </a:p>
          <a:p>
            <a:pPr marL="457200" indent="-457200">
              <a:buAutoNum type="arabicPeriod" startAt="2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Zaseli jsme salát a také mrkev.</a:t>
            </a:r>
          </a:p>
          <a:p>
            <a:pPr marL="457200" indent="-457200">
              <a:buAutoNum type="arabicPeriod" startAt="2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Pracuj raději pomalu zato pečlivě.</a:t>
            </a:r>
          </a:p>
          <a:p>
            <a:pPr marL="457200" indent="-457200">
              <a:buAutoNum type="arabicPeriod" startAt="2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Iva Nová žákyně 8. třídy se dostaví do ředitelny.</a:t>
            </a:r>
          </a:p>
          <a:p>
            <a:pPr marL="457200" indent="-457200">
              <a:buAutoNum type="arabicPeriod" startAt="2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Buchty ty pekla nejlépe naše maminka.</a:t>
            </a:r>
          </a:p>
          <a:p>
            <a:pPr marL="457200" indent="-457200">
              <a:buAutoNum type="arabicPeriod" startAt="2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Hej zastavte se na chvíli.</a:t>
            </a:r>
          </a:p>
          <a:p>
            <a:pPr marL="457200" indent="-457200">
              <a:buAutoNum type="arabicPeriod" startAt="2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Dům stojící na rohu ulice bude zbourán.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-747464"/>
            <a:ext cx="7772400" cy="1440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0" y="476672"/>
            <a:ext cx="938735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17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Odevzdejte prosím písemné práce.</a:t>
            </a:r>
          </a:p>
          <a:p>
            <a:pPr marL="457200" indent="-457200">
              <a:buAutoNum type="arabicPeriod" startAt="17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Neobjevila se Eva nýbrž Karel.</a:t>
            </a:r>
          </a:p>
          <a:p>
            <a:pPr marL="457200" indent="-457200">
              <a:buAutoNum type="arabicPeriod" startAt="17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Chata bývalá myslivna je ukryta mezi stromy</a:t>
            </a:r>
          </a:p>
          <a:p>
            <a:pPr marL="457200" indent="-457200">
              <a:buAutoNum type="arabicPeriod" startAt="17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Dominik Hašek náš nejlepší hokejový brankář vydal</a:t>
            </a:r>
          </a:p>
          <a:p>
            <a:pPr marL="457200" indent="-457200"/>
            <a:r>
              <a:rPr lang="cs-CZ" sz="2400" dirty="0" smtClean="0">
                <a:latin typeface="Arial" pitchFamily="34" charset="0"/>
                <a:cs typeface="Arial" pitchFamily="34" charset="0"/>
              </a:rPr>
              <a:t>      vzpomínkovou knihu.</a:t>
            </a:r>
          </a:p>
          <a:p>
            <a:pPr marL="457200" indent="-457200"/>
            <a:r>
              <a:rPr lang="cs-CZ" sz="2400" dirty="0" smtClean="0">
                <a:latin typeface="Arial" pitchFamily="34" charset="0"/>
                <a:cs typeface="Arial" pitchFamily="34" charset="0"/>
              </a:rPr>
              <a:t>21. Praho tebe je tak těžké opouštět.</a:t>
            </a:r>
          </a:p>
          <a:p>
            <a:pPr marL="457200" indent="-457200"/>
            <a:r>
              <a:rPr lang="cs-CZ" sz="2400" dirty="0" smtClean="0">
                <a:latin typeface="Arial" pitchFamily="34" charset="0"/>
                <a:cs typeface="Arial" pitchFamily="34" charset="0"/>
              </a:rPr>
              <a:t>22. Fuj to nejez.</a:t>
            </a:r>
          </a:p>
          <a:p>
            <a:pPr marL="457200" indent="-457200"/>
            <a:r>
              <a:rPr lang="cs-CZ" sz="2400" dirty="0" smtClean="0">
                <a:latin typeface="Arial" pitchFamily="34" charset="0"/>
                <a:cs typeface="Arial" pitchFamily="34" charset="0"/>
              </a:rPr>
              <a:t>23. Plynové lampy ty připomínají Nerudovy Povídky malostranské</a:t>
            </a:r>
          </a:p>
          <a:p>
            <a:pPr marL="457200" indent="-457200"/>
            <a:r>
              <a:rPr lang="cs-CZ" sz="2400" dirty="0" smtClean="0">
                <a:latin typeface="Arial" pitchFamily="34" charset="0"/>
                <a:cs typeface="Arial" pitchFamily="34" charset="0"/>
              </a:rPr>
              <a:t>24. Oblékni si tu novou červenou halenku.</a:t>
            </a:r>
          </a:p>
          <a:p>
            <a:pPr marL="457200" indent="-457200"/>
            <a:r>
              <a:rPr lang="cs-CZ" sz="2400" dirty="0" smtClean="0">
                <a:latin typeface="Arial" pitchFamily="34" charset="0"/>
                <a:cs typeface="Arial" pitchFamily="34" charset="0"/>
              </a:rPr>
              <a:t>25. U dětí zejména těch nejmenších se na lék dostaví reakce.</a:t>
            </a:r>
          </a:p>
          <a:p>
            <a:pPr marL="457200" indent="-457200"/>
            <a:r>
              <a:rPr lang="cs-CZ" sz="2400" dirty="0" smtClean="0">
                <a:latin typeface="Arial" pitchFamily="34" charset="0"/>
                <a:cs typeface="Arial" pitchFamily="34" charset="0"/>
              </a:rPr>
              <a:t>26. Stavím se buď zítra nebo pozítří</a:t>
            </a:r>
          </a:p>
          <a:p>
            <a:pPr marL="457200" indent="-457200"/>
            <a:r>
              <a:rPr lang="cs-CZ" sz="2400" dirty="0" smtClean="0">
                <a:latin typeface="Arial" pitchFamily="34" charset="0"/>
                <a:cs typeface="Arial" pitchFamily="34" charset="0"/>
              </a:rPr>
              <a:t>27. Nejmenší ale nejstudenější je Severní ledový oceán.</a:t>
            </a:r>
          </a:p>
          <a:p>
            <a:pPr marL="457200" indent="-457200"/>
            <a:r>
              <a:rPr lang="cs-CZ" sz="2400" dirty="0" smtClean="0">
                <a:latin typeface="Arial" pitchFamily="34" charset="0"/>
                <a:cs typeface="Arial" pitchFamily="34" charset="0"/>
              </a:rPr>
              <a:t>28. Byl to člověk veselý proto všude vítaný.</a:t>
            </a:r>
          </a:p>
          <a:p>
            <a:pPr marL="457200" indent="-457200"/>
            <a:r>
              <a:rPr lang="cs-CZ" sz="2400" dirty="0" smtClean="0">
                <a:latin typeface="Arial" pitchFamily="34" charset="0"/>
                <a:cs typeface="Arial" pitchFamily="34" charset="0"/>
              </a:rPr>
              <a:t>29. Na tvé vtipy nemám čas ani náladu.</a:t>
            </a:r>
          </a:p>
          <a:p>
            <a:pPr marL="457200" indent="-457200"/>
            <a:r>
              <a:rPr lang="cs-CZ" sz="2400" dirty="0" smtClean="0">
                <a:latin typeface="Arial" pitchFamily="34" charset="0"/>
                <a:cs typeface="Arial" pitchFamily="34" charset="0"/>
              </a:rPr>
              <a:t>30. Konečně se vrátil poslední člen rodiny a to bratr.</a:t>
            </a:r>
          </a:p>
          <a:p>
            <a:pPr marL="457200" indent="-457200"/>
            <a:r>
              <a:rPr lang="cs-CZ" sz="2400" dirty="0" smtClean="0">
                <a:latin typeface="Arial" pitchFamily="34" charset="0"/>
                <a:cs typeface="Arial" pitchFamily="34" charset="0"/>
              </a:rPr>
              <a:t>      </a:t>
            </a:r>
          </a:p>
          <a:p>
            <a:pPr marL="457200" indent="-457200"/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229</TotalTime>
  <Words>1021</Words>
  <Application>Microsoft Office PowerPoint</Application>
  <PresentationFormat>Předvádění na obrazovce (4:3)</PresentationFormat>
  <Paragraphs>170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Jmění</vt:lpstr>
      <vt:lpstr>VY_32_INOVACE_BATKOVA_CEJJLI.01</vt:lpstr>
      <vt:lpstr>Interpunkce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Interpunkce</dc:title>
  <dc:creator>jarek</dc:creator>
  <cp:lastModifiedBy>Viktor Šlechta</cp:lastModifiedBy>
  <cp:revision>28</cp:revision>
  <dcterms:created xsi:type="dcterms:W3CDTF">2012-09-27T14:02:40Z</dcterms:created>
  <dcterms:modified xsi:type="dcterms:W3CDTF">2012-12-10T12:08:43Z</dcterms:modified>
</cp:coreProperties>
</file>