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1" r:id="rId5"/>
    <p:sldId id="270" r:id="rId6"/>
    <p:sldId id="262" r:id="rId7"/>
    <p:sldId id="273" r:id="rId8"/>
    <p:sldId id="274" r:id="rId9"/>
    <p:sldId id="268" r:id="rId10"/>
    <p:sldId id="264" r:id="rId11"/>
    <p:sldId id="267" r:id="rId12"/>
    <p:sldId id="263" r:id="rId13"/>
    <p:sldId id="275" r:id="rId14"/>
    <p:sldId id="276" r:id="rId15"/>
    <p:sldId id="277" r:id="rId16"/>
    <p:sldId id="278" r:id="rId17"/>
    <p:sldId id="279" r:id="rId18"/>
    <p:sldId id="281" r:id="rId19"/>
    <p:sldId id="280" r:id="rId20"/>
    <p:sldId id="257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DC0A904-7480-4F5B-A248-827373E11131}" type="datetimeFigureOut">
              <a:rPr lang="cs-CZ" smtClean="0"/>
              <a:t>27.6.2013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3127E0-61F9-4D1A-B8E7-51EFE79BC04F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0A904-7480-4F5B-A248-827373E11131}" type="datetimeFigureOut">
              <a:rPr lang="cs-CZ" smtClean="0"/>
              <a:t>27.6.2013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127E0-61F9-4D1A-B8E7-51EFE79BC04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DC0A904-7480-4F5B-A248-827373E11131}" type="datetimeFigureOut">
              <a:rPr lang="cs-CZ" smtClean="0"/>
              <a:t>27.6.2013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03127E0-61F9-4D1A-B8E7-51EFE79BC04F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0A904-7480-4F5B-A248-827373E11131}" type="datetimeFigureOut">
              <a:rPr lang="cs-CZ" smtClean="0"/>
              <a:t>27.6.2013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3127E0-61F9-4D1A-B8E7-51EFE79BC04F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Obdélní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0A904-7480-4F5B-A248-827373E11131}" type="datetimeFigureOut">
              <a:rPr lang="cs-CZ" smtClean="0"/>
              <a:t>27.6.2013</a:t>
            </a:fld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03127E0-61F9-4D1A-B8E7-51EFE79BC04F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DC0A904-7480-4F5B-A248-827373E11131}" type="datetimeFigureOut">
              <a:rPr lang="cs-CZ" smtClean="0"/>
              <a:t>27.6.2013</a:t>
            </a:fld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03127E0-61F9-4D1A-B8E7-51EFE79BC04F}" type="slidenum">
              <a:rPr lang="cs-CZ" smtClean="0"/>
              <a:t>‹#›</a:t>
            </a:fld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DC0A904-7480-4F5B-A248-827373E11131}" type="datetimeFigureOut">
              <a:rPr lang="cs-CZ" smtClean="0"/>
              <a:t>27.6.2013</a:t>
            </a:fld>
            <a:endParaRPr lang="cs-CZ"/>
          </a:p>
        </p:txBody>
      </p:sp>
      <p:sp>
        <p:nvSpPr>
          <p:cNvPr id="12" name="Zástupný symbol pro číslo snímku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03127E0-61F9-4D1A-B8E7-51EFE79BC04F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cs-CZ"/>
          </a:p>
        </p:txBody>
      </p:sp>
      <p:sp>
        <p:nvSpPr>
          <p:cNvPr id="16" name="Zástupný symbol pro text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0A904-7480-4F5B-A248-827373E11131}" type="datetimeFigureOut">
              <a:rPr lang="cs-CZ" smtClean="0"/>
              <a:t>27.6.2013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3127E0-61F9-4D1A-B8E7-51EFE79BC04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0A904-7480-4F5B-A248-827373E11131}" type="datetimeFigureOut">
              <a:rPr lang="cs-CZ" smtClean="0"/>
              <a:t>27.6.2013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3127E0-61F9-4D1A-B8E7-51EFE79BC04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0A904-7480-4F5B-A248-827373E11131}" type="datetimeFigureOut">
              <a:rPr lang="cs-CZ" smtClean="0"/>
              <a:t>27.6.2013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3127E0-61F9-4D1A-B8E7-51EFE79BC04F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Obdélní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DC0A904-7480-4F5B-A248-827373E11131}" type="datetimeFigureOut">
              <a:rPr lang="cs-CZ" smtClean="0"/>
              <a:t>27.6.2013</a:t>
            </a:fld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03127E0-61F9-4D1A-B8E7-51EFE79BC04F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DC0A904-7480-4F5B-A248-827373E11131}" type="datetimeFigureOut">
              <a:rPr lang="cs-CZ" smtClean="0"/>
              <a:t>27.6.2013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03127E0-61F9-4D1A-B8E7-51EFE79BC04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1208" y="1484784"/>
            <a:ext cx="4248472" cy="1470025"/>
          </a:xfrm>
        </p:spPr>
        <p:txBody>
          <a:bodyPr>
            <a:noAutofit/>
          </a:bodyPr>
          <a:lstStyle/>
          <a:p>
            <a:r>
              <a:rPr lang="cs-CZ" sz="6000" dirty="0" err="1" smtClean="0"/>
              <a:t>Guillaume</a:t>
            </a:r>
            <a:r>
              <a:rPr lang="cs-CZ" sz="6000" dirty="0" smtClean="0"/>
              <a:t> </a:t>
            </a:r>
            <a:r>
              <a:rPr lang="cs-CZ" sz="6000" dirty="0" err="1" smtClean="0"/>
              <a:t>Apollinaire</a:t>
            </a:r>
            <a:endParaRPr lang="cs-CZ" sz="6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2564904"/>
            <a:ext cx="4608512" cy="1752600"/>
          </a:xfrm>
        </p:spPr>
        <p:txBody>
          <a:bodyPr/>
          <a:lstStyle/>
          <a:p>
            <a:r>
              <a:rPr lang="cs-CZ" dirty="0" smtClean="0"/>
              <a:t>26.10.1880 Řím – 9.11.1918 Paříž</a:t>
            </a:r>
            <a:endParaRPr lang="cs-CZ" dirty="0"/>
          </a:p>
        </p:txBody>
      </p:sp>
      <p:pic>
        <p:nvPicPr>
          <p:cNvPr id="3074" name="Picture 2" descr="http://upload.wikimedia.org/wikipedia/commons/6/6c/Guillaume_Apollinaire_19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052736"/>
            <a:ext cx="3819525" cy="5353050"/>
          </a:xfrm>
          <a:prstGeom prst="rect">
            <a:avLst/>
          </a:prstGeom>
          <a:ln w="38100" cap="sq">
            <a:solidFill>
              <a:schemeClr val="accent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xtovéPole 4"/>
          <p:cNvSpPr txBox="1"/>
          <p:nvPr/>
        </p:nvSpPr>
        <p:spPr>
          <a:xfrm>
            <a:off x="312602" y="260647"/>
            <a:ext cx="8208081" cy="52322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sz="2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Moderní světová literatura 1.poloviny 20.století</a:t>
            </a:r>
            <a:endParaRPr lang="cs-CZ" sz="28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107504" y="5373216"/>
            <a:ext cx="69127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Tvorba </a:t>
            </a:r>
            <a:r>
              <a:rPr lang="cs-CZ" sz="2000" dirty="0" smtClean="0"/>
              <a:t>VY_32_INOVACE_KARBULOVA.CEJJAZ.17</a:t>
            </a:r>
            <a:endParaRPr lang="cs-CZ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err="1" smtClean="0"/>
              <a:t>Kaligramy</a:t>
            </a:r>
            <a:r>
              <a:rPr lang="cs-CZ" dirty="0" smtClean="0"/>
              <a:t> (1918)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51520" y="1757164"/>
            <a:ext cx="5112568" cy="4495800"/>
          </a:xfrm>
        </p:spPr>
        <p:txBody>
          <a:bodyPr>
            <a:normAutofit lnSpcReduction="10000"/>
          </a:bodyPr>
          <a:lstStyle/>
          <a:p>
            <a:r>
              <a:rPr lang="cs-CZ" sz="2600" dirty="0" smtClean="0"/>
              <a:t>sbírka obrazových básní ( z řeckého </a:t>
            </a:r>
            <a:r>
              <a:rPr lang="cs-CZ" sz="2600" dirty="0" err="1" smtClean="0"/>
              <a:t>kalos</a:t>
            </a:r>
            <a:r>
              <a:rPr lang="cs-CZ" sz="2600" dirty="0" smtClean="0"/>
              <a:t> = krásný, </a:t>
            </a:r>
            <a:r>
              <a:rPr lang="cs-CZ" sz="2600" dirty="0" err="1" smtClean="0"/>
              <a:t>gramma</a:t>
            </a:r>
            <a:r>
              <a:rPr lang="cs-CZ" sz="2600" dirty="0" smtClean="0"/>
              <a:t> = písmo), některé básně jsou vytištěny různými druhy písma a upraveny s ohledem na vizuální dojem</a:t>
            </a:r>
          </a:p>
          <a:p>
            <a:r>
              <a:rPr lang="cs-CZ" sz="2600" dirty="0"/>
              <a:t>p</a:t>
            </a:r>
            <a:r>
              <a:rPr lang="cs-CZ" sz="2600" dirty="0" smtClean="0"/>
              <a:t>rvní </a:t>
            </a:r>
            <a:r>
              <a:rPr lang="cs-CZ" sz="2600" dirty="0" err="1" smtClean="0"/>
              <a:t>kaligramy</a:t>
            </a:r>
            <a:r>
              <a:rPr lang="cs-CZ" sz="2600" dirty="0" smtClean="0"/>
              <a:t> se objevují již v antice; ovlivnily i český poetismus – Jaroslav Seifert – Počítadlo ze sbírky </a:t>
            </a:r>
            <a:r>
              <a:rPr lang="cs-CZ" sz="2600" dirty="0"/>
              <a:t>n</a:t>
            </a:r>
            <a:r>
              <a:rPr lang="cs-CZ" sz="2600" dirty="0" smtClean="0"/>
              <a:t>a vlnách TSF; Vítězslav Nezval – sbírka </a:t>
            </a:r>
            <a:r>
              <a:rPr lang="cs-CZ" sz="2600" dirty="0" err="1" smtClean="0"/>
              <a:t>Pantomina</a:t>
            </a:r>
            <a:endParaRPr lang="cs-CZ" sz="2600" dirty="0" smtClean="0"/>
          </a:p>
          <a:p>
            <a:endParaRPr lang="cs-CZ" sz="2600" dirty="0"/>
          </a:p>
        </p:txBody>
      </p:sp>
      <p:pic>
        <p:nvPicPr>
          <p:cNvPr id="5" name="Picture 2" descr="http://upload.wikimedia.org/wikipedia/commons/0/04/Apollinaire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2060848"/>
            <a:ext cx="3463031" cy="38884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Báseň o míru a válce</a:t>
            </a:r>
            <a:br>
              <a:rPr lang="cs-CZ" b="1" dirty="0" smtClean="0"/>
            </a:br>
            <a:endParaRPr lang="cs-CZ" dirty="0"/>
          </a:p>
        </p:txBody>
      </p:sp>
      <p:pic>
        <p:nvPicPr>
          <p:cNvPr id="24578" name="Picture 2" descr="http://files.kniznica-sgzp.webnode.sk/200002804-ecc4dedbec/Apollinaire_basen_o_mieri_a_vojne_kaligra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836712"/>
            <a:ext cx="3744416" cy="57644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tvorba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cs-CZ" sz="2400" i="1" dirty="0" smtClean="0"/>
              <a:t>Bestiář aneb Orfeův průvod</a:t>
            </a:r>
            <a:endParaRPr lang="cs-CZ" sz="2400" dirty="0" smtClean="0"/>
          </a:p>
          <a:p>
            <a:r>
              <a:rPr lang="cs-CZ" sz="2400" i="1" dirty="0" smtClean="0"/>
              <a:t>Život zasvětit lásce</a:t>
            </a:r>
            <a:endParaRPr lang="cs-CZ" sz="2400" dirty="0" smtClean="0"/>
          </a:p>
          <a:p>
            <a:r>
              <a:rPr lang="cs-CZ" sz="2400" i="1" dirty="0" smtClean="0"/>
              <a:t>Básně pro </a:t>
            </a:r>
            <a:r>
              <a:rPr lang="cs-CZ" sz="2400" i="1" dirty="0" err="1" smtClean="0"/>
              <a:t>Lou</a:t>
            </a:r>
            <a:endParaRPr lang="cs-CZ" sz="2400" dirty="0" smtClean="0"/>
          </a:p>
          <a:p>
            <a:r>
              <a:rPr lang="cs-CZ" sz="2400" i="1" dirty="0" smtClean="0"/>
              <a:t>Něžný jako vzpomínka</a:t>
            </a:r>
            <a:endParaRPr lang="cs-CZ" sz="2400" dirty="0" smtClean="0"/>
          </a:p>
          <a:p>
            <a:r>
              <a:rPr lang="cs-CZ" sz="2400" i="1" dirty="0" smtClean="0"/>
              <a:t>Nalezené básně</a:t>
            </a:r>
            <a:endParaRPr lang="cs-CZ" sz="2400" dirty="0" smtClean="0"/>
          </a:p>
          <a:p>
            <a:r>
              <a:rPr lang="cs-CZ" sz="2400" i="1" dirty="0" smtClean="0"/>
              <a:t>11 tisíc prutů aneb rychtářovy lásky</a:t>
            </a:r>
            <a:endParaRPr lang="cs-CZ" sz="2400" dirty="0" smtClean="0"/>
          </a:p>
          <a:p>
            <a:r>
              <a:rPr lang="cs-CZ" sz="2400" i="1" dirty="0" smtClean="0"/>
              <a:t>Hrdinské činy mladého </a:t>
            </a:r>
            <a:r>
              <a:rPr lang="cs-CZ" sz="2400" i="1" dirty="0" err="1" smtClean="0"/>
              <a:t>donchuana</a:t>
            </a:r>
            <a:endParaRPr lang="cs-CZ" sz="24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/>
              <a:t>Prsy </a:t>
            </a:r>
            <a:r>
              <a:rPr lang="cs-CZ" i="1" dirty="0" err="1" smtClean="0"/>
              <a:t>Tiréziovy</a:t>
            </a:r>
            <a:r>
              <a:rPr lang="cs-CZ" dirty="0" smtClean="0"/>
              <a:t> (1918)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207824" cy="5069160"/>
          </a:xfrm>
        </p:spPr>
        <p:txBody>
          <a:bodyPr>
            <a:noAutofit/>
          </a:bodyPr>
          <a:lstStyle/>
          <a:p>
            <a:r>
              <a:rPr lang="cs-CZ" sz="2800" dirty="0" smtClean="0"/>
              <a:t>poprvé ses objevuje název surrealismus,  podtitul surrealistické drama</a:t>
            </a:r>
          </a:p>
          <a:p>
            <a:r>
              <a:rPr lang="cs-CZ" sz="2800" dirty="0" smtClean="0"/>
              <a:t>jde spíše o libreto nebo scénář pro divadelní hru;  pomíjí zde všechny stavební prvky tradičního dramatu (děj, charaktery, dramatický konflikt)</a:t>
            </a:r>
          </a:p>
          <a:p>
            <a:r>
              <a:rPr lang="cs-CZ" sz="2800" dirty="0" smtClean="0"/>
              <a:t>programovým dílem divadelní avantgardy a předchůdcem absurdního dramatu</a:t>
            </a:r>
          </a:p>
          <a:p>
            <a:r>
              <a:rPr lang="cs-CZ" sz="2800" dirty="0" smtClean="0"/>
              <a:t>děj se odehrává v Zanzibaru;  hrdinkou je feministka Terezie, která odmítá úděl matky, proto odhodí prsa a stává se mužem </a:t>
            </a:r>
            <a:r>
              <a:rPr lang="cs-CZ" sz="2800" dirty="0" err="1" smtClean="0"/>
              <a:t>Tiréziem</a:t>
            </a:r>
            <a:r>
              <a:rPr lang="cs-CZ" sz="2800" dirty="0" smtClean="0"/>
              <a:t>, opuštěný manžel zplodí během dne více než 40 000 dětí</a:t>
            </a:r>
          </a:p>
          <a:p>
            <a:endParaRPr lang="cs-CZ" sz="2800" dirty="0" smtClean="0"/>
          </a:p>
          <a:p>
            <a:endParaRPr lang="cs-CZ" sz="2800" dirty="0" smtClean="0"/>
          </a:p>
          <a:p>
            <a:endParaRPr lang="cs-CZ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 </a:t>
            </a: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                                                                             </a:t>
            </a:r>
            <a:r>
              <a:rPr lang="cs-CZ" b="1" dirty="0" smtClean="0"/>
              <a:t>Shrnutí - </a:t>
            </a:r>
            <a:r>
              <a:rPr lang="cs-CZ" b="1" dirty="0" err="1" smtClean="0"/>
              <a:t>Guillaume</a:t>
            </a:r>
            <a:r>
              <a:rPr lang="cs-CZ" b="1" dirty="0" smtClean="0"/>
              <a:t> </a:t>
            </a:r>
            <a:r>
              <a:rPr lang="cs-CZ" b="1" dirty="0" err="1"/>
              <a:t>Apollinaire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991800" cy="4997152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 smtClean="0"/>
              <a:t>1.Tančila </a:t>
            </a:r>
            <a:r>
              <a:rPr lang="cs-CZ" sz="2400" dirty="0"/>
              <a:t>jste </a:t>
            </a:r>
            <a:r>
              <a:rPr lang="cs-CZ" sz="2400" b="1" dirty="0"/>
              <a:t>jako dítě</a:t>
            </a:r>
            <a:r>
              <a:rPr lang="cs-CZ" sz="2400" dirty="0"/>
              <a:t> …..</a:t>
            </a:r>
          </a:p>
          <a:p>
            <a:pPr marL="0" indent="0">
              <a:buNone/>
            </a:pPr>
            <a:r>
              <a:rPr lang="cs-CZ" sz="2400" dirty="0" smtClean="0"/>
              <a:t>   a</a:t>
            </a:r>
            <a:r>
              <a:rPr lang="cs-CZ" sz="2400" dirty="0"/>
              <a:t>) přirovnání  </a:t>
            </a:r>
            <a:r>
              <a:rPr lang="cs-CZ" sz="2400" dirty="0" smtClean="0"/>
              <a:t>          b</a:t>
            </a:r>
            <a:r>
              <a:rPr lang="cs-CZ" sz="2400" dirty="0"/>
              <a:t>) paronomázie         </a:t>
            </a:r>
            <a:r>
              <a:rPr lang="cs-CZ" sz="2400" dirty="0" smtClean="0"/>
              <a:t>  </a:t>
            </a:r>
            <a:r>
              <a:rPr lang="cs-CZ" sz="2400" dirty="0"/>
              <a:t>c) metafora                                                                                          </a:t>
            </a:r>
            <a:r>
              <a:rPr lang="cs-CZ" sz="2400" dirty="0" smtClean="0"/>
              <a:t>2</a:t>
            </a:r>
            <a:r>
              <a:rPr lang="cs-CZ" sz="2400" b="1" dirty="0"/>
              <a:t>. Řeka též trpí</a:t>
            </a:r>
            <a:r>
              <a:rPr lang="cs-CZ" sz="2400" dirty="0"/>
              <a:t> a své steny se ani </a:t>
            </a:r>
            <a:r>
              <a:rPr lang="cs-CZ" sz="2400" dirty="0" smtClean="0"/>
              <a:t>smlčet </a:t>
            </a:r>
            <a:r>
              <a:rPr lang="cs-CZ" sz="2400" dirty="0"/>
              <a:t>nesnaží……                                                                                  </a:t>
            </a:r>
          </a:p>
          <a:p>
            <a:pPr marL="0" indent="0">
              <a:buNone/>
            </a:pPr>
            <a:r>
              <a:rPr lang="cs-CZ" sz="2400" dirty="0" smtClean="0"/>
              <a:t> </a:t>
            </a:r>
            <a:r>
              <a:rPr lang="cs-CZ" sz="2400" dirty="0"/>
              <a:t>a) metafora              </a:t>
            </a:r>
            <a:r>
              <a:rPr lang="cs-CZ" sz="2400" dirty="0" smtClean="0"/>
              <a:t> b</a:t>
            </a:r>
            <a:r>
              <a:rPr lang="cs-CZ" sz="2400" dirty="0"/>
              <a:t>) anafora                  </a:t>
            </a:r>
            <a:r>
              <a:rPr lang="cs-CZ" sz="2400" dirty="0" smtClean="0"/>
              <a:t>c</a:t>
            </a:r>
            <a:r>
              <a:rPr lang="cs-CZ" sz="2400" dirty="0"/>
              <a:t>) </a:t>
            </a:r>
            <a:r>
              <a:rPr lang="cs-CZ" sz="2400" dirty="0" smtClean="0"/>
              <a:t>personifikace </a:t>
            </a:r>
            <a:r>
              <a:rPr lang="cs-CZ" sz="2400" dirty="0"/>
              <a:t>3. Doplňte vhodné slovo:</a:t>
            </a:r>
          </a:p>
          <a:p>
            <a:pPr marL="0" indent="0">
              <a:buNone/>
            </a:pPr>
            <a:r>
              <a:rPr lang="cs-CZ" sz="2400" dirty="0" smtClean="0"/>
              <a:t>     a) Hudba </a:t>
            </a:r>
            <a:r>
              <a:rPr lang="cs-CZ" sz="2400" dirty="0"/>
              <a:t>jak z oblohy by zněla/ z takové </a:t>
            </a:r>
            <a:r>
              <a:rPr lang="cs-CZ" sz="2400" dirty="0" smtClean="0"/>
              <a:t>dálky…………                                                                               </a:t>
            </a:r>
            <a:endParaRPr lang="cs-CZ" sz="2400" b="1" dirty="0"/>
          </a:p>
          <a:p>
            <a:pPr marL="0" indent="0">
              <a:buNone/>
            </a:pPr>
            <a:r>
              <a:rPr lang="cs-CZ" sz="2400" b="1" dirty="0" smtClean="0"/>
              <a:t>    </a:t>
            </a:r>
            <a:r>
              <a:rPr lang="cs-CZ" sz="2400" dirty="0" smtClean="0"/>
              <a:t> b)  </a:t>
            </a:r>
            <a:r>
              <a:rPr lang="cs-CZ" sz="2400" dirty="0"/>
              <a:t>Ano chci vás mít rád však mít vás rád </a:t>
            </a:r>
            <a:r>
              <a:rPr lang="cs-CZ" sz="2400" dirty="0" smtClean="0"/>
              <a:t>ne………………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4</a:t>
            </a:r>
            <a:r>
              <a:rPr lang="cs-CZ" sz="2400" dirty="0"/>
              <a:t>. </a:t>
            </a:r>
            <a:r>
              <a:rPr lang="cs-CZ" sz="2400" dirty="0" smtClean="0"/>
              <a:t>Kde se </a:t>
            </a:r>
            <a:r>
              <a:rPr lang="cs-CZ" sz="2400" dirty="0" err="1" smtClean="0"/>
              <a:t>G.Apollinaire</a:t>
            </a:r>
            <a:r>
              <a:rPr lang="cs-CZ" sz="2400" dirty="0" smtClean="0"/>
              <a:t> </a:t>
            </a:r>
            <a:r>
              <a:rPr lang="cs-CZ" sz="2400" dirty="0"/>
              <a:t>se narodil </a:t>
            </a:r>
            <a:r>
              <a:rPr lang="cs-CZ" sz="2400" dirty="0" smtClean="0"/>
              <a:t>a kde zemřel?…………….                                                                      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5</a:t>
            </a:r>
            <a:r>
              <a:rPr lang="cs-CZ" sz="2400" dirty="0"/>
              <a:t>. Původ </a:t>
            </a:r>
            <a:r>
              <a:rPr lang="cs-CZ" sz="2400" dirty="0" err="1"/>
              <a:t>G.Apollinaira</a:t>
            </a:r>
            <a:r>
              <a:rPr lang="cs-CZ" sz="2400" dirty="0"/>
              <a:t> …………………….               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cs-CZ" sz="2400" dirty="0" smtClean="0"/>
              <a:t>6</a:t>
            </a:r>
            <a:r>
              <a:rPr lang="cs-CZ" sz="2400" dirty="0"/>
              <a:t>. Je v následujícím verši gramatická chyba? (ano – ne)                                                                             </a:t>
            </a:r>
          </a:p>
          <a:p>
            <a:pPr marL="0" indent="0">
              <a:buNone/>
            </a:pPr>
            <a:r>
              <a:rPr lang="cs-CZ" sz="2400" dirty="0" smtClean="0"/>
              <a:t>    </a:t>
            </a:r>
            <a:r>
              <a:rPr lang="cs-CZ" sz="2400" b="1" dirty="0" smtClean="0"/>
              <a:t>Vojáci </a:t>
            </a:r>
            <a:r>
              <a:rPr lang="cs-CZ" sz="2400" b="1" dirty="0"/>
              <a:t>táhnou v boj kdo s koho</a:t>
            </a:r>
            <a:r>
              <a:rPr lang="cs-CZ" sz="2400" dirty="0"/>
              <a:t>……..</a:t>
            </a:r>
          </a:p>
          <a:p>
            <a:pPr marL="0" indent="0">
              <a:buNone/>
            </a:pPr>
            <a:r>
              <a:rPr lang="cs-CZ" sz="2400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9424249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323528" y="188640"/>
            <a:ext cx="8568952" cy="6552728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 smtClean="0"/>
              <a:t>  7</a:t>
            </a:r>
            <a:r>
              <a:rPr lang="cs-CZ" sz="2400" dirty="0"/>
              <a:t>. </a:t>
            </a:r>
            <a:r>
              <a:rPr lang="cs-CZ" sz="2400" dirty="0" smtClean="0"/>
              <a:t>Kdy a na co </a:t>
            </a:r>
            <a:r>
              <a:rPr lang="cs-CZ" sz="2400" dirty="0" err="1" smtClean="0"/>
              <a:t>G.A.umírá</a:t>
            </a:r>
            <a:r>
              <a:rPr lang="cs-CZ" sz="2400" dirty="0" smtClean="0"/>
              <a:t> ……………………………………….                                                                                         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  8</a:t>
            </a:r>
            <a:r>
              <a:rPr lang="cs-CZ" sz="2400" dirty="0"/>
              <a:t>. Mezi jeho přátelé patřil slavný </a:t>
            </a:r>
            <a:r>
              <a:rPr lang="cs-CZ" sz="2400" dirty="0" smtClean="0"/>
              <a:t>malíř …………..a básník,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zakladatel </a:t>
            </a:r>
            <a:r>
              <a:rPr lang="cs-CZ" sz="2400" dirty="0"/>
              <a:t>surrealismu…………………………</a:t>
            </a:r>
          </a:p>
          <a:p>
            <a:pPr marL="0" indent="0">
              <a:buNone/>
            </a:pPr>
            <a:r>
              <a:rPr lang="cs-CZ" sz="2400" dirty="0" smtClean="0"/>
              <a:t>  9</a:t>
            </a:r>
            <a:r>
              <a:rPr lang="cs-CZ" sz="2400" dirty="0"/>
              <a:t>. Kteří čeští básníci překládali G.A</a:t>
            </a:r>
            <a:r>
              <a:rPr lang="cs-CZ" sz="2400" dirty="0" smtClean="0"/>
              <a:t>…………………….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10. G.A. je představitelem poezie:</a:t>
            </a:r>
          </a:p>
          <a:p>
            <a:pPr marL="0" indent="0">
              <a:buNone/>
            </a:pPr>
            <a:r>
              <a:rPr lang="cs-CZ" sz="2400" dirty="0" smtClean="0"/>
              <a:t>      a</a:t>
            </a:r>
            <a:r>
              <a:rPr lang="cs-CZ" sz="2400" dirty="0"/>
              <a:t>) lyrické poezie  </a:t>
            </a:r>
            <a:r>
              <a:rPr lang="cs-CZ" sz="2400" dirty="0" smtClean="0"/>
              <a:t> </a:t>
            </a:r>
            <a:r>
              <a:rPr lang="cs-CZ" sz="2400" dirty="0"/>
              <a:t>b) modernistické literatury  </a:t>
            </a:r>
            <a:r>
              <a:rPr lang="cs-CZ" sz="2400" dirty="0" smtClean="0"/>
              <a:t> c</a:t>
            </a:r>
            <a:r>
              <a:rPr lang="cs-CZ" sz="2400" dirty="0"/>
              <a:t>) politické                                                            </a:t>
            </a:r>
          </a:p>
          <a:p>
            <a:pPr marL="0" indent="0">
              <a:buNone/>
            </a:pPr>
            <a:r>
              <a:rPr lang="cs-CZ" sz="2400" dirty="0"/>
              <a:t>11. V čem hledá </a:t>
            </a:r>
            <a:r>
              <a:rPr lang="cs-CZ" sz="2400" dirty="0" err="1" smtClean="0"/>
              <a:t>G.A.krásu</a:t>
            </a:r>
            <a:r>
              <a:rPr lang="cs-CZ" sz="2400" dirty="0" smtClean="0"/>
              <a:t> života………………………….. </a:t>
            </a:r>
          </a:p>
          <a:p>
            <a:pPr marL="0" indent="0">
              <a:buNone/>
            </a:pPr>
            <a:r>
              <a:rPr lang="cs-CZ" sz="2400" dirty="0" smtClean="0"/>
              <a:t>12</a:t>
            </a:r>
            <a:r>
              <a:rPr lang="cs-CZ" sz="2400" dirty="0"/>
              <a:t>.  Jakým termínem byla ve své době označována A. poezie, pojem vysvětlete  ( čítanka str.15) </a:t>
            </a:r>
            <a:r>
              <a:rPr lang="cs-CZ" sz="2400" dirty="0" smtClean="0"/>
              <a:t>…………………………..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13</a:t>
            </a:r>
            <a:r>
              <a:rPr lang="cs-CZ" sz="2400" dirty="0"/>
              <a:t>. O kterých zemích se zmiňuje v básni Pásmo? Čím každou zemi připomíná? </a:t>
            </a:r>
            <a:r>
              <a:rPr lang="cs-CZ" sz="2400" dirty="0" smtClean="0"/>
              <a:t>…………………………………………………………..</a:t>
            </a:r>
          </a:p>
          <a:p>
            <a:pPr marL="0" indent="0">
              <a:buNone/>
            </a:pPr>
            <a:r>
              <a:rPr lang="cs-CZ" sz="2400" dirty="0" smtClean="0"/>
              <a:t>14</a:t>
            </a:r>
            <a:r>
              <a:rPr lang="cs-CZ" sz="2400" dirty="0"/>
              <a:t>. Charakteristika jeho poezie</a:t>
            </a:r>
            <a:r>
              <a:rPr lang="cs-CZ" sz="2400" dirty="0" smtClean="0"/>
              <a:t>……………………………………..</a:t>
            </a:r>
          </a:p>
          <a:p>
            <a:pPr marL="0" indent="0">
              <a:buNone/>
            </a:pPr>
            <a:r>
              <a:rPr lang="cs-CZ" sz="2400" dirty="0" smtClean="0"/>
              <a:t>15</a:t>
            </a:r>
            <a:r>
              <a:rPr lang="cs-CZ" sz="2400" dirty="0"/>
              <a:t>. G.A. často používá </a:t>
            </a:r>
            <a:r>
              <a:rPr lang="cs-CZ" sz="2400" dirty="0" smtClean="0"/>
              <a:t>a</a:t>
            </a:r>
            <a:r>
              <a:rPr lang="cs-CZ" sz="2400" b="1" dirty="0" smtClean="0"/>
              <a:t>postrofu a anaforu</a:t>
            </a:r>
            <a:r>
              <a:rPr lang="cs-CZ" sz="2400" dirty="0" smtClean="0"/>
              <a:t> (vysvětlete</a:t>
            </a:r>
            <a:r>
              <a:rPr lang="cs-CZ" sz="2400" b="1" dirty="0" smtClean="0"/>
              <a:t>)…………..</a:t>
            </a:r>
          </a:p>
          <a:p>
            <a:pPr marL="0" indent="0">
              <a:buNone/>
            </a:pPr>
            <a:r>
              <a:rPr lang="cs-CZ" sz="2400" dirty="0"/>
              <a:t>16. Apostrofu a anaforu řadíme: </a:t>
            </a:r>
          </a:p>
          <a:p>
            <a:pPr marL="0" indent="0">
              <a:buNone/>
            </a:pPr>
            <a:r>
              <a:rPr lang="cs-CZ" sz="2400" dirty="0"/>
              <a:t>    </a:t>
            </a:r>
            <a:r>
              <a:rPr lang="cs-CZ" sz="2400" dirty="0" smtClean="0"/>
              <a:t>  </a:t>
            </a:r>
            <a:r>
              <a:rPr lang="cs-CZ" sz="2400" dirty="0"/>
              <a:t>a) k obrazným pojmenováním         b) k básnickým figurám                       </a:t>
            </a: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497444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395536" y="404664"/>
            <a:ext cx="8568952" cy="612068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 smtClean="0"/>
              <a:t>17</a:t>
            </a:r>
            <a:r>
              <a:rPr lang="cs-CZ" sz="2400" dirty="0"/>
              <a:t>. Vysvětlete – polytematická báseň</a:t>
            </a:r>
            <a:r>
              <a:rPr lang="cs-CZ" sz="2400" dirty="0" smtClean="0"/>
              <a:t>…………………………….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18. Vysvětlete – asociace</a:t>
            </a:r>
            <a:r>
              <a:rPr lang="cs-CZ" sz="2400" dirty="0" smtClean="0"/>
              <a:t>…………………………………………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19. Básnické sbírky </a:t>
            </a:r>
            <a:r>
              <a:rPr lang="cs-CZ" sz="2400" dirty="0" err="1"/>
              <a:t>Apollinaira</a:t>
            </a:r>
            <a:r>
              <a:rPr lang="cs-CZ" sz="2400" dirty="0" smtClean="0"/>
              <a:t>……………………………………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20. Ve které sbírce píše i o Praze</a:t>
            </a:r>
            <a:r>
              <a:rPr lang="cs-CZ" sz="2400" dirty="0" smtClean="0"/>
              <a:t>, jak </a:t>
            </a:r>
            <a:r>
              <a:rPr lang="cs-CZ" sz="2400" dirty="0"/>
              <a:t>báseň nazval, kdo toto dílo přeložil? </a:t>
            </a:r>
            <a:r>
              <a:rPr lang="cs-CZ" sz="2400" dirty="0" smtClean="0"/>
              <a:t>…………………………………………………………..</a:t>
            </a:r>
            <a:r>
              <a:rPr lang="cs-CZ" sz="2400" dirty="0"/>
              <a:t> </a:t>
            </a:r>
          </a:p>
          <a:p>
            <a:pPr marL="0" indent="0">
              <a:buNone/>
            </a:pPr>
            <a:r>
              <a:rPr lang="cs-CZ" sz="2400" dirty="0"/>
              <a:t>21. Vypište z básně čtyři atributy, podle kterých byste poznali, že píše o </a:t>
            </a:r>
            <a:r>
              <a:rPr lang="cs-CZ" sz="2400" dirty="0" smtClean="0"/>
              <a:t>Praze………………………………………………………</a:t>
            </a:r>
            <a:r>
              <a:rPr lang="cs-CZ" sz="2400" b="1" dirty="0" smtClean="0"/>
              <a:t>    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22. Vysvětlete název sbírky Kaligramy, náplň sbírky</a:t>
            </a:r>
            <a:r>
              <a:rPr lang="cs-CZ" sz="2400" dirty="0" smtClean="0"/>
              <a:t>…………….</a:t>
            </a:r>
          </a:p>
          <a:p>
            <a:pPr marL="0" indent="0">
              <a:buNone/>
            </a:pPr>
            <a:r>
              <a:rPr lang="cs-CZ" sz="2400" dirty="0" smtClean="0"/>
              <a:t>23</a:t>
            </a:r>
            <a:r>
              <a:rPr lang="cs-CZ" sz="2400" dirty="0"/>
              <a:t>. Kteří čeští básníci se nechali ovlivnit sbírkou Kaligramy, jména sbírek…………………………………………………..</a:t>
            </a:r>
          </a:p>
          <a:p>
            <a:pPr marL="0" indent="0">
              <a:buNone/>
            </a:pPr>
            <a:r>
              <a:rPr lang="cs-CZ" sz="2400" dirty="0" smtClean="0"/>
              <a:t>24</a:t>
            </a:r>
            <a:r>
              <a:rPr lang="cs-CZ" sz="2400" dirty="0"/>
              <a:t>. K jakému literárnímu druhu řadíme jeho dílo Prsy </a:t>
            </a:r>
            <a:r>
              <a:rPr lang="cs-CZ" sz="2400" dirty="0" err="1"/>
              <a:t>Tiréziovy</a:t>
            </a:r>
            <a:r>
              <a:rPr lang="cs-CZ" sz="2400" dirty="0"/>
              <a:t>, jaký nový  tohoto literárního druhu </a:t>
            </a:r>
            <a:r>
              <a:rPr lang="cs-CZ" sz="2400" dirty="0" smtClean="0"/>
              <a:t>dílem vytvořil?......................................... 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25</a:t>
            </a:r>
            <a:r>
              <a:rPr lang="cs-CZ" sz="2400" dirty="0"/>
              <a:t>. Vyjmenujte další autory tohoto období, kteří patří do Francie………………………………………………………………</a:t>
            </a:r>
          </a:p>
          <a:p>
            <a:pPr marL="0" indent="0">
              <a:buNone/>
            </a:pPr>
            <a:endParaRPr lang="cs-CZ" sz="2400" dirty="0"/>
          </a:p>
          <a:p>
            <a:endParaRPr lang="cs-CZ" sz="24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2154692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Řešení: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>
          <a:xfrm>
            <a:off x="395536" y="1700808"/>
            <a:ext cx="8351840" cy="449580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b="1" dirty="0" smtClean="0"/>
              <a:t>  1. b)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  2</a:t>
            </a:r>
            <a:r>
              <a:rPr lang="cs-CZ" sz="2400" b="1" dirty="0"/>
              <a:t>. </a:t>
            </a:r>
            <a:r>
              <a:rPr lang="cs-CZ" sz="2400" b="1" dirty="0" smtClean="0"/>
              <a:t>c)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  3. </a:t>
            </a:r>
            <a:r>
              <a:rPr lang="cs-CZ" sz="2400" b="1" dirty="0" smtClean="0"/>
              <a:t>zaznívá, </a:t>
            </a:r>
            <a:r>
              <a:rPr lang="cs-CZ" sz="2400" b="1" dirty="0"/>
              <a:t>zcela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  4</a:t>
            </a:r>
            <a:r>
              <a:rPr lang="cs-CZ" sz="2400" dirty="0"/>
              <a:t>. </a:t>
            </a:r>
            <a:r>
              <a:rPr lang="cs-CZ" sz="2400" b="1" dirty="0" smtClean="0"/>
              <a:t>Řím </a:t>
            </a:r>
            <a:r>
              <a:rPr lang="cs-CZ" sz="2400" b="1" dirty="0"/>
              <a:t>– Paříž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  5</a:t>
            </a:r>
            <a:r>
              <a:rPr lang="cs-CZ" sz="2400" dirty="0"/>
              <a:t>. </a:t>
            </a:r>
            <a:r>
              <a:rPr lang="cs-CZ" sz="2400" b="1" dirty="0"/>
              <a:t>Polák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  6</a:t>
            </a:r>
            <a:r>
              <a:rPr lang="cs-CZ" sz="2400" dirty="0"/>
              <a:t>. </a:t>
            </a:r>
            <a:r>
              <a:rPr lang="cs-CZ" sz="2400" b="1" dirty="0" smtClean="0"/>
              <a:t>ne ( výjimka)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  7. </a:t>
            </a:r>
            <a:r>
              <a:rPr lang="cs-CZ" sz="2400" b="1" dirty="0" smtClean="0"/>
              <a:t>1918</a:t>
            </a:r>
            <a:r>
              <a:rPr lang="cs-CZ" sz="2400" b="1" dirty="0"/>
              <a:t>, španělskou chřipku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  8. </a:t>
            </a:r>
            <a:r>
              <a:rPr lang="cs-CZ" sz="2400" b="1" dirty="0" smtClean="0"/>
              <a:t>Pablo </a:t>
            </a:r>
            <a:r>
              <a:rPr lang="cs-CZ" sz="2400" b="1" dirty="0"/>
              <a:t>Picasso, André Breton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9</a:t>
            </a:r>
            <a:r>
              <a:rPr lang="cs-CZ" sz="2400" dirty="0"/>
              <a:t>. </a:t>
            </a:r>
            <a:r>
              <a:rPr lang="cs-CZ" sz="2400" b="1" dirty="0" smtClean="0"/>
              <a:t>K</a:t>
            </a:r>
            <a:r>
              <a:rPr lang="cs-CZ" sz="2400" b="1" dirty="0"/>
              <a:t>. Čapek, </a:t>
            </a:r>
            <a:r>
              <a:rPr lang="cs-CZ" sz="2400" b="1" dirty="0" err="1"/>
              <a:t>J.Wolker,V</a:t>
            </a:r>
            <a:r>
              <a:rPr lang="cs-CZ" sz="2400" b="1" dirty="0"/>
              <a:t>. Nezval – Akrobat, </a:t>
            </a:r>
            <a:r>
              <a:rPr lang="cs-CZ" sz="2400" b="1" dirty="0" err="1"/>
              <a:t>K.Biebl</a:t>
            </a:r>
            <a:r>
              <a:rPr lang="cs-CZ" sz="2400" b="1" dirty="0"/>
              <a:t>, V. </a:t>
            </a:r>
            <a:r>
              <a:rPr lang="cs-CZ" sz="2400" b="1" dirty="0" smtClean="0"/>
              <a:t>Závada 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10</a:t>
            </a:r>
            <a:r>
              <a:rPr lang="cs-CZ" sz="2400" dirty="0" smtClean="0"/>
              <a:t>. </a:t>
            </a:r>
            <a:r>
              <a:rPr lang="cs-CZ" sz="2400" b="1" dirty="0"/>
              <a:t>b</a:t>
            </a:r>
            <a:r>
              <a:rPr lang="cs-CZ" sz="2400" b="1" dirty="0" smtClean="0"/>
              <a:t>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5568628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40640" y="1600200"/>
            <a:ext cx="8279832" cy="4925144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/>
              <a:t>11. </a:t>
            </a:r>
            <a:r>
              <a:rPr lang="cs-CZ" sz="2400" b="1" dirty="0" smtClean="0"/>
              <a:t>všední </a:t>
            </a:r>
            <a:r>
              <a:rPr lang="cs-CZ" sz="2400" b="1" dirty="0"/>
              <a:t>život, zlidštění světa, osvobození z konvencí, oslava života a </a:t>
            </a:r>
            <a:r>
              <a:rPr lang="cs-CZ" sz="2400" b="1" dirty="0" smtClean="0"/>
              <a:t>člověka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12. </a:t>
            </a:r>
            <a:r>
              <a:rPr lang="cs-CZ" sz="2400" b="1" dirty="0" smtClean="0"/>
              <a:t>esprit </a:t>
            </a:r>
            <a:r>
              <a:rPr lang="cs-CZ" sz="2400" b="1" dirty="0"/>
              <a:t>nouveau = nově inspirovaný básnický </a:t>
            </a:r>
            <a:r>
              <a:rPr lang="cs-CZ" sz="2400" b="1" dirty="0" smtClean="0"/>
              <a:t>duch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13. </a:t>
            </a:r>
            <a:r>
              <a:rPr lang="cs-CZ" sz="2400" b="1" dirty="0" smtClean="0"/>
              <a:t>Francie </a:t>
            </a:r>
            <a:r>
              <a:rPr lang="cs-CZ" sz="2400" b="1" dirty="0"/>
              <a:t>- </a:t>
            </a:r>
            <a:r>
              <a:rPr lang="cs-CZ" sz="2400" b="1" dirty="0" err="1"/>
              <a:t>Eiffelka</a:t>
            </a:r>
            <a:r>
              <a:rPr lang="cs-CZ" sz="2400" b="1" dirty="0"/>
              <a:t>, Itálie - papež, Afrika – </a:t>
            </a:r>
            <a:r>
              <a:rPr lang="cs-CZ" sz="2400" b="1" dirty="0" smtClean="0"/>
              <a:t>plameňáci</a:t>
            </a:r>
            <a:r>
              <a:rPr lang="cs-CZ" sz="2400" b="1" dirty="0"/>
              <a:t>, </a:t>
            </a:r>
            <a:r>
              <a:rPr lang="cs-CZ" sz="2400" b="1" dirty="0" smtClean="0"/>
              <a:t>ptáci </a:t>
            </a:r>
            <a:r>
              <a:rPr lang="cs-CZ" sz="2400" b="1" dirty="0"/>
              <a:t>marabu</a:t>
            </a:r>
            <a:r>
              <a:rPr lang="cs-CZ" sz="2400" b="1" dirty="0" smtClean="0"/>
              <a:t>, USA </a:t>
            </a:r>
            <a:r>
              <a:rPr lang="cs-CZ" sz="2400" b="1" dirty="0"/>
              <a:t>- kolibřík, Čína – ptáci </a:t>
            </a:r>
            <a:r>
              <a:rPr lang="cs-CZ" sz="2400" b="1" dirty="0" err="1"/>
              <a:t>pihi</a:t>
            </a:r>
            <a:r>
              <a:rPr lang="cs-CZ" sz="2400" b="1" dirty="0"/>
              <a:t>)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14. </a:t>
            </a:r>
            <a:r>
              <a:rPr lang="cs-CZ" sz="2400" b="1" dirty="0" smtClean="0"/>
              <a:t>obraznost</a:t>
            </a:r>
            <a:r>
              <a:rPr lang="cs-CZ" sz="2400" b="1" dirty="0"/>
              <a:t>, volná asociace představ, polytematičnost, odstranění interpunkce, </a:t>
            </a:r>
            <a:r>
              <a:rPr lang="cs-CZ" sz="2400" b="1" dirty="0" smtClean="0"/>
              <a:t>dynamika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15. </a:t>
            </a:r>
            <a:r>
              <a:rPr lang="cs-CZ" sz="2400" b="1" dirty="0" smtClean="0"/>
              <a:t>apostrofa - oslovení</a:t>
            </a:r>
            <a:r>
              <a:rPr lang="cs-CZ" sz="2400" b="1" dirty="0"/>
              <a:t>, </a:t>
            </a:r>
            <a:r>
              <a:rPr lang="cs-CZ" sz="2400" b="1" dirty="0" smtClean="0"/>
              <a:t>anafora - opakování </a:t>
            </a:r>
            <a:r>
              <a:rPr lang="cs-CZ" sz="2400" b="1" dirty="0"/>
              <a:t>slov na začátku verše či sloky) 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16</a:t>
            </a:r>
            <a:r>
              <a:rPr lang="cs-CZ" sz="2400" dirty="0"/>
              <a:t>. </a:t>
            </a:r>
            <a:r>
              <a:rPr lang="cs-CZ" sz="2400" b="1" dirty="0" smtClean="0"/>
              <a:t>b</a:t>
            </a:r>
            <a:r>
              <a:rPr lang="cs-CZ" sz="2400" b="1" dirty="0"/>
              <a:t>)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17. </a:t>
            </a:r>
            <a:r>
              <a:rPr lang="cs-CZ" sz="2400" b="1" dirty="0" smtClean="0"/>
              <a:t>složena </a:t>
            </a:r>
            <a:r>
              <a:rPr lang="cs-CZ" sz="2400" b="1" dirty="0"/>
              <a:t>z mnoha témat, tematická svoboda, větší rozsah</a:t>
            </a:r>
            <a:r>
              <a:rPr lang="cs-CZ" sz="2400" b="1" dirty="0" smtClean="0"/>
              <a:t>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5370655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9552" y="1600200"/>
            <a:ext cx="8279832" cy="5141168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 smtClean="0"/>
              <a:t>18</a:t>
            </a:r>
            <a:r>
              <a:rPr lang="cs-CZ" sz="2400" dirty="0"/>
              <a:t>. </a:t>
            </a:r>
            <a:r>
              <a:rPr lang="cs-CZ" sz="2400" b="1" dirty="0" smtClean="0"/>
              <a:t>volné </a:t>
            </a:r>
            <a:r>
              <a:rPr lang="cs-CZ" sz="2400" b="1" dirty="0"/>
              <a:t>řazení básnických obrazů ( ne podle logické souvislosti), složité k </a:t>
            </a:r>
            <a:r>
              <a:rPr lang="cs-CZ" sz="2400" b="1" dirty="0" smtClean="0"/>
              <a:t>pochopení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19. </a:t>
            </a:r>
            <a:r>
              <a:rPr lang="cs-CZ" sz="2400" b="1" dirty="0" smtClean="0"/>
              <a:t>Alkoholy</a:t>
            </a:r>
            <a:r>
              <a:rPr lang="cs-CZ" sz="2400" b="1" dirty="0"/>
              <a:t>, Pásmo, Kaligramy)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20</a:t>
            </a:r>
            <a:r>
              <a:rPr lang="cs-CZ" sz="2400" dirty="0" smtClean="0"/>
              <a:t>.</a:t>
            </a:r>
            <a:r>
              <a:rPr lang="cs-CZ" sz="2400" b="1" dirty="0" smtClean="0"/>
              <a:t> </a:t>
            </a:r>
            <a:r>
              <a:rPr lang="cs-CZ" sz="2400" b="1" dirty="0"/>
              <a:t>Pásmo</a:t>
            </a:r>
            <a:r>
              <a:rPr lang="cs-CZ" sz="2400" b="1" dirty="0" smtClean="0"/>
              <a:t>, milovaná </a:t>
            </a:r>
            <a:r>
              <a:rPr lang="cs-CZ" sz="2400" b="1" dirty="0"/>
              <a:t>Praha, </a:t>
            </a:r>
            <a:r>
              <a:rPr lang="cs-CZ" sz="2400" b="1" dirty="0" err="1" smtClean="0"/>
              <a:t>K.Čapek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21. </a:t>
            </a:r>
            <a:r>
              <a:rPr lang="cs-CZ" sz="2400" b="1" dirty="0" smtClean="0"/>
              <a:t>hospůdky</a:t>
            </a:r>
            <a:r>
              <a:rPr lang="cs-CZ" sz="2400" b="1" dirty="0"/>
              <a:t>, Svatovítská katedrála, židovská čtvrť, Hradčany)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22. </a:t>
            </a:r>
            <a:r>
              <a:rPr lang="cs-CZ" sz="2400" b="1" dirty="0" smtClean="0"/>
              <a:t>sbírka </a:t>
            </a:r>
            <a:r>
              <a:rPr lang="cs-CZ" sz="2400" b="1" dirty="0"/>
              <a:t>obrazových básní ( z řeckého </a:t>
            </a:r>
            <a:r>
              <a:rPr lang="cs-CZ" sz="2400" b="1" dirty="0" err="1"/>
              <a:t>kalos</a:t>
            </a:r>
            <a:r>
              <a:rPr lang="cs-CZ" sz="2400" b="1" dirty="0"/>
              <a:t> = krásný, </a:t>
            </a:r>
            <a:r>
              <a:rPr lang="cs-CZ" sz="2400" b="1" dirty="0" err="1"/>
              <a:t>gramma</a:t>
            </a:r>
            <a:r>
              <a:rPr lang="cs-CZ" sz="2400" b="1" dirty="0"/>
              <a:t> = písmo)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23. </a:t>
            </a:r>
            <a:r>
              <a:rPr lang="cs-CZ" sz="2400" b="1" dirty="0" smtClean="0"/>
              <a:t>Jaroslav </a:t>
            </a:r>
            <a:r>
              <a:rPr lang="cs-CZ" sz="2400" b="1" dirty="0"/>
              <a:t>Seifert – Počítadlo ze sbírky na vlnách TSF; Vítězslav Nezval – sbírka </a:t>
            </a:r>
            <a:r>
              <a:rPr lang="cs-CZ" sz="2400" b="1" dirty="0" err="1"/>
              <a:t>Pantomina</a:t>
            </a:r>
            <a:r>
              <a:rPr lang="cs-CZ" sz="2400" b="1" dirty="0"/>
              <a:t>)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24. </a:t>
            </a:r>
            <a:r>
              <a:rPr lang="cs-CZ" sz="2400" b="1" dirty="0" smtClean="0"/>
              <a:t>drama </a:t>
            </a:r>
            <a:r>
              <a:rPr lang="cs-CZ" sz="2400" b="1" dirty="0"/>
              <a:t>, absurdní </a:t>
            </a:r>
            <a:r>
              <a:rPr lang="cs-CZ" sz="2400" b="1" dirty="0" smtClean="0"/>
              <a:t>drama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25. </a:t>
            </a:r>
            <a:r>
              <a:rPr lang="cs-CZ" sz="2400" b="1" dirty="0" smtClean="0"/>
              <a:t>R</a:t>
            </a:r>
            <a:r>
              <a:rPr lang="cs-CZ" sz="2400" b="1" dirty="0"/>
              <a:t>. Rolland, </a:t>
            </a:r>
            <a:r>
              <a:rPr lang="cs-CZ" sz="2400" b="1" dirty="0" err="1"/>
              <a:t>Henri</a:t>
            </a:r>
            <a:r>
              <a:rPr lang="cs-CZ" sz="2400" b="1" dirty="0"/>
              <a:t> </a:t>
            </a:r>
            <a:r>
              <a:rPr lang="cs-CZ" sz="2400" b="1" dirty="0" err="1"/>
              <a:t>Barbusse</a:t>
            </a:r>
            <a:r>
              <a:rPr lang="cs-CZ" sz="2400" b="1" dirty="0"/>
              <a:t>, Antoine de Saint </a:t>
            </a:r>
            <a:r>
              <a:rPr lang="cs-CZ" sz="2400" b="1" dirty="0" smtClean="0"/>
              <a:t>Exupéry</a:t>
            </a:r>
            <a:endParaRPr lang="cs-CZ" sz="2400" dirty="0"/>
          </a:p>
          <a:p>
            <a:endParaRPr lang="cs-CZ" sz="24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81872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143000"/>
          </a:xfrm>
        </p:spPr>
        <p:txBody>
          <a:bodyPr/>
          <a:lstStyle/>
          <a:p>
            <a:r>
              <a:rPr lang="cs-CZ" dirty="0" smtClean="0"/>
              <a:t>Životopis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31032" y="1484784"/>
            <a:ext cx="8317432" cy="5184576"/>
          </a:xfrm>
        </p:spPr>
        <p:txBody>
          <a:bodyPr>
            <a:noAutofit/>
          </a:bodyPr>
          <a:lstStyle/>
          <a:p>
            <a:r>
              <a:rPr lang="cs-CZ" sz="2400" dirty="0" smtClean="0"/>
              <a:t>vlastním jménem </a:t>
            </a:r>
            <a:r>
              <a:rPr lang="cs-CZ" sz="2400" b="1" dirty="0" err="1" smtClean="0"/>
              <a:t>Wilhelm</a:t>
            </a:r>
            <a:r>
              <a:rPr lang="cs-CZ" sz="2400" b="1" dirty="0" smtClean="0"/>
              <a:t> Albert </a:t>
            </a:r>
            <a:r>
              <a:rPr lang="cs-CZ" sz="2400" b="1" dirty="0" err="1" smtClean="0"/>
              <a:t>Wladimir</a:t>
            </a:r>
            <a:r>
              <a:rPr lang="cs-CZ" sz="2400" b="1" dirty="0" smtClean="0"/>
              <a:t> Alexandre </a:t>
            </a:r>
            <a:r>
              <a:rPr lang="cs-CZ" sz="2400" b="1" dirty="0" err="1" smtClean="0"/>
              <a:t>Apollinare</a:t>
            </a:r>
            <a:r>
              <a:rPr lang="cs-CZ" sz="2400" b="1" dirty="0" smtClean="0"/>
              <a:t> de </a:t>
            </a:r>
            <a:r>
              <a:rPr lang="cs-CZ" sz="2400" b="1" dirty="0" err="1" smtClean="0"/>
              <a:t>Kostrowitzky</a:t>
            </a:r>
            <a:endParaRPr lang="cs-CZ" sz="2400" dirty="0"/>
          </a:p>
          <a:p>
            <a:r>
              <a:rPr lang="cs-CZ" sz="2400" dirty="0"/>
              <a:t>f</a:t>
            </a:r>
            <a:r>
              <a:rPr lang="cs-CZ" sz="2400" dirty="0" smtClean="0"/>
              <a:t>rancouzský básník, dramatik a anarchista polského původu              ( matka – polská šlechtična)</a:t>
            </a:r>
          </a:p>
          <a:p>
            <a:r>
              <a:rPr lang="cs-CZ" sz="2400" dirty="0"/>
              <a:t>d</a:t>
            </a:r>
            <a:r>
              <a:rPr lang="cs-CZ" sz="2400" dirty="0" smtClean="0"/>
              <a:t>ětství strávil v Monaku, později žil v Paříži</a:t>
            </a:r>
          </a:p>
          <a:p>
            <a:r>
              <a:rPr lang="cs-CZ" sz="2400" dirty="0"/>
              <a:t>1911 </a:t>
            </a:r>
            <a:r>
              <a:rPr lang="cs-CZ" sz="2400" dirty="0" smtClean="0"/>
              <a:t>byl několik měsíců vězněn kvůli podezření z </a:t>
            </a:r>
            <a:r>
              <a:rPr lang="cs-CZ" sz="2400" dirty="0"/>
              <a:t>krádeže </a:t>
            </a:r>
            <a:r>
              <a:rPr lang="cs-CZ" sz="2400" dirty="0" smtClean="0"/>
              <a:t>slavného </a:t>
            </a:r>
            <a:r>
              <a:rPr lang="cs-CZ" sz="2400" dirty="0"/>
              <a:t>obrazu </a:t>
            </a:r>
            <a:r>
              <a:rPr lang="cs-CZ" sz="2400" dirty="0" smtClean="0"/>
              <a:t>Mona Lisy, obviněn byl i Pablo Picasso;</a:t>
            </a:r>
            <a:r>
              <a:rPr lang="cs-CZ" sz="2400" dirty="0"/>
              <a:t> </a:t>
            </a:r>
            <a:r>
              <a:rPr lang="cs-CZ" sz="2400" dirty="0" smtClean="0"/>
              <a:t>skutečný zloděj </a:t>
            </a:r>
            <a:r>
              <a:rPr lang="cs-CZ" sz="2400" dirty="0"/>
              <a:t>Vincenzo Perugia </a:t>
            </a:r>
            <a:r>
              <a:rPr lang="cs-CZ" sz="2400" dirty="0" smtClean="0"/>
              <a:t> se snažil Monu Lisu prodat ve Florencii  starožitníkovi Alfrédu </a:t>
            </a:r>
            <a:r>
              <a:rPr lang="cs-CZ" sz="2400" dirty="0" err="1" smtClean="0"/>
              <a:t>Gerimu</a:t>
            </a:r>
            <a:r>
              <a:rPr lang="cs-CZ" sz="2400" dirty="0" smtClean="0"/>
              <a:t>, který ho ale udal</a:t>
            </a:r>
          </a:p>
          <a:p>
            <a:r>
              <a:rPr lang="cs-CZ" sz="2400" dirty="0"/>
              <a:t>účastnil se bojů v první světové válce, vážně zraněn střepinou  z granátu</a:t>
            </a:r>
          </a:p>
          <a:p>
            <a:r>
              <a:rPr lang="cs-CZ" sz="2400" dirty="0"/>
              <a:t>1918 se oženil, záhy umírá</a:t>
            </a:r>
          </a:p>
          <a:p>
            <a:r>
              <a:rPr lang="cs-CZ" sz="2400" dirty="0"/>
              <a:t>zemřel na španělskou chřipku</a:t>
            </a:r>
          </a:p>
          <a:p>
            <a:endParaRPr lang="cs-CZ" sz="2400" dirty="0"/>
          </a:p>
          <a:p>
            <a:endParaRPr lang="cs-CZ" sz="2400" dirty="0" smtClean="0"/>
          </a:p>
          <a:p>
            <a:endParaRPr lang="cs-CZ" sz="2400" dirty="0" smtClean="0"/>
          </a:p>
          <a:p>
            <a:endParaRPr lang="cs-CZ" sz="2400" dirty="0" smtClean="0"/>
          </a:p>
          <a:p>
            <a:endParaRPr lang="cs-CZ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Použité zdroje: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1556792"/>
            <a:ext cx="8640960" cy="4495800"/>
          </a:xfrm>
        </p:spPr>
        <p:txBody>
          <a:bodyPr>
            <a:noAutofit/>
          </a:bodyPr>
          <a:lstStyle/>
          <a:p>
            <a:r>
              <a:rPr lang="cs-CZ" sz="1200" dirty="0"/>
              <a:t>http://</a:t>
            </a:r>
            <a:r>
              <a:rPr lang="cs-CZ" sz="1200" dirty="0" smtClean="0"/>
              <a:t>upload.wikimedia.org/wikipedia/commons/6/6c/Guillaume_Apollinaire_1914.jpg</a:t>
            </a:r>
          </a:p>
          <a:p>
            <a:r>
              <a:rPr lang="cs-CZ" sz="1200" dirty="0"/>
              <a:t>http://</a:t>
            </a:r>
            <a:r>
              <a:rPr lang="cs-CZ" sz="1200" dirty="0" smtClean="0"/>
              <a:t>upload.wikimedia.org/wikipedia/commons/0/04/Apollinaire.jpeg</a:t>
            </a:r>
          </a:p>
          <a:p>
            <a:r>
              <a:rPr lang="cs-CZ" sz="1200" dirty="0"/>
              <a:t>http://</a:t>
            </a:r>
            <a:r>
              <a:rPr lang="cs-CZ" sz="1200" dirty="0" smtClean="0"/>
              <a:t>upload.wikimedia.org/wikipedia/commons/f/f6/La_muse_inspirant_le_po%C3%A8te.jpg</a:t>
            </a:r>
          </a:p>
          <a:p>
            <a:r>
              <a:rPr lang="cs-CZ" sz="1200" dirty="0"/>
              <a:t>http://</a:t>
            </a:r>
            <a:r>
              <a:rPr lang="cs-CZ" sz="1200" dirty="0" smtClean="0"/>
              <a:t>cs.wikipedia.org/wiki/Apollinaire</a:t>
            </a:r>
          </a:p>
          <a:p>
            <a:r>
              <a:rPr lang="cs-CZ" sz="1200" dirty="0" smtClean="0"/>
              <a:t>Mgr. Mašková, Drahuše: Čítanka 3,  edice MATURITA, 2006</a:t>
            </a:r>
            <a:endParaRPr lang="cs-CZ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1700808"/>
            <a:ext cx="5040560" cy="4525963"/>
          </a:xfrm>
        </p:spPr>
        <p:txBody>
          <a:bodyPr>
            <a:normAutofit/>
          </a:bodyPr>
          <a:lstStyle/>
          <a:p>
            <a:r>
              <a:rPr lang="cs-CZ" sz="2600" dirty="0" smtClean="0"/>
              <a:t>zakladatelem několika časopisů (Pařížské večery, Moderní literatura a Imoralistická revue aj.)</a:t>
            </a:r>
          </a:p>
          <a:p>
            <a:r>
              <a:rPr lang="cs-CZ" sz="2600" dirty="0" smtClean="0"/>
              <a:t>jeden z nejpopulárnějších členů </a:t>
            </a:r>
            <a:r>
              <a:rPr lang="cs-CZ" sz="2600" dirty="0" err="1" smtClean="0"/>
              <a:t>Montparnasské</a:t>
            </a:r>
            <a:r>
              <a:rPr lang="cs-CZ" sz="2600" dirty="0"/>
              <a:t> </a:t>
            </a:r>
            <a:r>
              <a:rPr lang="cs-CZ" sz="2600" dirty="0" smtClean="0"/>
              <a:t>umělecké komunity v Paříži</a:t>
            </a:r>
          </a:p>
          <a:p>
            <a:r>
              <a:rPr lang="cs-CZ" sz="2600" dirty="0"/>
              <a:t>p</a:t>
            </a:r>
            <a:r>
              <a:rPr lang="cs-CZ" sz="2600" dirty="0" smtClean="0"/>
              <a:t>řátelé a spolupracovníci  - např. </a:t>
            </a:r>
            <a:r>
              <a:rPr lang="cs-CZ" sz="2600" dirty="0" err="1" smtClean="0"/>
              <a:t>Pablo</a:t>
            </a:r>
            <a:r>
              <a:rPr lang="cs-CZ" sz="2600" dirty="0" smtClean="0"/>
              <a:t> Picasso, André Breton, Jean </a:t>
            </a:r>
            <a:r>
              <a:rPr lang="cs-CZ" sz="2600" dirty="0" err="1" smtClean="0"/>
              <a:t>Cocteau</a:t>
            </a:r>
            <a:r>
              <a:rPr lang="cs-CZ" sz="2600" dirty="0" smtClean="0"/>
              <a:t> aj.</a:t>
            </a:r>
          </a:p>
          <a:p>
            <a:endParaRPr lang="cs-CZ" sz="2600" dirty="0"/>
          </a:p>
        </p:txBody>
      </p:sp>
      <p:sp>
        <p:nvSpPr>
          <p:cNvPr id="4" name="Obdélník 3"/>
          <p:cNvSpPr/>
          <p:nvPr/>
        </p:nvSpPr>
        <p:spPr>
          <a:xfrm>
            <a:off x="251520" y="188641"/>
            <a:ext cx="8712968" cy="892552"/>
          </a:xfrm>
          <a:prstGeom prst="rect">
            <a:avLst/>
          </a:prstGeom>
          <a:ln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cs-CZ" sz="2600" i="1" dirty="0" smtClean="0"/>
              <a:t>„Básníkem </a:t>
            </a:r>
            <a:r>
              <a:rPr lang="cs-CZ" sz="2600" i="1" dirty="0"/>
              <a:t>je ten, </a:t>
            </a:r>
            <a:r>
              <a:rPr lang="cs-CZ" sz="2600" i="1" dirty="0" smtClean="0"/>
              <a:t>kdo neváhá objevit </a:t>
            </a:r>
            <a:r>
              <a:rPr lang="cs-CZ" sz="2600" i="1" dirty="0"/>
              <a:t>nové radosti, </a:t>
            </a:r>
            <a:r>
              <a:rPr lang="cs-CZ" sz="2600" i="1" dirty="0" smtClean="0"/>
              <a:t>i když je pro mnohé bude těžké snášet.“ </a:t>
            </a:r>
            <a:endParaRPr lang="cs-CZ" sz="2600" dirty="0"/>
          </a:p>
        </p:txBody>
      </p:sp>
      <p:pic>
        <p:nvPicPr>
          <p:cNvPr id="1026" name="Picture 2" descr="http://upload.wikimedia.org/wikipedia/commons/f/f6/La_muse_inspirant_le_po%C3%A8t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7" y="1700808"/>
            <a:ext cx="3065843" cy="4680520"/>
          </a:xfrm>
          <a:prstGeom prst="rect">
            <a:avLst/>
          </a:prstGeom>
          <a:ln w="38100" cap="sq">
            <a:solidFill>
              <a:schemeClr val="accent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1143000"/>
          </a:xfrm>
        </p:spPr>
        <p:txBody>
          <a:bodyPr/>
          <a:lstStyle/>
          <a:p>
            <a:r>
              <a:rPr lang="cs-CZ" dirty="0" smtClean="0"/>
              <a:t>Tvorba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44016" y="1423317"/>
            <a:ext cx="8999984" cy="4525963"/>
          </a:xfrm>
        </p:spPr>
        <p:txBody>
          <a:bodyPr>
            <a:noAutofit/>
          </a:bodyPr>
          <a:lstStyle/>
          <a:p>
            <a:r>
              <a:rPr lang="cs-CZ" sz="2600" dirty="0" smtClean="0"/>
              <a:t>jeden ze zakladatelů moderní francouzské poezie</a:t>
            </a:r>
          </a:p>
          <a:p>
            <a:r>
              <a:rPr lang="cs-CZ" sz="2600" dirty="0" smtClean="0"/>
              <a:t>propagoval avantgardní malířství; hlavně kubismus</a:t>
            </a:r>
          </a:p>
          <a:p>
            <a:r>
              <a:rPr lang="cs-CZ" sz="2600" dirty="0" smtClean="0"/>
              <a:t>sbírky </a:t>
            </a:r>
            <a:r>
              <a:rPr lang="cs-CZ" sz="2600" b="1" dirty="0" smtClean="0"/>
              <a:t>Alkoholy a </a:t>
            </a:r>
            <a:r>
              <a:rPr lang="cs-CZ" sz="2600" b="1" dirty="0" err="1" smtClean="0"/>
              <a:t>Kaligramy</a:t>
            </a:r>
            <a:r>
              <a:rPr lang="cs-CZ" sz="2600" b="1" dirty="0" smtClean="0"/>
              <a:t>  </a:t>
            </a:r>
            <a:r>
              <a:rPr lang="cs-CZ" sz="2600" dirty="0" smtClean="0"/>
              <a:t>vytyčily cestu modernímu umění</a:t>
            </a:r>
          </a:p>
          <a:p>
            <a:r>
              <a:rPr lang="cs-CZ" sz="2600" dirty="0"/>
              <a:t>u</a:t>
            </a:r>
            <a:r>
              <a:rPr lang="cs-CZ" sz="2600" dirty="0" smtClean="0"/>
              <a:t> nás vliv na vznik poetismu a surrealismu</a:t>
            </a:r>
          </a:p>
          <a:p>
            <a:r>
              <a:rPr lang="cs-CZ" sz="2600" dirty="0" smtClean="0"/>
              <a:t>překládali ho přední čeští básníci – Karel Čapek, svými básněmi se k němu hlásili svými básněmi např. Jiří Wolker – Svatý kopeček, Vítězslav Nezval – Akrobat, Konstantin Biebl – Nový Ikaros, Vilém Závada  - Panychida</a:t>
            </a:r>
          </a:p>
          <a:p>
            <a:r>
              <a:rPr lang="cs-CZ" sz="2600" dirty="0" smtClean="0"/>
              <a:t>v tvorbě se projevuje vliv války, kterou neodsuzuje, obdiv                    k moderní technice, civilizaci, krásu hledá ve všedním životě, zlidštění světa a jeho osvobození z konvencí, oslava života</a:t>
            </a:r>
            <a:r>
              <a:rPr lang="cs-CZ" sz="2600" dirty="0"/>
              <a:t> </a:t>
            </a:r>
            <a:r>
              <a:rPr lang="cs-CZ" sz="2600" dirty="0" smtClean="0"/>
              <a:t>                        a člověka</a:t>
            </a:r>
          </a:p>
          <a:p>
            <a:pPr>
              <a:buNone/>
            </a:pPr>
            <a:endParaRPr lang="cs-CZ" sz="2600" dirty="0" smtClean="0"/>
          </a:p>
          <a:p>
            <a:endParaRPr lang="cs-CZ" sz="2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Charakter poezie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574675" y="1773238"/>
            <a:ext cx="8569325" cy="4525962"/>
          </a:xfrm>
        </p:spPr>
        <p:txBody>
          <a:bodyPr>
            <a:normAutofit fontScale="92500" lnSpcReduction="10000"/>
          </a:bodyPr>
          <a:lstStyle/>
          <a:p>
            <a:r>
              <a:rPr lang="cs-CZ" sz="2600" dirty="0" smtClean="0"/>
              <a:t>vrátil poezii smysl pro tajemno- prolínají se jednotlivé druhy umění, přítomnost a minulost, sen a realita</a:t>
            </a:r>
          </a:p>
          <a:p>
            <a:r>
              <a:rPr lang="cs-CZ" sz="2600" dirty="0" smtClean="0"/>
              <a:t>obraznost, volná asociace představ, polytematičnost, odstranění interpunkce, dynamika</a:t>
            </a:r>
          </a:p>
          <a:p>
            <a:r>
              <a:rPr lang="cs-CZ" sz="2600" dirty="0" smtClean="0"/>
              <a:t>využívá apostrofu (oslovení), anaforu (opakování </a:t>
            </a:r>
            <a:r>
              <a:rPr lang="cs-CZ" sz="2600" dirty="0"/>
              <a:t>slov na začátku verše či </a:t>
            </a:r>
            <a:r>
              <a:rPr lang="cs-CZ" sz="2600" dirty="0" smtClean="0"/>
              <a:t>sloky)</a:t>
            </a:r>
          </a:p>
          <a:p>
            <a:r>
              <a:rPr lang="cs-CZ" sz="2800" dirty="0" smtClean="0"/>
              <a:t>své </a:t>
            </a:r>
            <a:r>
              <a:rPr lang="cs-CZ" sz="2800" dirty="0"/>
              <a:t>době </a:t>
            </a:r>
            <a:r>
              <a:rPr lang="cs-CZ" sz="2800" dirty="0" smtClean="0"/>
              <a:t>byla jeho poezie označována termínem  </a:t>
            </a:r>
            <a:r>
              <a:rPr lang="cs-CZ" sz="2800" b="1" dirty="0" smtClean="0"/>
              <a:t>esprit </a:t>
            </a:r>
            <a:r>
              <a:rPr lang="cs-CZ" sz="2800" b="1" dirty="0"/>
              <a:t>nouveau = nově inspirovaný básnický duch</a:t>
            </a:r>
            <a:endParaRPr lang="cs-CZ" sz="2800" dirty="0"/>
          </a:p>
          <a:p>
            <a:pPr marL="0" indent="0">
              <a:buNone/>
            </a:pPr>
            <a:r>
              <a:rPr lang="cs-CZ" sz="2600" dirty="0"/>
              <a:t/>
            </a:r>
            <a:br>
              <a:rPr lang="cs-CZ" sz="2600" dirty="0"/>
            </a:br>
            <a:r>
              <a:rPr lang="cs-CZ" sz="2800" dirty="0"/>
              <a:t/>
            </a:r>
            <a:br>
              <a:rPr lang="cs-CZ" sz="2800" dirty="0"/>
            </a:br>
            <a:endParaRPr lang="cs-CZ" sz="2600" dirty="0" smtClean="0"/>
          </a:p>
          <a:p>
            <a:endParaRPr lang="cs-CZ" sz="2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143000"/>
          </a:xfrm>
        </p:spPr>
        <p:txBody>
          <a:bodyPr/>
          <a:lstStyle/>
          <a:p>
            <a:r>
              <a:rPr lang="cs-CZ" dirty="0" smtClean="0"/>
              <a:t>Tvorba -</a:t>
            </a:r>
            <a:r>
              <a:rPr lang="cs-CZ" i="1" dirty="0" smtClean="0"/>
              <a:t> Alkoholy</a:t>
            </a:r>
            <a:r>
              <a:rPr lang="cs-CZ" dirty="0" smtClean="0"/>
              <a:t> (1913)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8640960" cy="5616624"/>
          </a:xfrm>
        </p:spPr>
        <p:txBody>
          <a:bodyPr>
            <a:noAutofit/>
          </a:bodyPr>
          <a:lstStyle/>
          <a:p>
            <a:r>
              <a:rPr lang="cs-CZ" sz="2600" dirty="0" smtClean="0"/>
              <a:t>vyvrcholení jeho snahy o vytvoření nového básnického jazyka a vyjádření rytmu moderní doby</a:t>
            </a:r>
          </a:p>
          <a:p>
            <a:r>
              <a:rPr lang="cs-CZ" sz="2600" dirty="0" smtClean="0"/>
              <a:t>polytematická báseň ( složena z mnoha témat, tematická svoboda, větší rozsah)</a:t>
            </a:r>
          </a:p>
          <a:p>
            <a:r>
              <a:rPr lang="cs-CZ" sz="2600" dirty="0" smtClean="0"/>
              <a:t>asociace – volné řazení básnických obrazů ( ne podle logické souvislosti), složité k pochopení</a:t>
            </a:r>
          </a:p>
          <a:p>
            <a:r>
              <a:rPr lang="cs-CZ" sz="2600" dirty="0" smtClean="0"/>
              <a:t>prolínání lyriky a epiky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/>
              <a:t>Pásmo</a:t>
            </a:r>
            <a:r>
              <a:rPr lang="cs-CZ" dirty="0" smtClean="0"/>
              <a:t> (1912)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919792" cy="4495800"/>
          </a:xfrm>
        </p:spPr>
        <p:txBody>
          <a:bodyPr>
            <a:normAutofit/>
          </a:bodyPr>
          <a:lstStyle/>
          <a:p>
            <a:r>
              <a:rPr lang="cs-CZ" sz="2600" dirty="0" smtClean="0"/>
              <a:t>úvodní báseň sbírky</a:t>
            </a:r>
          </a:p>
          <a:p>
            <a:r>
              <a:rPr lang="cs-CZ" sz="2600" dirty="0" smtClean="0"/>
              <a:t>přemisťování v čase a prostoru (dynamika doby)</a:t>
            </a:r>
          </a:p>
          <a:p>
            <a:r>
              <a:rPr lang="cs-CZ" sz="2600" dirty="0" smtClean="0"/>
              <a:t>města splývají v jediné, verše i o Praze</a:t>
            </a:r>
          </a:p>
          <a:p>
            <a:r>
              <a:rPr lang="cs-CZ" sz="2600" dirty="0" smtClean="0"/>
              <a:t>báseň má vypadat jako stránka novin</a:t>
            </a:r>
          </a:p>
          <a:p>
            <a:r>
              <a:rPr lang="cs-CZ" sz="2600" dirty="0" smtClean="0"/>
              <a:t>typické pro dílo jsou metafory</a:t>
            </a:r>
          </a:p>
          <a:p>
            <a:r>
              <a:rPr lang="cs-CZ" sz="2600" dirty="0" smtClean="0"/>
              <a:t>přeložil Karel Čapek (1919)</a:t>
            </a:r>
          </a:p>
          <a:p>
            <a:endParaRPr lang="cs-CZ" sz="2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i="1" dirty="0" smtClean="0"/>
              <a:t>Pásmo</a:t>
            </a:r>
            <a:r>
              <a:rPr lang="cs-CZ" dirty="0" smtClean="0"/>
              <a:t> (1912); </a:t>
            </a:r>
            <a:r>
              <a:rPr lang="cs-CZ" dirty="0" smtClean="0">
                <a:solidFill>
                  <a:srgbClr val="000000"/>
                </a:solidFill>
              </a:rPr>
              <a:t>1913, přeložil Karel Čapek 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35696" y="1484784"/>
            <a:ext cx="532859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dirty="0" smtClean="0">
                <a:solidFill>
                  <a:srgbClr val="000000"/>
                </a:solidFill>
              </a:rPr>
              <a:t>Tím starým světem přec jsi znaven na konec</a:t>
            </a:r>
            <a:br>
              <a:rPr lang="cs-CZ" dirty="0" smtClean="0">
                <a:solidFill>
                  <a:srgbClr val="000000"/>
                </a:solidFill>
              </a:rPr>
            </a:br>
            <a:r>
              <a:rPr lang="cs-CZ" dirty="0" smtClean="0">
                <a:solidFill>
                  <a:srgbClr val="000000"/>
                </a:solidFill>
              </a:rPr>
              <a:t>Pastýřko Eiffelko jak bečí stádo mostů dnes</a:t>
            </a:r>
            <a:br>
              <a:rPr lang="cs-CZ" dirty="0" smtClean="0">
                <a:solidFill>
                  <a:srgbClr val="000000"/>
                </a:solidFill>
              </a:rPr>
            </a:br>
            <a:r>
              <a:rPr lang="cs-CZ" dirty="0" smtClean="0">
                <a:solidFill>
                  <a:srgbClr val="000000"/>
                </a:solidFill>
              </a:rPr>
              <a:t>Řecký i římský starověk se ti už přežily</a:t>
            </a:r>
            <a:br>
              <a:rPr lang="cs-CZ" dirty="0" smtClean="0">
                <a:solidFill>
                  <a:srgbClr val="000000"/>
                </a:solidFill>
              </a:rPr>
            </a:br>
            <a:r>
              <a:rPr lang="cs-CZ" dirty="0" smtClean="0">
                <a:solidFill>
                  <a:srgbClr val="000000"/>
                </a:solidFill>
              </a:rPr>
              <a:t>Zde antické se zdají být už i ty automobily</a:t>
            </a:r>
            <a:br>
              <a:rPr lang="cs-CZ" dirty="0" smtClean="0">
                <a:solidFill>
                  <a:srgbClr val="000000"/>
                </a:solidFill>
              </a:rPr>
            </a:br>
            <a:r>
              <a:rPr lang="cs-CZ" dirty="0" smtClean="0">
                <a:solidFill>
                  <a:srgbClr val="000000"/>
                </a:solidFill>
              </a:rPr>
              <a:t>Jen náboženství zůstalo docela nové jenom ono</a:t>
            </a:r>
            <a:br>
              <a:rPr lang="cs-CZ" dirty="0" smtClean="0">
                <a:solidFill>
                  <a:srgbClr val="000000"/>
                </a:solidFill>
              </a:rPr>
            </a:br>
            <a:r>
              <a:rPr lang="cs-CZ" dirty="0" smtClean="0">
                <a:solidFill>
                  <a:srgbClr val="000000"/>
                </a:solidFill>
              </a:rPr>
              <a:t>Zůstalo prosté jak hangáry v přístavu avionů</a:t>
            </a:r>
            <a:br>
              <a:rPr lang="cs-CZ" dirty="0" smtClean="0">
                <a:solidFill>
                  <a:srgbClr val="000000"/>
                </a:solidFill>
              </a:rPr>
            </a:br>
            <a:r>
              <a:rPr lang="cs-CZ" dirty="0" smtClean="0">
                <a:solidFill>
                  <a:srgbClr val="000000"/>
                </a:solidFill>
              </a:rPr>
              <a:t>Jediné neantické v Evropě křesťanství je</a:t>
            </a:r>
            <a:br>
              <a:rPr lang="cs-CZ" dirty="0" smtClean="0">
                <a:solidFill>
                  <a:srgbClr val="000000"/>
                </a:solidFill>
              </a:rPr>
            </a:br>
            <a:r>
              <a:rPr lang="cs-CZ" dirty="0" smtClean="0">
                <a:solidFill>
                  <a:srgbClr val="000000"/>
                </a:solidFill>
              </a:rPr>
              <a:t>Evropan nejmodernější jste vy ó papeži Pie</a:t>
            </a:r>
            <a:br>
              <a:rPr lang="cs-CZ" dirty="0" smtClean="0">
                <a:solidFill>
                  <a:srgbClr val="000000"/>
                </a:solidFill>
              </a:rPr>
            </a:br>
            <a:r>
              <a:rPr lang="cs-CZ" dirty="0" smtClean="0">
                <a:solidFill>
                  <a:srgbClr val="000000"/>
                </a:solidFill>
              </a:rPr>
              <a:t>A tobě brání stud když okna na tebe hledí</a:t>
            </a:r>
            <a:br>
              <a:rPr lang="cs-CZ" dirty="0" smtClean="0">
                <a:solidFill>
                  <a:srgbClr val="000000"/>
                </a:solidFill>
              </a:rPr>
            </a:br>
            <a:r>
              <a:rPr lang="cs-CZ" dirty="0" smtClean="0">
                <a:solidFill>
                  <a:srgbClr val="000000"/>
                </a:solidFill>
              </a:rPr>
              <a:t>Vstoupit do kostela a jít tam ke zpovědi</a:t>
            </a:r>
            <a:br>
              <a:rPr lang="cs-CZ" dirty="0" smtClean="0">
                <a:solidFill>
                  <a:srgbClr val="000000"/>
                </a:solidFill>
              </a:rPr>
            </a:br>
            <a:r>
              <a:rPr lang="cs-CZ" dirty="0" smtClean="0">
                <a:solidFill>
                  <a:srgbClr val="000000"/>
                </a:solidFill>
              </a:rPr>
              <a:t>Čteš letáky ceníky plakáty jež zpívají hlasitě</a:t>
            </a:r>
            <a:br>
              <a:rPr lang="cs-CZ" dirty="0" smtClean="0">
                <a:solidFill>
                  <a:srgbClr val="000000"/>
                </a:solidFill>
              </a:rPr>
            </a:br>
            <a:r>
              <a:rPr lang="cs-CZ" dirty="0" err="1" smtClean="0">
                <a:solidFill>
                  <a:srgbClr val="000000"/>
                </a:solidFill>
              </a:rPr>
              <a:t>Toť</a:t>
            </a:r>
            <a:r>
              <a:rPr lang="cs-CZ" dirty="0" smtClean="0">
                <a:solidFill>
                  <a:srgbClr val="000000"/>
                </a:solidFill>
              </a:rPr>
              <a:t> dnešní poezie zatím co prózou žurnály sytí tě</a:t>
            </a:r>
            <a:br>
              <a:rPr lang="cs-CZ" dirty="0" smtClean="0">
                <a:solidFill>
                  <a:srgbClr val="000000"/>
                </a:solidFill>
              </a:rPr>
            </a:br>
            <a:r>
              <a:rPr lang="cs-CZ" dirty="0" smtClean="0">
                <a:solidFill>
                  <a:srgbClr val="000000"/>
                </a:solidFill>
              </a:rPr>
              <a:t>Jsou krváky po šestáku samé detektivní případy</a:t>
            </a:r>
            <a:br>
              <a:rPr lang="cs-CZ" dirty="0" smtClean="0">
                <a:solidFill>
                  <a:srgbClr val="000000"/>
                </a:solidFill>
              </a:rPr>
            </a:br>
            <a:r>
              <a:rPr lang="cs-CZ" dirty="0" smtClean="0">
                <a:solidFill>
                  <a:srgbClr val="000000"/>
                </a:solidFill>
              </a:rPr>
              <a:t>Portréty velkých osob a sterá různá záhlaví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dirty="0" smtClean="0">
                <a:solidFill>
                  <a:srgbClr val="000000"/>
                </a:solidFill>
              </a:rPr>
              <a:t>Viděl jsem dnes a jméno už nevím pěknou ulici</a:t>
            </a:r>
            <a:br>
              <a:rPr lang="cs-CZ" dirty="0" smtClean="0">
                <a:solidFill>
                  <a:srgbClr val="000000"/>
                </a:solidFill>
              </a:rPr>
            </a:br>
            <a:r>
              <a:rPr lang="cs-CZ" dirty="0" smtClean="0">
                <a:solidFill>
                  <a:srgbClr val="000000"/>
                </a:solidFill>
              </a:rPr>
              <a:t>Novou a čistou byla to sluneční polnice</a:t>
            </a:r>
            <a:br>
              <a:rPr lang="cs-CZ" dirty="0" smtClean="0">
                <a:solidFill>
                  <a:srgbClr val="000000"/>
                </a:solidFill>
              </a:rPr>
            </a:br>
            <a:r>
              <a:rPr lang="cs-CZ" dirty="0" smtClean="0">
                <a:solidFill>
                  <a:srgbClr val="000000"/>
                </a:solidFill>
              </a:rPr>
              <a:t>Šéfové dělnice a krásné písařky z </a:t>
            </a:r>
            <a:r>
              <a:rPr lang="cs-CZ" dirty="0" err="1" smtClean="0">
                <a:solidFill>
                  <a:srgbClr val="000000"/>
                </a:solidFill>
              </a:rPr>
              <a:t>bureau</a:t>
            </a:r>
            <a:endParaRPr lang="cs-CZ" dirty="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dirty="0" smtClean="0"/>
              <a:t>Z pondělí do soboty čtyřikrát denně tudy se berou</a:t>
            </a:r>
            <a:br>
              <a:rPr lang="cs-CZ" dirty="0" smtClean="0"/>
            </a:br>
            <a:r>
              <a:rPr lang="cs-CZ" dirty="0" smtClean="0"/>
              <a:t>Zrána tu třikrát tovární píšťala plačky zní……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95936" y="404664"/>
            <a:ext cx="3888432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Milovaná Praha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923928" y="1700809"/>
            <a:ext cx="475252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i="1" dirty="0" smtClean="0"/>
              <a:t>Jsi v zahradě hospůdky v okolí Prahy</a:t>
            </a:r>
            <a:endParaRPr lang="cs-CZ" sz="2000" dirty="0" smtClean="0"/>
          </a:p>
          <a:p>
            <a:r>
              <a:rPr lang="cs-CZ" sz="2000" i="1" dirty="0" smtClean="0"/>
              <a:t>Cítíš se zcela šťasten na stůl růži ti dali</a:t>
            </a:r>
            <a:endParaRPr lang="cs-CZ" sz="2000" dirty="0" smtClean="0"/>
          </a:p>
          <a:p>
            <a:r>
              <a:rPr lang="cs-CZ" sz="2000" i="1" dirty="0" smtClean="0"/>
              <a:t>A místo abys psal svou povídku lenošíš pohříchu</a:t>
            </a:r>
            <a:endParaRPr lang="cs-CZ" sz="2000" dirty="0" smtClean="0"/>
          </a:p>
          <a:p>
            <a:r>
              <a:rPr lang="cs-CZ" sz="2000" i="1" dirty="0" smtClean="0"/>
              <a:t>Hledě na mandelinku spící v růžovém kalichu</a:t>
            </a:r>
            <a:endParaRPr lang="cs-CZ" sz="2000" dirty="0" smtClean="0"/>
          </a:p>
          <a:p>
            <a:r>
              <a:rPr lang="cs-CZ" sz="2000" i="1" dirty="0" smtClean="0"/>
              <a:t>V achátech svatovítských zříš zděšen své vlastní rysy</a:t>
            </a:r>
            <a:endParaRPr lang="cs-CZ" sz="2000" dirty="0" smtClean="0"/>
          </a:p>
          <a:p>
            <a:r>
              <a:rPr lang="cs-CZ" sz="2000" i="1" dirty="0" smtClean="0"/>
              <a:t>Na smrt jsi </a:t>
            </a:r>
            <a:r>
              <a:rPr lang="cs-CZ" sz="2000" i="1" dirty="0" err="1" smtClean="0"/>
              <a:t>smuten</a:t>
            </a:r>
            <a:r>
              <a:rPr lang="cs-CZ" sz="2000" i="1" dirty="0" smtClean="0"/>
              <a:t> byl v ten den kdy sebe v nich objevil jsi</a:t>
            </a:r>
            <a:endParaRPr lang="cs-CZ" sz="2000" dirty="0" smtClean="0"/>
          </a:p>
          <a:p>
            <a:r>
              <a:rPr lang="cs-CZ" sz="2000" i="1" dirty="0" smtClean="0"/>
              <a:t>Podoben Lazaru kterého světlo drtí</a:t>
            </a:r>
            <a:endParaRPr lang="cs-CZ" sz="2000" dirty="0" smtClean="0"/>
          </a:p>
          <a:p>
            <a:r>
              <a:rPr lang="cs-CZ" sz="2000" i="1" dirty="0" smtClean="0"/>
              <a:t>Pozpátku točí se ručičky hodin v židovské čtvrti</a:t>
            </a:r>
            <a:endParaRPr lang="cs-CZ" sz="2000" dirty="0" smtClean="0"/>
          </a:p>
          <a:p>
            <a:r>
              <a:rPr lang="cs-CZ" sz="2000" i="1" dirty="0" smtClean="0"/>
              <a:t>A ty couváš ve vlastním životě pomalu</a:t>
            </a:r>
            <a:endParaRPr lang="cs-CZ" sz="2000" dirty="0" smtClean="0"/>
          </a:p>
          <a:p>
            <a:r>
              <a:rPr lang="cs-CZ" sz="2000" i="1" dirty="0" smtClean="0"/>
              <a:t>Jda na Hradčany nahoru a poslouchaje k večeru</a:t>
            </a:r>
            <a:endParaRPr lang="cs-CZ" sz="2000" dirty="0" smtClean="0"/>
          </a:p>
          <a:p>
            <a:r>
              <a:rPr lang="cs-CZ" sz="2000" i="1" dirty="0" smtClean="0"/>
              <a:t>Jak v hospodách české písně zpívají</a:t>
            </a:r>
            <a:endParaRPr lang="cs-CZ" sz="2000" dirty="0" smtClean="0"/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51520" y="2060848"/>
            <a:ext cx="3312368" cy="2893100"/>
          </a:xfrm>
          <a:prstGeom prst="rect">
            <a:avLst/>
          </a:prstGeom>
          <a:solidFill>
            <a:srgbClr val="FFFFFF"/>
          </a:solidFill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Při cestách po Evropě navštívil</a:t>
            </a:r>
            <a:r>
              <a:rPr kumimoji="0" lang="cs-CZ" sz="2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na dva dny </a:t>
            </a:r>
            <a:r>
              <a:rPr kumimoji="0" lang="cs-CZ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Prahu, kterou si zamiloval, seznámil</a:t>
            </a:r>
            <a:r>
              <a:rPr kumimoji="0" lang="cs-CZ" sz="2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</a:t>
            </a:r>
            <a:r>
              <a:rPr kumimoji="0" lang="cs-CZ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se zde</a:t>
            </a:r>
            <a:r>
              <a:rPr kumimoji="0" lang="cs-CZ" sz="2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s</a:t>
            </a:r>
            <a:r>
              <a:rPr kumimoji="0" lang="cs-CZ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Karlem Čapkem.</a:t>
            </a:r>
            <a:br>
              <a:rPr kumimoji="0" lang="cs-CZ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</a:br>
            <a:r>
              <a:rPr kumimoji="0" lang="cs-CZ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/>
            </a:r>
            <a:br>
              <a:rPr kumimoji="0" lang="cs-CZ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</a:br>
            <a:endParaRPr kumimoji="0" lang="cs-CZ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185</TotalTime>
  <Words>1088</Words>
  <Application>Microsoft Office PowerPoint</Application>
  <PresentationFormat>Předvádění na obrazovce (4:3)</PresentationFormat>
  <Paragraphs>145</Paragraphs>
  <Slides>20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Medián</vt:lpstr>
      <vt:lpstr>Guillaume Apollinaire</vt:lpstr>
      <vt:lpstr>Životopis</vt:lpstr>
      <vt:lpstr>Prezentace aplikace PowerPoint</vt:lpstr>
      <vt:lpstr>Tvorba</vt:lpstr>
      <vt:lpstr>Charakter poezie</vt:lpstr>
      <vt:lpstr>Tvorba - Alkoholy (1913) </vt:lpstr>
      <vt:lpstr>Pásmo (1912)</vt:lpstr>
      <vt:lpstr>Pásmo (1912); 1913, přeložil Karel Čapek </vt:lpstr>
      <vt:lpstr>Milovaná Praha </vt:lpstr>
      <vt:lpstr>Kaligramy (1918)</vt:lpstr>
      <vt:lpstr>Báseň o míru a válce </vt:lpstr>
      <vt:lpstr>Další tvorba</vt:lpstr>
      <vt:lpstr>Prsy Tiréziovy (1918)</vt:lpstr>
      <vt:lpstr>                                                                               Shrnutí - Guillaume Apollinaire </vt:lpstr>
      <vt:lpstr>Prezentace aplikace PowerPoint</vt:lpstr>
      <vt:lpstr>Prezentace aplikace PowerPoint</vt:lpstr>
      <vt:lpstr>Řešení:</vt:lpstr>
      <vt:lpstr>Prezentace aplikace PowerPoint</vt:lpstr>
      <vt:lpstr>Prezentace aplikace PowerPoint</vt:lpstr>
      <vt:lpstr>Použité zdroje:</vt:lpstr>
    </vt:vector>
  </TitlesOfParts>
  <Company>Sportovní gymnázium Dany a Emila Zátopkových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Guillaume Apollinaire</dc:title>
  <dc:creator>Katka</dc:creator>
  <cp:lastModifiedBy>Kateřina Karbulová</cp:lastModifiedBy>
  <cp:revision>21</cp:revision>
  <dcterms:created xsi:type="dcterms:W3CDTF">2013-01-03T19:33:24Z</dcterms:created>
  <dcterms:modified xsi:type="dcterms:W3CDTF">2013-06-27T19:09:21Z</dcterms:modified>
</cp:coreProperties>
</file>